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9"/>
  </p:notesMasterIdLst>
  <p:sldIdLst>
    <p:sldId id="257" r:id="rId3"/>
    <p:sldId id="403" r:id="rId4"/>
    <p:sldId id="420" r:id="rId5"/>
    <p:sldId id="421" r:id="rId6"/>
    <p:sldId id="477" r:id="rId7"/>
    <p:sldId id="478" r:id="rId8"/>
    <p:sldId id="404" r:id="rId9"/>
    <p:sldId id="422" r:id="rId10"/>
    <p:sldId id="409" r:id="rId11"/>
    <p:sldId id="423" r:id="rId12"/>
    <p:sldId id="424" r:id="rId13"/>
    <p:sldId id="425" r:id="rId14"/>
    <p:sldId id="405" r:id="rId15"/>
    <p:sldId id="476" r:id="rId16"/>
    <p:sldId id="426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D9BD4-4079-E64D-917D-0685792F687E}" v="59" dt="2024-09-18T14:22:4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74"/>
  </p:normalViewPr>
  <p:slideViewPr>
    <p:cSldViewPr snapToGrid="0" snapToObjects="1">
      <p:cViewPr>
        <p:scale>
          <a:sx n="108" d="100"/>
          <a:sy n="108" d="100"/>
        </p:scale>
        <p:origin x="3744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C7C0-F812-B147-857E-9D9AD45D0CBE}" type="datetimeFigureOut">
              <a:rPr kumimoji="1" lang="ko-KR" altLang="en-US" smtClean="0"/>
              <a:t>2024. 9. 18.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13BB0-D981-744A-93A6-A0B8A075E1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27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13BB0-D981-744A-93A6-A0B8A075E19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31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9/18/24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0Lz8Dmpw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4000" dirty="0">
                <a:effectLst/>
                <a:latin typeface="+mn-ea"/>
                <a:ea typeface="+mn-ea"/>
              </a:rPr>
              <a:t>Performance Evaluation of Post-Quantum TLS 1.3 on Resource-Constrained Embedded </a:t>
            </a:r>
            <a:r>
              <a:rPr lang="en" altLang="ko-KR" sz="4000">
                <a:effectLst/>
                <a:latin typeface="+mn-ea"/>
                <a:ea typeface="+mn-ea"/>
              </a:rPr>
              <a:t>Systems </a:t>
            </a:r>
            <a:br>
              <a:rPr lang="en" altLang="ko-KR" sz="4000">
                <a:effectLst/>
                <a:latin typeface="+mn-ea"/>
                <a:ea typeface="+mn-ea"/>
              </a:rPr>
            </a:br>
            <a:r>
              <a:rPr lang="ko-KR" altLang="en-US" sz="4000">
                <a:effectLst/>
                <a:latin typeface="+mn-ea"/>
                <a:ea typeface="+mn-ea"/>
              </a:rPr>
              <a:t>논문 </a:t>
            </a:r>
            <a:r>
              <a:rPr lang="ko-KR" altLang="en-US" sz="4000" dirty="0">
                <a:effectLst/>
                <a:latin typeface="+mn-ea"/>
                <a:ea typeface="+mn-ea"/>
              </a:rPr>
              <a:t>리뷰</a:t>
            </a:r>
            <a:endParaRPr kumimoji="1" lang="ko-Kore-KR" altLang="en-US" sz="400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https://youtu.be/50Lz8DmpwCA</a:t>
            </a:r>
            <a:r>
              <a:rPr kumimoji="1" lang="ko-KR" altLang="en-US" dirty="0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각 알고리즘의 공개 키 크기 및 암호문</a:t>
            </a:r>
            <a:r>
              <a:rPr lang="en-US" altLang="ko-KR" sz="2800" dirty="0"/>
              <a:t>/</a:t>
            </a:r>
            <a:r>
              <a:rPr lang="ko-KR" altLang="en-US" sz="2800" dirty="0"/>
              <a:t>서명</a:t>
            </a:r>
            <a:r>
              <a:rPr lang="en-US" altLang="ko-KR" sz="2800" dirty="0"/>
              <a:t>, </a:t>
            </a:r>
            <a:r>
              <a:rPr lang="ko-KR" altLang="en-US" sz="2800" dirty="0"/>
              <a:t>측정된 실행 시간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Kyber</a:t>
            </a:r>
            <a:r>
              <a:rPr lang="ko-KR" altLang="en-US" sz="2400" b="1" dirty="0">
                <a:solidFill>
                  <a:srgbClr val="FF0000"/>
                </a:solidFill>
              </a:rPr>
              <a:t>가 가장 높은 종합적 성능을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B58E9-C717-A7FB-0ACF-661B268F6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" b="517"/>
          <a:stretch/>
        </p:blipFill>
        <p:spPr>
          <a:xfrm>
            <a:off x="3112982" y="2210596"/>
            <a:ext cx="5966036" cy="46474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860837-17F6-FAB1-0B42-FC0921020238}"/>
              </a:ext>
            </a:extLst>
          </p:cNvPr>
          <p:cNvSpPr/>
          <p:nvPr/>
        </p:nvSpPr>
        <p:spPr>
          <a:xfrm>
            <a:off x="3000375" y="3228975"/>
            <a:ext cx="6243638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9130C7-5DF7-2B09-6D63-DD1CFCAF5C32}"/>
              </a:ext>
            </a:extLst>
          </p:cNvPr>
          <p:cNvSpPr/>
          <p:nvPr/>
        </p:nvSpPr>
        <p:spPr>
          <a:xfrm>
            <a:off x="3000375" y="4149092"/>
            <a:ext cx="6243638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00939-A272-12C9-D9BB-BCDB33B7E3F2}"/>
              </a:ext>
            </a:extLst>
          </p:cNvPr>
          <p:cNvSpPr/>
          <p:nvPr/>
        </p:nvSpPr>
        <p:spPr>
          <a:xfrm>
            <a:off x="3000375" y="4492747"/>
            <a:ext cx="6243638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A09D0-EF5A-E466-552E-07F3EB9BB0E5}"/>
              </a:ext>
            </a:extLst>
          </p:cNvPr>
          <p:cNvSpPr/>
          <p:nvPr/>
        </p:nvSpPr>
        <p:spPr>
          <a:xfrm>
            <a:off x="5854391" y="2411622"/>
            <a:ext cx="2486722" cy="3981294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7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각 알고리즘의 공개 키 크기 및 암호문</a:t>
            </a:r>
            <a:r>
              <a:rPr lang="en-US" altLang="ko-KR" sz="2800" dirty="0"/>
              <a:t>/</a:t>
            </a:r>
            <a:r>
              <a:rPr lang="ko-KR" altLang="en-US" sz="2800" dirty="0"/>
              <a:t>서명</a:t>
            </a:r>
            <a:r>
              <a:rPr lang="en-US" altLang="ko-KR" sz="2800" dirty="0"/>
              <a:t>, </a:t>
            </a:r>
            <a:r>
              <a:rPr lang="ko-KR" altLang="en-US" sz="2800" dirty="0"/>
              <a:t>측정된 실행 시간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Dilithium</a:t>
            </a:r>
            <a:r>
              <a:rPr lang="ko-KR" altLang="en-US" sz="2400" b="1" dirty="0">
                <a:solidFill>
                  <a:srgbClr val="FF0000"/>
                </a:solidFill>
              </a:rPr>
              <a:t>이 가장 균형 잡힌 성능 제공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/>
              <a:t>공개키와 서명의 크기가 중간 크기에 해당되지만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2E75B6"/>
                </a:solidFill>
              </a:rPr>
              <a:t>실행 시간 측면에서 뛰어난 성능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B58E9-C717-A7FB-0ACF-661B268F6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" b="517"/>
          <a:stretch/>
        </p:blipFill>
        <p:spPr>
          <a:xfrm>
            <a:off x="3112982" y="2210596"/>
            <a:ext cx="5966036" cy="46474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000939-A272-12C9-D9BB-BCDB33B7E3F2}"/>
              </a:ext>
            </a:extLst>
          </p:cNvPr>
          <p:cNvSpPr/>
          <p:nvPr/>
        </p:nvSpPr>
        <p:spPr>
          <a:xfrm>
            <a:off x="2974181" y="5828488"/>
            <a:ext cx="6243638" cy="303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D732F3-3D27-BDCE-EF99-32A7957C9833}"/>
              </a:ext>
            </a:extLst>
          </p:cNvPr>
          <p:cNvSpPr/>
          <p:nvPr/>
        </p:nvSpPr>
        <p:spPr>
          <a:xfrm>
            <a:off x="5853953" y="2509024"/>
            <a:ext cx="2572871" cy="3883891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203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각 알고리즘의 공개 키 크기 및 암호문</a:t>
            </a:r>
            <a:r>
              <a:rPr lang="en-US" altLang="ko-KR" sz="2800" dirty="0"/>
              <a:t>/</a:t>
            </a:r>
            <a:r>
              <a:rPr lang="ko-KR" altLang="en-US" sz="2800" dirty="0"/>
              <a:t>서명</a:t>
            </a:r>
            <a:r>
              <a:rPr lang="en-US" altLang="ko-KR" sz="2800" dirty="0"/>
              <a:t>, </a:t>
            </a:r>
            <a:r>
              <a:rPr lang="ko-KR" altLang="en-US" sz="2800" dirty="0"/>
              <a:t>측정된 실행 시간</a:t>
            </a:r>
            <a:endParaRPr lang="ko-KR" altLang="en-US" sz="4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dirty="0"/>
                  <a:t>서버 전용 인증을 사용하는 시나리오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임베디드 보드가 클라이언트 역할</a:t>
                </a:r>
                <a:r>
                  <a:rPr lang="en-US" altLang="ko-KR" sz="2400" dirty="0"/>
                  <a:t>) 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200" b="1" dirty="0">
                    <a:solidFill>
                      <a:srgbClr val="FF0000"/>
                    </a:solidFill>
                  </a:rPr>
                  <a:t>Falcon</a:t>
                </a:r>
                <a:r>
                  <a:rPr lang="ko-KR" altLang="en-US" sz="2200" b="1" dirty="0">
                    <a:solidFill>
                      <a:srgbClr val="FF0000"/>
                    </a:solidFill>
                  </a:rPr>
                  <a:t>을 사용할 때</a:t>
                </a:r>
                <a:r>
                  <a:rPr lang="en-US" altLang="ko-KR" sz="22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200" b="1" dirty="0">
                    <a:solidFill>
                      <a:srgbClr val="FF0000"/>
                    </a:solidFill>
                  </a:rPr>
                  <a:t>실행 시간 크게 향상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1B58E9-C717-A7FB-0ACF-661B268F6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" b="517"/>
          <a:stretch/>
        </p:blipFill>
        <p:spPr>
          <a:xfrm>
            <a:off x="3112982" y="2210596"/>
            <a:ext cx="5966036" cy="46474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000939-A272-12C9-D9BB-BCDB33B7E3F2}"/>
              </a:ext>
            </a:extLst>
          </p:cNvPr>
          <p:cNvSpPr/>
          <p:nvPr/>
        </p:nvSpPr>
        <p:spPr>
          <a:xfrm>
            <a:off x="2974181" y="5649195"/>
            <a:ext cx="6243638" cy="159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D732F3-3D27-BDCE-EF99-32A7957C9833}"/>
              </a:ext>
            </a:extLst>
          </p:cNvPr>
          <p:cNvSpPr/>
          <p:nvPr/>
        </p:nvSpPr>
        <p:spPr>
          <a:xfrm>
            <a:off x="5853953" y="2475571"/>
            <a:ext cx="2572871" cy="4003287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53F568-05B6-D32E-87C2-9B9C63DD54B9}"/>
              </a:ext>
            </a:extLst>
          </p:cNvPr>
          <p:cNvSpPr/>
          <p:nvPr/>
        </p:nvSpPr>
        <p:spPr>
          <a:xfrm>
            <a:off x="2974181" y="6141671"/>
            <a:ext cx="6243638" cy="159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54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Handshake </a:t>
            </a:r>
            <a:r>
              <a:rPr lang="ko-KR" altLang="en-US" sz="2800" dirty="0">
                <a:latin typeface="+mn-ea"/>
                <a:ea typeface="+mn-ea"/>
              </a:rPr>
              <a:t>측정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클라이언트에서 수집한 측정값 </a:t>
            </a:r>
            <a:r>
              <a:rPr lang="en-US" altLang="ko-KR" sz="2400" dirty="0"/>
              <a:t>: Key Generate, Decapsulation </a:t>
            </a:r>
          </a:p>
          <a:p>
            <a:r>
              <a:rPr lang="ko-KR" altLang="en-US" sz="2400" dirty="0"/>
              <a:t>서버에서 수집한 측정값</a:t>
            </a:r>
            <a:r>
              <a:rPr lang="en-US" altLang="ko-KR" sz="2400" dirty="0"/>
              <a:t> : Encapsulation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따라서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보드가 클라이언트와 서버로 동작할 때</a:t>
            </a:r>
            <a:r>
              <a:rPr lang="en-US" altLang="ko-KR" sz="2400" b="1" dirty="0">
                <a:solidFill>
                  <a:srgbClr val="FF0000"/>
                </a:solidFill>
              </a:rPr>
              <a:t>, TLS Handshake</a:t>
            </a:r>
            <a:r>
              <a:rPr lang="ko-KR" altLang="en-US" sz="2400" b="1" dirty="0">
                <a:solidFill>
                  <a:srgbClr val="FF0000"/>
                </a:solidFill>
              </a:rPr>
              <a:t>의 </a:t>
            </a:r>
            <a:r>
              <a:rPr lang="ko-KR" altLang="en-US" sz="2400" b="1" dirty="0" err="1">
                <a:solidFill>
                  <a:srgbClr val="FF0000"/>
                </a:solidFill>
              </a:rPr>
              <a:t>비대칭적인</a:t>
            </a:r>
            <a:r>
              <a:rPr lang="ko-KR" altLang="en-US" sz="2400" b="1" dirty="0">
                <a:solidFill>
                  <a:srgbClr val="FF0000"/>
                </a:solidFill>
              </a:rPr>
              <a:t> 실행 시간 발생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A539A8-EF0B-5C98-0023-4D5D5CCFFA5A}"/>
              </a:ext>
            </a:extLst>
          </p:cNvPr>
          <p:cNvGrpSpPr/>
          <p:nvPr/>
        </p:nvGrpSpPr>
        <p:grpSpPr>
          <a:xfrm>
            <a:off x="3237644" y="3157295"/>
            <a:ext cx="5716711" cy="3053005"/>
            <a:chOff x="6379029" y="1872343"/>
            <a:chExt cx="5716711" cy="305300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A3DB38-B3D7-B43B-6A8B-91F200B11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" t="2992" r="1934" b="60963"/>
            <a:stretch/>
          </p:blipFill>
          <p:spPr>
            <a:xfrm>
              <a:off x="6379029" y="2144919"/>
              <a:ext cx="5716711" cy="25028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8B86EE-D779-7736-4F62-CB1C05B19CAA}"/>
                </a:ext>
              </a:extLst>
            </p:cNvPr>
            <p:cNvSpPr/>
            <p:nvPr/>
          </p:nvSpPr>
          <p:spPr>
            <a:xfrm>
              <a:off x="6466115" y="1872343"/>
              <a:ext cx="2164930" cy="304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055525-06D8-C32A-285E-336357076400}"/>
                </a:ext>
              </a:extLst>
            </p:cNvPr>
            <p:cNvSpPr/>
            <p:nvPr/>
          </p:nvSpPr>
          <p:spPr>
            <a:xfrm>
              <a:off x="9868829" y="1932652"/>
              <a:ext cx="1999094" cy="2992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Handshake </a:t>
            </a:r>
            <a:r>
              <a:rPr lang="ko-KR" altLang="en-US" sz="2800" dirty="0">
                <a:latin typeface="+mn-ea"/>
                <a:ea typeface="+mn-ea"/>
              </a:rPr>
              <a:t>측정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실험 측정 결과와 정적 메모리</a:t>
            </a:r>
            <a:r>
              <a:rPr lang="en-US" altLang="ko-KR" sz="2400" dirty="0"/>
              <a:t> </a:t>
            </a:r>
            <a:r>
              <a:rPr lang="ko-KR" altLang="en-US" sz="2400" dirty="0"/>
              <a:t>소비</a:t>
            </a:r>
            <a:r>
              <a:rPr lang="en-US" altLang="ko-KR" sz="2400" dirty="0"/>
              <a:t>, Handshake</a:t>
            </a:r>
            <a:r>
              <a:rPr lang="ko-KR" altLang="en-US" sz="2400" dirty="0"/>
              <a:t>의 통신 바이트 크기</a:t>
            </a:r>
            <a:endParaRPr lang="en-US" altLang="ko-KR" sz="2400" dirty="0"/>
          </a:p>
          <a:p>
            <a:pPr lvl="1"/>
            <a:r>
              <a:rPr lang="en-US" altLang="ko-KR" sz="1800" dirty="0"/>
              <a:t>Bike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클라이언트 </a:t>
            </a:r>
            <a:r>
              <a:rPr lang="en-US" altLang="ko-KR" sz="1800" dirty="0"/>
              <a:t>handshake </a:t>
            </a:r>
            <a:r>
              <a:rPr lang="ko-KR" altLang="en-US" sz="1800" dirty="0"/>
              <a:t>시간이 서버보다 </a:t>
            </a:r>
            <a:r>
              <a:rPr lang="en-US" altLang="ko-KR" sz="1800" dirty="0"/>
              <a:t>5.6</a:t>
            </a:r>
            <a:r>
              <a:rPr lang="ko-KR" altLang="en-US" sz="1800" dirty="0"/>
              <a:t>배 느림</a:t>
            </a:r>
            <a:endParaRPr lang="en-US" altLang="ko-KR" sz="1800" dirty="0"/>
          </a:p>
          <a:p>
            <a:pPr lvl="1"/>
            <a:r>
              <a:rPr lang="en-US" altLang="ko-KR" sz="1800" dirty="0"/>
              <a:t>Bike1</a:t>
            </a:r>
            <a:r>
              <a:rPr lang="ko-KR" altLang="en-US" sz="1800" dirty="0"/>
              <a:t>과 </a:t>
            </a:r>
            <a:r>
              <a:rPr lang="en-US" altLang="ko-KR" sz="1800" dirty="0"/>
              <a:t>Hqc2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제외하였을 때</a:t>
            </a:r>
            <a:r>
              <a:rPr lang="en-US" altLang="ko-KR" sz="1800" dirty="0"/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일반적으로 평균 </a:t>
            </a:r>
            <a:r>
              <a:rPr lang="en-US" altLang="ko-KR" sz="1800" b="1" dirty="0">
                <a:solidFill>
                  <a:srgbClr val="FF0000"/>
                </a:solidFill>
              </a:rPr>
              <a:t>6.25ms </a:t>
            </a:r>
            <a:r>
              <a:rPr lang="ko-KR" altLang="en-US" sz="1800" b="1" dirty="0">
                <a:solidFill>
                  <a:srgbClr val="FF0000"/>
                </a:solidFill>
              </a:rPr>
              <a:t>더 작음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89A761-91A4-1736-6C23-6304D7502810}"/>
              </a:ext>
            </a:extLst>
          </p:cNvPr>
          <p:cNvGrpSpPr/>
          <p:nvPr/>
        </p:nvGrpSpPr>
        <p:grpSpPr>
          <a:xfrm>
            <a:off x="2974181" y="2125999"/>
            <a:ext cx="6243638" cy="4631700"/>
            <a:chOff x="2955016" y="2066364"/>
            <a:chExt cx="6243638" cy="46317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9D86B9-CC28-6124-470B-DA6510DD6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11" t="1" b="395"/>
            <a:stretch/>
          </p:blipFill>
          <p:spPr>
            <a:xfrm>
              <a:off x="3251765" y="2066364"/>
              <a:ext cx="5514550" cy="46317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E0C94A-A5E2-7B1D-C862-EA231A48DA10}"/>
                </a:ext>
              </a:extLst>
            </p:cNvPr>
            <p:cNvSpPr/>
            <p:nvPr/>
          </p:nvSpPr>
          <p:spPr>
            <a:xfrm>
              <a:off x="2955016" y="4654113"/>
              <a:ext cx="6243638" cy="3353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0B295C-4D4E-D32B-9403-34BFC0A1139D}"/>
              </a:ext>
            </a:extLst>
          </p:cNvPr>
          <p:cNvSpPr/>
          <p:nvPr/>
        </p:nvSpPr>
        <p:spPr>
          <a:xfrm>
            <a:off x="7493620" y="2411621"/>
            <a:ext cx="1494263" cy="4535589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03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Handshake </a:t>
            </a:r>
            <a:r>
              <a:rPr lang="ko-KR" altLang="en-US" sz="2800" dirty="0">
                <a:latin typeface="+mn-ea"/>
                <a:ea typeface="+mn-ea"/>
              </a:rPr>
              <a:t>측정</a:t>
            </a:r>
            <a:endParaRPr lang="ko-KR" altLang="en-US" sz="4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상호인증의 경우</a:t>
            </a:r>
            <a:r>
              <a:rPr lang="en-US" altLang="ko-KR" sz="2400" dirty="0"/>
              <a:t>, </a:t>
            </a:r>
            <a:r>
              <a:rPr lang="en-US" altLang="ko-KR" sz="2400" b="1" dirty="0" err="1">
                <a:solidFill>
                  <a:srgbClr val="FF0000"/>
                </a:solidFill>
              </a:rPr>
              <a:t>KEM+Dilithium</a:t>
            </a:r>
            <a:r>
              <a:rPr lang="ko-KR" altLang="en-US" sz="2400" b="1" dirty="0">
                <a:solidFill>
                  <a:srgbClr val="FF0000"/>
                </a:solidFill>
              </a:rPr>
              <a:t>의 조합은 </a:t>
            </a:r>
            <a:r>
              <a:rPr lang="en-US" altLang="ko-KR" sz="2400" b="1" dirty="0" err="1">
                <a:solidFill>
                  <a:srgbClr val="FF0000"/>
                </a:solidFill>
              </a:rPr>
              <a:t>KEM+Falcon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보다 성능이 뛰어남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2000" b="1" dirty="0" err="1">
                <a:solidFill>
                  <a:srgbClr val="FF0000"/>
                </a:solidFill>
              </a:rPr>
              <a:t>Falon</a:t>
            </a:r>
            <a:r>
              <a:rPr lang="ko-KR" altLang="en-US" sz="2000" b="1" dirty="0">
                <a:solidFill>
                  <a:srgbClr val="FF0000"/>
                </a:solidFill>
              </a:rPr>
              <a:t>이 </a:t>
            </a:r>
            <a:r>
              <a:rPr lang="en-US" altLang="ko-KR" sz="2000" b="1" dirty="0">
                <a:solidFill>
                  <a:srgbClr val="FF0000"/>
                </a:solidFill>
              </a:rPr>
              <a:t>“Verify”</a:t>
            </a:r>
            <a:r>
              <a:rPr lang="ko-KR" altLang="en-US" sz="2000" b="1" dirty="0">
                <a:solidFill>
                  <a:srgbClr val="FF0000"/>
                </a:solidFill>
              </a:rPr>
              <a:t>는 매우 빠르지만</a:t>
            </a:r>
            <a:r>
              <a:rPr lang="en-US" altLang="ko-KR" sz="2000" b="1" dirty="0">
                <a:solidFill>
                  <a:srgbClr val="FF0000"/>
                </a:solidFill>
              </a:rPr>
              <a:t>, “Sign”</a:t>
            </a:r>
            <a:r>
              <a:rPr lang="ko-KR" altLang="en-US" sz="2000" b="1" dirty="0">
                <a:solidFill>
                  <a:srgbClr val="FF0000"/>
                </a:solidFill>
              </a:rPr>
              <a:t>은 느리기 때문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D86B9-CC28-6124-470B-DA6510DD6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" t="1" b="395"/>
          <a:stretch/>
        </p:blipFill>
        <p:spPr>
          <a:xfrm>
            <a:off x="3316181" y="2188430"/>
            <a:ext cx="5559639" cy="46695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1EAADD-0500-3118-04D4-C77BDB48172D}"/>
              </a:ext>
            </a:extLst>
          </p:cNvPr>
          <p:cNvSpPr/>
          <p:nvPr/>
        </p:nvSpPr>
        <p:spPr>
          <a:xfrm>
            <a:off x="3029415" y="3268291"/>
            <a:ext cx="6133170" cy="1109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80ED8-0D6E-8BA5-53DD-737629E3745A}"/>
              </a:ext>
            </a:extLst>
          </p:cNvPr>
          <p:cNvSpPr/>
          <p:nvPr/>
        </p:nvSpPr>
        <p:spPr>
          <a:xfrm>
            <a:off x="7493620" y="2411621"/>
            <a:ext cx="1494263" cy="4446379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90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서론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54266" cy="549772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latin typeface="+mn-ea"/>
                  </a:rPr>
                  <a:t>TLS</a:t>
                </a:r>
                <a:r>
                  <a:rPr lang="ko-KR" altLang="en-US" sz="2400" dirty="0">
                    <a:latin typeface="+mn-ea"/>
                  </a:rPr>
                  <a:t>는 </a:t>
                </a:r>
                <a:r>
                  <a:rPr lang="en-US" altLang="ko-KR" sz="2400" dirty="0">
                    <a:latin typeface="+mn-ea"/>
                  </a:rPr>
                  <a:t>PQC(post-quantum cryptography)</a:t>
                </a:r>
                <a:r>
                  <a:rPr lang="ko-KR" altLang="en-US" sz="2400" dirty="0" err="1">
                    <a:latin typeface="+mn-ea"/>
                  </a:rPr>
                  <a:t>를</a:t>
                </a:r>
                <a:r>
                  <a:rPr lang="ko-KR" altLang="en-US" sz="2400" dirty="0">
                    <a:latin typeface="+mn-ea"/>
                  </a:rPr>
                  <a:t> 지원하도록 변형되어야 함</a:t>
                </a:r>
                <a:endParaRPr lang="en-US" altLang="ko-KR" sz="2400" dirty="0"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b="1" dirty="0">
                    <a:solidFill>
                      <a:srgbClr val="2E75B6"/>
                    </a:solidFill>
                    <a:latin typeface="+mn-ea"/>
                  </a:rPr>
                  <a:t>하지만</a:t>
                </a:r>
                <a:r>
                  <a:rPr lang="en-US" altLang="ko-KR" sz="2000" b="1" dirty="0">
                    <a:solidFill>
                      <a:srgbClr val="2E75B6"/>
                    </a:solidFill>
                    <a:latin typeface="+mn-ea"/>
                  </a:rPr>
                  <a:t>,</a:t>
                </a:r>
                <a:r>
                  <a:rPr lang="ko-KR" altLang="en-US" sz="2000" b="1" dirty="0">
                    <a:solidFill>
                      <a:srgbClr val="2E75B6"/>
                    </a:solidFill>
                    <a:latin typeface="+mn-ea"/>
                  </a:rPr>
                  <a:t> 아직 </a:t>
                </a:r>
                <a:r>
                  <a:rPr lang="en-US" altLang="ko-KR" sz="2000" b="1" dirty="0">
                    <a:solidFill>
                      <a:srgbClr val="2E75B6"/>
                    </a:solidFill>
                    <a:latin typeface="+mn-ea"/>
                  </a:rPr>
                  <a:t>post-quantum TLS</a:t>
                </a:r>
                <a:r>
                  <a:rPr lang="ko-KR" altLang="en-US" sz="2000" b="1" dirty="0">
                    <a:solidFill>
                      <a:srgbClr val="2E75B6"/>
                    </a:solidFill>
                    <a:latin typeface="+mn-ea"/>
                  </a:rPr>
                  <a:t>는 표준화되지 않았음</a:t>
                </a:r>
                <a:r>
                  <a:rPr lang="en-US" altLang="ko-KR" sz="2000" b="1" dirty="0">
                    <a:solidFill>
                      <a:srgbClr val="2E75B6"/>
                    </a:solidFill>
                    <a:latin typeface="+mn-ea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특히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,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 리소스 제한이 있는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IoT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 기기에서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post-quantum TLS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의 전체적인 성능은 많이 알려져 있지 않음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latin typeface="+mn-ea"/>
                  </a:rPr>
                  <a:t>따라서</a:t>
                </a:r>
                <a:r>
                  <a:rPr lang="en-US" altLang="ko-KR" sz="2400" dirty="0">
                    <a:latin typeface="+mn-ea"/>
                  </a:rPr>
                  <a:t>,</a:t>
                </a:r>
                <a:r>
                  <a:rPr lang="ko-KR" altLang="en-US" sz="2400" dirty="0">
                    <a:latin typeface="+mn-ea"/>
                  </a:rPr>
                  <a:t> 본 논문은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TLS1.3 </a:t>
                </a:r>
                <a:r>
                  <a:rPr lang="ko-KR" altLang="en-US" sz="2400" b="1" dirty="0" err="1">
                    <a:solidFill>
                      <a:srgbClr val="FF0000"/>
                    </a:solidFill>
                    <a:latin typeface="+mn-ea"/>
                  </a:rPr>
                  <a:t>아키텍쳐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 수정하여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TLS 1.3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을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quantum-safe 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하게   마이그레이션 하는 방법 소개</a:t>
                </a:r>
                <a:endParaRPr lang="en-US" altLang="ko-KR" sz="24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solidFill>
                      <a:schemeClr val="tx1"/>
                    </a:solidFill>
                    <a:latin typeface="+mn-ea"/>
                  </a:rPr>
                  <a:t>NIST PQC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+mn-ea"/>
                  </a:rPr>
                  <a:t>프로세서에서 표준화를 위해 </a:t>
                </a:r>
                <a:endParaRPr lang="en-US" altLang="ko-KR" sz="24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+mn-ea"/>
                  </a:rPr>
                  <a:t>대부분의 </a:t>
                </a:r>
                <a:r>
                  <a:rPr lang="en-US" altLang="ko-KR" sz="2400" dirty="0">
                    <a:solidFill>
                      <a:srgbClr val="2E75B6"/>
                    </a:solidFill>
                    <a:latin typeface="+mn-ea"/>
                  </a:rPr>
                  <a:t>post-quantum </a:t>
                </a:r>
                <a:r>
                  <a:rPr lang="ko-KR" altLang="en-US" sz="2400" dirty="0">
                    <a:solidFill>
                      <a:srgbClr val="2E75B6"/>
                    </a:solidFill>
                    <a:latin typeface="+mn-ea"/>
                  </a:rPr>
                  <a:t>알고리즘의 </a:t>
                </a:r>
                <a:r>
                  <a:rPr lang="en-US" altLang="ko-KR" sz="2400" dirty="0">
                    <a:solidFill>
                      <a:srgbClr val="2E75B6"/>
                    </a:solidFill>
                    <a:latin typeface="+mn-ea"/>
                  </a:rPr>
                  <a:t>pqm4</a:t>
                </a:r>
                <a:r>
                  <a:rPr lang="ko-KR" altLang="en-US" sz="2400" dirty="0">
                    <a:solidFill>
                      <a:srgbClr val="2E75B6"/>
                    </a:solidFill>
                    <a:latin typeface="+mn-ea"/>
                  </a:rPr>
                  <a:t>와 </a:t>
                </a:r>
                <a:r>
                  <a:rPr lang="en-US" altLang="ko-KR" sz="2400" dirty="0" err="1">
                    <a:solidFill>
                      <a:srgbClr val="2E75B6"/>
                    </a:solidFill>
                    <a:latin typeface="+mn-ea"/>
                  </a:rPr>
                  <a:t>PQClean</a:t>
                </a:r>
                <a:r>
                  <a:rPr lang="en-US" altLang="ko-KR" sz="2400" dirty="0">
                    <a:solidFill>
                      <a:srgbClr val="2E75B6"/>
                    </a:solidFill>
                    <a:latin typeface="+mn-ea"/>
                  </a:rPr>
                  <a:t> library implementation</a:t>
                </a:r>
                <a:r>
                  <a:rPr lang="ko-KR" altLang="en-US" sz="2400" dirty="0">
                    <a:solidFill>
                      <a:srgbClr val="2E75B6"/>
                    </a:solidFill>
                    <a:latin typeface="+mn-ea"/>
                  </a:rPr>
                  <a:t>과 </a:t>
                </a:r>
                <a:r>
                  <a:rPr lang="en-US" altLang="ko-KR" sz="2400" dirty="0">
                    <a:solidFill>
                      <a:srgbClr val="2E75B6"/>
                    </a:solidFill>
                    <a:latin typeface="+mn-ea"/>
                  </a:rPr>
                  <a:t>Round 4</a:t>
                </a:r>
                <a:r>
                  <a:rPr lang="ko-KR" altLang="en-US" sz="2400" dirty="0">
                    <a:solidFill>
                      <a:srgbClr val="2E75B6"/>
                    </a:solidFill>
                    <a:latin typeface="+mn-ea"/>
                  </a:rPr>
                  <a:t> 후보군 알고리즘을 통합</a:t>
                </a:r>
                <a:endParaRPr lang="en-US" altLang="ko-KR" sz="2400" dirty="0">
                  <a:solidFill>
                    <a:srgbClr val="2E75B6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+mn-ea"/>
                  </a:rPr>
                  <a:t>제안된 솔루션과 성능 평가는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+mn-ea"/>
                  </a:rPr>
                  <a:t>ARM Cortex-M4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+mn-ea"/>
                  </a:rPr>
                  <a:t>에서 측정</a:t>
                </a:r>
                <a:endParaRPr lang="en-US" altLang="ko-KR" sz="2400" dirty="0">
                  <a:solidFill>
                    <a:schemeClr val="tx1"/>
                  </a:solidFill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>
                    <a:solidFill>
                      <a:srgbClr val="2E75B6"/>
                    </a:solidFill>
                    <a:latin typeface="+mn-ea"/>
                  </a:rPr>
                  <a:t>실행 시간</a:t>
                </a:r>
                <a:r>
                  <a:rPr lang="en-US" altLang="ko-KR" sz="2000" dirty="0">
                    <a:solidFill>
                      <a:srgbClr val="2E75B6"/>
                    </a:solidFill>
                    <a:latin typeface="+mn-ea"/>
                  </a:rPr>
                  <a:t>,</a:t>
                </a:r>
                <a:r>
                  <a:rPr lang="ko-KR" altLang="en-US" sz="2000" dirty="0">
                    <a:solidFill>
                      <a:srgbClr val="2E75B6"/>
                    </a:solidFill>
                    <a:latin typeface="+mn-ea"/>
                  </a:rPr>
                  <a:t> 메모리 사용량</a:t>
                </a:r>
                <a:r>
                  <a:rPr lang="en-US" altLang="ko-KR" sz="2000" dirty="0">
                    <a:solidFill>
                      <a:srgbClr val="2E75B6"/>
                    </a:solidFill>
                    <a:latin typeface="+mn-ea"/>
                  </a:rPr>
                  <a:t>,</a:t>
                </a:r>
                <a:r>
                  <a:rPr lang="ko-KR" altLang="en-US" sz="2000" dirty="0">
                    <a:solidFill>
                      <a:srgbClr val="2E75B6"/>
                    </a:solidFill>
                    <a:latin typeface="+mn-ea"/>
                  </a:rPr>
                  <a:t> 네트워크 트래픽에 대한 체계적이고 철저한 평가 수행</a:t>
                </a:r>
                <a:endParaRPr lang="en-US" altLang="ko-KR" sz="2000" dirty="0">
                  <a:solidFill>
                    <a:srgbClr val="2E75B6"/>
                  </a:solidFill>
                  <a:latin typeface="+mn-ea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+mn-ea"/>
                  </a:rPr>
                  <a:t>저자가 아는 한</a:t>
                </a:r>
                <a:r>
                  <a:rPr lang="en-US" altLang="ko-KR" sz="2400" dirty="0">
                    <a:latin typeface="+mn-ea"/>
                  </a:rPr>
                  <a:t>,</a:t>
                </a:r>
                <a:r>
                  <a:rPr lang="ko-KR" altLang="en-US" sz="2400" dirty="0">
                    <a:latin typeface="+mn-ea"/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최초로 임베디드 상에서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NIST PQC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 프로세스 알고리즘에 대해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PQ TLS 1.3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의 실행시간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,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 메모리 사용량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,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 네트워크 트래픽 성능 측정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(2022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년 기준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en-US" altLang="ko-KR" sz="32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54266" cy="5497728"/>
              </a:xfrm>
              <a:blipFill>
                <a:blip r:embed="rId3"/>
                <a:stretch>
                  <a:fillRect l="-664" t="-691" r="-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>
                <a:latin typeface="+mn-ea"/>
              </a:rPr>
              <a:t>WolfSSL</a:t>
            </a:r>
            <a:r>
              <a:rPr lang="ko-KR" altLang="en-US" sz="2400" dirty="0">
                <a:latin typeface="+mn-ea"/>
              </a:rPr>
              <a:t>은 </a:t>
            </a:r>
            <a:r>
              <a:rPr lang="en-US" altLang="ko-KR" sz="2400" dirty="0" err="1">
                <a:latin typeface="+mn-ea"/>
              </a:rPr>
              <a:t>Mbed</a:t>
            </a:r>
            <a:r>
              <a:rPr lang="en-US" altLang="ko-KR" sz="2400" dirty="0">
                <a:latin typeface="+mn-ea"/>
              </a:rPr>
              <a:t> TLS</a:t>
            </a:r>
            <a:r>
              <a:rPr lang="ko-KR" altLang="en-US" sz="2400" dirty="0">
                <a:latin typeface="+mn-ea"/>
              </a:rPr>
              <a:t>와 함께 임베디드 시스템용 오픈소스 </a:t>
            </a:r>
            <a:r>
              <a:rPr lang="en-US" altLang="ko-KR" sz="2400" dirty="0">
                <a:latin typeface="+mn-ea"/>
              </a:rPr>
              <a:t>TLS</a:t>
            </a:r>
            <a:r>
              <a:rPr lang="ko-KR" altLang="en-US" sz="2400" dirty="0">
                <a:latin typeface="+mn-ea"/>
              </a:rPr>
              <a:t> 솔루션에서 가장 유명하고 널리 사용</a:t>
            </a:r>
            <a:endParaRPr lang="en-US" altLang="ko-KR" sz="2400" b="1" dirty="0">
              <a:solidFill>
                <a:srgbClr val="2E75B6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latin typeface="+mn-ea"/>
              </a:rPr>
              <a:t>최신 버전에서는 </a:t>
            </a:r>
            <a:r>
              <a:rPr lang="en-US" altLang="ko-KR" sz="2400" b="1" dirty="0" err="1">
                <a:solidFill>
                  <a:srgbClr val="2E75B6"/>
                </a:solidFill>
                <a:latin typeface="+mn-ea"/>
              </a:rPr>
              <a:t>Liboqs</a:t>
            </a:r>
            <a:r>
              <a:rPr lang="ko-KR" altLang="en-US" sz="2400" b="1" dirty="0">
                <a:solidFill>
                  <a:srgbClr val="2E75B6"/>
                </a:solidFill>
                <a:latin typeface="+mn-ea"/>
              </a:rPr>
              <a:t>와 통합</a:t>
            </a:r>
            <a:r>
              <a:rPr lang="ko-KR" altLang="en-US" sz="2400" b="1" dirty="0">
                <a:latin typeface="+mn-ea"/>
              </a:rPr>
              <a:t>하여 </a:t>
            </a:r>
            <a:r>
              <a:rPr lang="en" altLang="ko-Kore-KR" sz="2400" b="1" i="0" dirty="0">
                <a:solidFill>
                  <a:srgbClr val="FF0000"/>
                </a:solidFill>
                <a:effectLst/>
                <a:latin typeface="+mn-ea"/>
              </a:rPr>
              <a:t>CRYSTALS-</a:t>
            </a:r>
            <a:r>
              <a:rPr lang="en" altLang="ko-Kore-KR" sz="2400" b="1" i="0" dirty="0" err="1">
                <a:solidFill>
                  <a:srgbClr val="FF0000"/>
                </a:solidFill>
                <a:effectLst/>
                <a:latin typeface="+mn-ea"/>
              </a:rPr>
              <a:t>Kyber</a:t>
            </a:r>
            <a:r>
              <a:rPr lang="en" altLang="ko-Kore-KR" sz="2400" b="1" i="0" dirty="0">
                <a:solidFill>
                  <a:srgbClr val="FF0000"/>
                </a:solidFill>
                <a:effectLst/>
                <a:latin typeface="+mn-ea"/>
              </a:rPr>
              <a:t>, SABER, NTRU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+mn-ea"/>
              </a:rPr>
              <a:t>,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" altLang="ko-Kore-KR" sz="2400" b="1" i="0" dirty="0">
                <a:solidFill>
                  <a:srgbClr val="FF0000"/>
                </a:solidFill>
                <a:effectLst/>
                <a:latin typeface="+mn-ea"/>
              </a:rPr>
              <a:t>Falcon</a:t>
            </a:r>
            <a:r>
              <a:rPr lang="ko-KR" altLang="en-US" sz="2400" b="1" i="0" dirty="0">
                <a:effectLst/>
                <a:latin typeface="+mn-ea"/>
              </a:rPr>
              <a:t>지원</a:t>
            </a:r>
            <a:endParaRPr lang="en-US" altLang="ko-KR" sz="2400" b="1" i="0" dirty="0">
              <a:effectLst/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2021</a:t>
            </a:r>
            <a:r>
              <a:rPr lang="ko-KR" altLang="en-US" dirty="0">
                <a:latin typeface="+mn-ea"/>
              </a:rPr>
              <a:t>년 기준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pqm4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Kyber512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만 사용하는 실험 설정을 제외하고 </a:t>
            </a:r>
            <a:r>
              <a:rPr lang="en-US" altLang="ko-KR" dirty="0">
                <a:latin typeface="+mn-ea"/>
              </a:rPr>
              <a:t>Cortex-M4</a:t>
            </a:r>
            <a:r>
              <a:rPr lang="ko-KR" altLang="en-US" dirty="0">
                <a:latin typeface="+mn-ea"/>
              </a:rPr>
              <a:t>용 최적화 코드가 포함되어 있지 않음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본 논문은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ARM Cortex-M4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상에서 최적화된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PQC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알고리즘을 모두 지원하기  위해 </a:t>
            </a:r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WolfSSL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라이브러리 수정</a:t>
            </a:r>
          </a:p>
        </p:txBody>
      </p:sp>
    </p:spTree>
    <p:extLst>
      <p:ext uri="{BB962C8B-B14F-4D97-AF65-F5344CB8AC3E}">
        <p14:creationId xmlns:p14="http://schemas.microsoft.com/office/powerpoint/2010/main" val="239501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0405" y="1072515"/>
                <a:ext cx="11563881" cy="57054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400" dirty="0">
                    <a:latin typeface="+mn-ea"/>
                  </a:rPr>
                  <a:t>WolfSSL</a:t>
                </a:r>
                <a:r>
                  <a:rPr lang="ko-KR" altLang="en-US" sz="2400" dirty="0">
                    <a:latin typeface="+mn-ea"/>
                  </a:rPr>
                  <a:t>의 주요 구성요소 </a:t>
                </a:r>
                <a:endParaRPr lang="en-US" altLang="ko-KR" sz="24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000" dirty="0">
                    <a:latin typeface="+mn-ea"/>
                  </a:rPr>
                  <a:t> </a:t>
                </a:r>
                <a:r>
                  <a:rPr lang="en-US" altLang="ko-KR" sz="2000" b="1" dirty="0" err="1">
                    <a:latin typeface="+mn-ea"/>
                  </a:rPr>
                  <a:t>WolfCrypt</a:t>
                </a:r>
                <a:endParaRPr lang="en-US" altLang="ko-KR" sz="2000" b="1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ko-KR" altLang="en-US" dirty="0">
                    <a:latin typeface="+mn-ea"/>
                  </a:rPr>
                  <a:t>모든 암호 알고리즘</a:t>
                </a:r>
                <a:r>
                  <a:rPr lang="en-US" altLang="ko-KR" dirty="0">
                    <a:latin typeface="+mn-ea"/>
                  </a:rPr>
                  <a:t>,</a:t>
                </a:r>
                <a:r>
                  <a:rPr lang="ko-KR" altLang="en-US" dirty="0">
                    <a:latin typeface="+mn-ea"/>
                  </a:rPr>
                  <a:t> 인증서</a:t>
                </a:r>
                <a:r>
                  <a:rPr lang="en-US" altLang="ko-KR" dirty="0">
                    <a:latin typeface="+mn-ea"/>
                  </a:rPr>
                  <a:t>,</a:t>
                </a:r>
                <a:r>
                  <a:rPr lang="ko-KR" altLang="en-US" dirty="0">
                    <a:latin typeface="+mn-ea"/>
                  </a:rPr>
                  <a:t> 키 파일을 처리하는 프로그램 포함</a:t>
                </a:r>
                <a:endParaRPr lang="en-US" altLang="ko-KR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ko-KR" altLang="en-US" dirty="0">
                    <a:latin typeface="+mn-ea"/>
                  </a:rPr>
                  <a:t>다양한 아키텍처에 </a:t>
                </a:r>
                <a:r>
                  <a:rPr lang="ko-KR" altLang="en-US" b="1" dirty="0">
                    <a:latin typeface="+mn-ea"/>
                  </a:rPr>
                  <a:t>최적화 코드</a:t>
                </a:r>
                <a:r>
                  <a:rPr lang="ko-KR" altLang="en-US" dirty="0">
                    <a:latin typeface="+mn-ea"/>
                  </a:rPr>
                  <a:t>와 </a:t>
                </a:r>
                <a:r>
                  <a:rPr lang="ko-KR" altLang="en-US" b="1" dirty="0">
                    <a:latin typeface="+mn-ea"/>
                  </a:rPr>
                  <a:t>선택한 플랫폼에 대한 하드웨어 </a:t>
                </a:r>
                <a:r>
                  <a:rPr lang="ko-KR" altLang="en-US" dirty="0">
                    <a:latin typeface="+mn-ea"/>
                  </a:rPr>
                  <a:t>지원을 제공</a:t>
                </a:r>
                <a:endParaRPr lang="en-US" altLang="ko-KR" sz="18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en-US" altLang="ko-KR" sz="2000" b="1" dirty="0" err="1">
                    <a:latin typeface="+mn-ea"/>
                  </a:rPr>
                  <a:t>WolfSSL</a:t>
                </a:r>
                <a:r>
                  <a:rPr lang="ko-KR" altLang="en-US" sz="2000" dirty="0">
                    <a:latin typeface="+mn-ea"/>
                  </a:rPr>
                  <a:t> </a:t>
                </a:r>
                <a:endParaRPr lang="en-US" altLang="ko-KR" sz="2000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en-US" altLang="ko-KR" dirty="0">
                    <a:latin typeface="+mn-ea"/>
                  </a:rPr>
                  <a:t>DTLS(Datagram Transport Layer Security)</a:t>
                </a:r>
                <a:r>
                  <a:rPr lang="ko-KR" altLang="en-US" dirty="0">
                    <a:latin typeface="+mn-ea"/>
                  </a:rPr>
                  <a:t>와 같은 </a:t>
                </a:r>
                <a:r>
                  <a:rPr lang="ko-KR" altLang="en-US" b="1" dirty="0">
                    <a:latin typeface="+mn-ea"/>
                  </a:rPr>
                  <a:t>다른 프로토콜을 구현하는 모든 프로토콜 </a:t>
                </a:r>
                <a:br>
                  <a:rPr lang="en-US" altLang="ko-KR" b="1" dirty="0">
                    <a:latin typeface="+mn-ea"/>
                  </a:rPr>
                </a:br>
                <a:r>
                  <a:rPr lang="ko-KR" altLang="en-US" b="1" dirty="0">
                    <a:latin typeface="+mn-ea"/>
                  </a:rPr>
                  <a:t>관련 코드 포함</a:t>
                </a:r>
                <a:endParaRPr lang="en-US" altLang="ko-KR" b="1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en-US" altLang="ko-KR" b="1" dirty="0">
                    <a:latin typeface="+mn-ea"/>
                  </a:rPr>
                  <a:t>TLS</a:t>
                </a:r>
                <a:r>
                  <a:rPr lang="ko-KR" altLang="en-US" b="1" dirty="0">
                    <a:latin typeface="+mn-ea"/>
                  </a:rPr>
                  <a:t>의 모든 설정과 환경</a:t>
                </a:r>
                <a:r>
                  <a:rPr lang="en-US" altLang="ko-KR" dirty="0">
                    <a:latin typeface="+mn-ea"/>
                  </a:rPr>
                  <a:t>, TCP</a:t>
                </a:r>
                <a:r>
                  <a:rPr lang="ko-KR" altLang="en-US" dirty="0">
                    <a:latin typeface="+mn-ea"/>
                  </a:rPr>
                  <a:t>와 같은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b="1" dirty="0">
                    <a:latin typeface="+mn-ea"/>
                  </a:rPr>
                  <a:t>하위 수준 프로토콜</a:t>
                </a:r>
                <a:r>
                  <a:rPr lang="ko-KR" altLang="en-US" dirty="0">
                    <a:latin typeface="+mn-ea"/>
                  </a:rPr>
                  <a:t>이나 운영체제</a:t>
                </a:r>
                <a:r>
                  <a:rPr lang="en-US" altLang="ko-KR" dirty="0">
                    <a:latin typeface="+mn-ea"/>
                  </a:rPr>
                  <a:t>(e.g. </a:t>
                </a:r>
                <a:r>
                  <a:rPr lang="en-US" altLang="ko-KR" dirty="0" err="1">
                    <a:latin typeface="+mn-ea"/>
                  </a:rPr>
                  <a:t>FreeRTOS</a:t>
                </a:r>
                <a:r>
                  <a:rPr lang="en-US" altLang="ko-KR" dirty="0">
                    <a:latin typeface="+mn-ea"/>
                  </a:rPr>
                  <a:t>)</a:t>
                </a:r>
                <a:r>
                  <a:rPr lang="ko-KR" altLang="en-US" dirty="0">
                    <a:latin typeface="+mn-ea"/>
                  </a:rPr>
                  <a:t>와 같은 </a:t>
                </a:r>
                <a:r>
                  <a:rPr lang="ko-KR" altLang="en-US" b="1" dirty="0">
                    <a:latin typeface="+mn-ea"/>
                  </a:rPr>
                  <a:t>상위 수준과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ko-KR" altLang="en-US" b="1" dirty="0">
                    <a:latin typeface="+mn-ea"/>
                  </a:rPr>
                  <a:t>통신하기 위한  인터페이스 제공</a:t>
                </a:r>
                <a:endParaRPr lang="en-US" altLang="ko-KR" sz="1600" b="1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b="1" dirty="0">
                    <a:latin typeface="+mn-ea"/>
                  </a:rPr>
                  <a:t>유틸리티</a:t>
                </a:r>
                <a:r>
                  <a:rPr lang="ko-KR" altLang="en-US" sz="2000" dirty="0">
                    <a:latin typeface="+mn-ea"/>
                  </a:rPr>
                  <a:t> </a:t>
                </a:r>
                <a:endParaRPr lang="en-US" altLang="ko-KR" sz="2000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ko-KR" altLang="en-US" dirty="0">
                    <a:latin typeface="+mn-ea"/>
                  </a:rPr>
                  <a:t>테스트용 벤치마크나 프로그램과 같은 </a:t>
                </a:r>
                <a:r>
                  <a:rPr lang="en-US" altLang="ko-KR" dirty="0">
                    <a:latin typeface="+mn-ea"/>
                  </a:rPr>
                  <a:t>non-essential </a:t>
                </a:r>
                <a:r>
                  <a:rPr lang="ko-KR" altLang="en-US" dirty="0">
                    <a:latin typeface="+mn-ea"/>
                  </a:rPr>
                  <a:t>유틸리티 포함</a:t>
                </a:r>
                <a:endParaRPr lang="en-US" altLang="ko-KR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200" b="1" dirty="0">
                    <a:latin typeface="+mn-ea"/>
                  </a:rPr>
                  <a:t>본 논문에서는 성능 측정을 위해 </a:t>
                </a:r>
                <a:r>
                  <a:rPr lang="en-US" altLang="ko-KR" sz="2200" b="1" dirty="0">
                    <a:latin typeface="+mn-ea"/>
                  </a:rPr>
                  <a:t>2</a:t>
                </a:r>
                <a:r>
                  <a:rPr lang="ko-KR" altLang="en-US" sz="2200" b="1" dirty="0">
                    <a:latin typeface="+mn-ea"/>
                  </a:rPr>
                  <a:t>개의 벤치마크 프로그램 사용</a:t>
                </a:r>
                <a:endParaRPr lang="en-US" altLang="ko-KR" sz="2200" b="1" dirty="0">
                  <a:latin typeface="+mn-ea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en-US" altLang="ko-KR" sz="1900" b="1" i="1" dirty="0" err="1">
                    <a:solidFill>
                      <a:schemeClr val="accent1"/>
                    </a:solidFill>
                  </a:rPr>
                  <a:t>Wolfcrypt</a:t>
                </a:r>
                <a:r>
                  <a:rPr lang="en-US" altLang="ko-KR" sz="1900" b="1" i="1" dirty="0">
                    <a:solidFill>
                      <a:schemeClr val="accent1"/>
                    </a:solidFill>
                  </a:rPr>
                  <a:t>-benchmark</a:t>
                </a:r>
                <a:r>
                  <a:rPr lang="en-US" altLang="ko-KR" sz="1900" b="1" dirty="0"/>
                  <a:t> :</a:t>
                </a:r>
                <a:r>
                  <a:rPr lang="ko-KR" altLang="en-US" sz="1900" b="1" dirty="0"/>
                  <a:t> </a:t>
                </a:r>
                <a:r>
                  <a:rPr lang="ko-KR" altLang="en-US" sz="1900" b="1" dirty="0">
                    <a:latin typeface="+mn-ea"/>
                  </a:rPr>
                  <a:t>모든 암호 알고리즘의 성능 측정과 통계 제공</a:t>
                </a:r>
                <a:endParaRPr lang="en-US" altLang="ko-KR" sz="1900" b="1" dirty="0">
                  <a:latin typeface="+mn-ea"/>
                </a:endParaRPr>
              </a:p>
              <a:p>
                <a:pPr marL="914400" lvl="2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 기존 알고리즘과 비교하기 위해 </a:t>
                </a:r>
                <a:r>
                  <a:rPr lang="en-US" altLang="ko-KR" sz="1900" b="1" dirty="0">
                    <a:solidFill>
                      <a:srgbClr val="FF0000"/>
                    </a:solidFill>
                    <a:latin typeface="+mn-ea"/>
                  </a:rPr>
                  <a:t>PQC</a:t>
                </a:r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 알고리즘의 시간 측정에 사용</a:t>
                </a:r>
                <a:endParaRPr lang="en-US" altLang="ko-KR" sz="1900" b="1" dirty="0"/>
              </a:p>
              <a:p>
                <a:pPr lvl="2">
                  <a:lnSpc>
                    <a:spcPct val="110000"/>
                  </a:lnSpc>
                </a:pPr>
                <a:r>
                  <a:rPr lang="en-US" altLang="ko-KR" sz="1900" b="1" i="1" dirty="0" err="1">
                    <a:solidFill>
                      <a:schemeClr val="accent1"/>
                    </a:solidFill>
                    <a:latin typeface="+mn-ea"/>
                  </a:rPr>
                  <a:t>Wolfssl</a:t>
                </a:r>
                <a:r>
                  <a:rPr lang="en-US" altLang="ko-KR" sz="1900" b="1" i="1" dirty="0">
                    <a:solidFill>
                      <a:schemeClr val="accent1"/>
                    </a:solidFill>
                    <a:latin typeface="+mn-ea"/>
                  </a:rPr>
                  <a:t>-</a:t>
                </a:r>
                <a:r>
                  <a:rPr lang="en-US" altLang="ko-KR" sz="1900" b="1" i="1" dirty="0" err="1">
                    <a:solidFill>
                      <a:schemeClr val="accent1"/>
                    </a:solidFill>
                    <a:latin typeface="+mn-ea"/>
                  </a:rPr>
                  <a:t>tls</a:t>
                </a:r>
                <a:r>
                  <a:rPr lang="en-US" altLang="ko-KR" sz="1900" b="1" i="1" dirty="0">
                    <a:solidFill>
                      <a:schemeClr val="accent1"/>
                    </a:solidFill>
                    <a:latin typeface="+mn-ea"/>
                  </a:rPr>
                  <a:t>-bench</a:t>
                </a:r>
                <a:r>
                  <a:rPr lang="ko-KR" altLang="en-US" sz="1900" b="1" i="1" dirty="0">
                    <a:solidFill>
                      <a:schemeClr val="accent1"/>
                    </a:solidFill>
                    <a:latin typeface="+mn-ea"/>
                  </a:rPr>
                  <a:t> </a:t>
                </a:r>
                <a:r>
                  <a:rPr lang="en-US" altLang="ko-KR" sz="1900" b="1" i="1" dirty="0">
                    <a:solidFill>
                      <a:schemeClr val="accent1"/>
                    </a:solidFill>
                    <a:latin typeface="+mn-ea"/>
                  </a:rPr>
                  <a:t>:</a:t>
                </a:r>
                <a:r>
                  <a:rPr lang="ko-KR" altLang="en-US" sz="1900" b="1" i="1" dirty="0">
                    <a:solidFill>
                      <a:schemeClr val="accent1"/>
                    </a:solidFill>
                    <a:latin typeface="+mn-ea"/>
                  </a:rPr>
                  <a:t> </a:t>
                </a:r>
                <a:r>
                  <a:rPr lang="en-US" altLang="ko-KR" sz="1900" b="1" dirty="0">
                    <a:latin typeface="+mn-ea"/>
                  </a:rPr>
                  <a:t>TLS</a:t>
                </a:r>
                <a:r>
                  <a:rPr lang="ko-KR" altLang="en-US" sz="1900" b="1" dirty="0">
                    <a:latin typeface="+mn-ea"/>
                  </a:rPr>
                  <a:t> 세션과 관련한 </a:t>
                </a:r>
                <a:r>
                  <a:rPr lang="en-US" altLang="ko-KR" sz="1900" b="1" dirty="0">
                    <a:latin typeface="+mn-ea"/>
                  </a:rPr>
                  <a:t>metrics</a:t>
                </a:r>
                <a:r>
                  <a:rPr lang="ko-KR" altLang="en-US" sz="1900" b="1" dirty="0">
                    <a:latin typeface="+mn-ea"/>
                  </a:rPr>
                  <a:t> 측정</a:t>
                </a:r>
                <a:endParaRPr lang="en-US" altLang="ko-KR" sz="1900" b="1" dirty="0">
                  <a:latin typeface="+mn-ea"/>
                </a:endParaRPr>
              </a:p>
              <a:p>
                <a:pPr marL="914400" lvl="2" indent="0">
                  <a:lnSpc>
                    <a:spcPct val="110000"/>
                  </a:lnSpc>
                  <a:buNone/>
                </a:pPr>
                <a:r>
                  <a:rPr lang="ko-KR" altLang="en-US" sz="19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900" b="1" i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기존 알고리즘을 사용하는 </a:t>
                </a:r>
                <a:r>
                  <a:rPr lang="en-US" altLang="ko-KR" sz="1900" b="1" dirty="0">
                    <a:solidFill>
                      <a:srgbClr val="FF0000"/>
                    </a:solidFill>
                    <a:latin typeface="+mn-ea"/>
                  </a:rPr>
                  <a:t>TLS</a:t>
                </a:r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 성능과 </a:t>
                </a:r>
                <a:r>
                  <a:rPr lang="en-US" altLang="ko-KR" sz="1900" b="1" dirty="0">
                    <a:solidFill>
                      <a:srgbClr val="FF0000"/>
                    </a:solidFill>
                    <a:latin typeface="+mn-ea"/>
                  </a:rPr>
                  <a:t>PQC </a:t>
                </a:r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알고리즘을 사용하는 </a:t>
                </a:r>
                <a:r>
                  <a:rPr lang="en-US" altLang="ko-KR" sz="1900" b="1" dirty="0">
                    <a:solidFill>
                      <a:srgbClr val="FF0000"/>
                    </a:solidFill>
                    <a:latin typeface="+mn-ea"/>
                  </a:rPr>
                  <a:t>TLS </a:t>
                </a:r>
                <a:r>
                  <a:rPr lang="ko-KR" altLang="en-US" sz="1900" b="1" dirty="0">
                    <a:solidFill>
                      <a:srgbClr val="FF0000"/>
                    </a:solidFill>
                    <a:latin typeface="+mn-ea"/>
                  </a:rPr>
                  <a:t>성능 측정에 사용</a:t>
                </a:r>
                <a:endParaRPr lang="ko-Kore-KR" altLang="en-US" sz="19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0405" y="1072515"/>
                <a:ext cx="11563881" cy="5705475"/>
              </a:xfrm>
              <a:blipFill>
                <a:blip r:embed="rId2"/>
                <a:stretch>
                  <a:fillRect l="-659" t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3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3F98-50F1-C530-9099-AF1FDA8E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BE62A-B1C2-506A-5AD2-1833AD7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B2863C-D36B-3BB3-DC4D-613E032CFAD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35398"/>
                <a:ext cx="6744548" cy="13564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b="1" dirty="0">
                    <a:latin typeface="+mn-ea"/>
                  </a:rPr>
                  <a:t>W</a:t>
                </a:r>
                <a:r>
                  <a:rPr lang="en-US" altLang="ko-KR" sz="2400" b="1" dirty="0" err="1">
                    <a:latin typeface="+mn-ea"/>
                  </a:rPr>
                  <a:t>olfSSL</a:t>
                </a:r>
                <a:r>
                  <a:rPr lang="en-US" altLang="ko-KR" sz="2400" b="1" dirty="0">
                    <a:latin typeface="+mn-ea"/>
                  </a:rPr>
                  <a:t> </a:t>
                </a:r>
                <a:r>
                  <a:rPr lang="ko-KR" altLang="en-US" sz="2400" b="1" dirty="0">
                    <a:latin typeface="+mn-ea"/>
                  </a:rPr>
                  <a:t>라이브러리와 </a:t>
                </a:r>
                <a:r>
                  <a:rPr lang="en-US" altLang="ko-KR" sz="2400" b="1" dirty="0">
                    <a:latin typeface="+mn-ea"/>
                  </a:rPr>
                  <a:t>TLS 1.3 </a:t>
                </a:r>
                <a:r>
                  <a:rPr lang="ko-KR" altLang="en-US" sz="2400" b="1" dirty="0">
                    <a:latin typeface="+mn-ea"/>
                  </a:rPr>
                  <a:t>표준</a:t>
                </a:r>
                <a:r>
                  <a:rPr lang="en-US" altLang="ko-KR" sz="2400" b="1" dirty="0">
                    <a:latin typeface="+mn-ea"/>
                  </a:rPr>
                  <a:t> </a:t>
                </a:r>
                <a:r>
                  <a:rPr lang="ko-KR" altLang="en-US" sz="2400" b="1" dirty="0">
                    <a:latin typeface="+mn-ea"/>
                  </a:rPr>
                  <a:t>수정</a:t>
                </a:r>
                <a:endParaRPr lang="en-US" altLang="ko-KR" sz="2400" b="1" dirty="0"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b="1" dirty="0">
                    <a:latin typeface="+mn-ea"/>
                  </a:rPr>
                  <a:t>2</a:t>
                </a:r>
                <a:r>
                  <a:rPr lang="ko-KR" altLang="en-US" sz="2000" b="1" dirty="0">
                    <a:latin typeface="+mn-ea"/>
                  </a:rPr>
                  <a:t>개의 </a:t>
                </a:r>
                <a:r>
                  <a:rPr lang="en-US" altLang="ko-KR" sz="2000" b="1" dirty="0">
                    <a:latin typeface="+mn-ea"/>
                  </a:rPr>
                  <a:t>TLS Extension fields </a:t>
                </a:r>
                <a:r>
                  <a:rPr lang="ko-KR" altLang="en-US" sz="2000" b="1" dirty="0">
                    <a:latin typeface="+mn-ea"/>
                  </a:rPr>
                  <a:t>수정</a:t>
                </a:r>
                <a:endParaRPr lang="en-US" altLang="ko-KR" sz="2000" b="1" dirty="0">
                  <a:latin typeface="+mn-ea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“Support Group”, “Signature Algorithms”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ko-KR" sz="2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B2863C-D36B-3BB3-DC4D-613E032CF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35398"/>
                <a:ext cx="6744548" cy="1356499"/>
              </a:xfrm>
              <a:blipFill>
                <a:blip r:embed="rId2"/>
                <a:stretch>
                  <a:fillRect l="-1316" t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7F047D3-3BD5-BE94-7F78-181FBE6C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" t="1326" r="-1"/>
          <a:stretch/>
        </p:blipFill>
        <p:spPr>
          <a:xfrm>
            <a:off x="7448578" y="969910"/>
            <a:ext cx="4743422" cy="55585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0F2A2C-C665-557B-613F-2904D51F472F}"/>
              </a:ext>
            </a:extLst>
          </p:cNvPr>
          <p:cNvSpPr/>
          <p:nvPr/>
        </p:nvSpPr>
        <p:spPr>
          <a:xfrm>
            <a:off x="9224093" y="1967345"/>
            <a:ext cx="1245787" cy="346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87214A-92DC-D782-A09D-332764FC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2387368"/>
            <a:ext cx="4093325" cy="3957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EC4FF-D3DB-DA1A-D0EC-7D318C5034DD}"/>
              </a:ext>
            </a:extLst>
          </p:cNvPr>
          <p:cNvSpPr txBox="1"/>
          <p:nvPr/>
        </p:nvSpPr>
        <p:spPr>
          <a:xfrm>
            <a:off x="411920" y="6449368"/>
            <a:ext cx="6131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www.davidwong.fr</a:t>
            </a:r>
            <a:r>
              <a:rPr lang="ko-KR" altLang="en-US" sz="1000" dirty="0"/>
              <a:t>/tls13/#section-4.2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3C4345-9056-4CA2-36DF-D3CFECB55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501" y="2596426"/>
            <a:ext cx="3187967" cy="277914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44B491-DB63-529D-D7BF-5308F324C493}"/>
              </a:ext>
            </a:extLst>
          </p:cNvPr>
          <p:cNvSpPr/>
          <p:nvPr/>
        </p:nvSpPr>
        <p:spPr>
          <a:xfrm>
            <a:off x="5135477" y="3309846"/>
            <a:ext cx="1408301" cy="606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2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E47E8-1DC6-08AC-F508-41FFA89C9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28975-320A-8AB9-9410-D2DFA84F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6B25A9-93C1-F248-1D4D-F2B3131003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7037414" cy="22764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b="1" dirty="0">
                    <a:solidFill>
                      <a:srgbClr val="2E75B6"/>
                    </a:solidFill>
                    <a:latin typeface="+mn-ea"/>
                  </a:rPr>
                  <a:t>Support Group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 err="1">
                    <a:latin typeface="+mn-ea"/>
                  </a:rPr>
                  <a:t>키교환</a:t>
                </a:r>
                <a:r>
                  <a:rPr lang="ko-KR" altLang="en-US" sz="2000" dirty="0">
                    <a:latin typeface="+mn-ea"/>
                  </a:rPr>
                  <a:t> 알고리즘을 선택할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수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있도록 선호 순서대로 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ko-KR" altLang="en-US" sz="2000" dirty="0">
                    <a:latin typeface="+mn-ea"/>
                  </a:rPr>
                  <a:t> 인코딩 된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식별자인 코드포인트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목록 전송</a:t>
                </a:r>
                <a:endParaRPr lang="en-US" altLang="ko-KR" sz="2000" dirty="0">
                  <a:latin typeface="+mn-ea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ko-KR" altLang="en-US" sz="2000" dirty="0">
                    <a:latin typeface="+mn-ea"/>
                  </a:rPr>
                  <a:t>* </a:t>
                </a:r>
                <a:r>
                  <a:rPr lang="ko-KR" altLang="en-US" sz="1600" dirty="0">
                    <a:latin typeface="+mn-ea"/>
                  </a:rPr>
                  <a:t>코드포인트는 </a:t>
                </a:r>
                <a:r>
                  <a:rPr lang="en" altLang="ko-KR" sz="1600" dirty="0"/>
                  <a:t>"Named Groups</a:t>
                </a:r>
                <a:r>
                  <a:rPr lang="en-US" altLang="ko-KR" sz="1600" dirty="0"/>
                  <a:t>"</a:t>
                </a:r>
                <a:r>
                  <a:rPr lang="ko-KR" altLang="en-US" sz="1600" dirty="0"/>
                  <a:t>로 불리고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 프로토콜 자체에서 각 지원되는 알고리즘에 대해 정의됨</a:t>
                </a:r>
                <a:r>
                  <a:rPr lang="en-US" altLang="ko-KR" sz="1600" dirty="0"/>
                  <a:t>.</a:t>
                </a:r>
                <a:endParaRPr lang="en-US" altLang="ko-KR" sz="2000" dirty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다른 라이브러리와의 상호운용성을 위해 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OQS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OpenSSL fork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와 동일한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codepoints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사용</a:t>
                </a:r>
                <a:endParaRPr lang="en-US" altLang="ko-KR" sz="2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6B25A9-93C1-F248-1D4D-F2B313100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7037414" cy="2276475"/>
              </a:xfrm>
              <a:blipFill>
                <a:blip r:embed="rId2"/>
                <a:stretch>
                  <a:fillRect l="-901" t="-3315" b="-4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B544FC5-670D-F1C5-E1C9-1F15A634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" t="1326" r="-1"/>
          <a:stretch/>
        </p:blipFill>
        <p:spPr>
          <a:xfrm>
            <a:off x="7448578" y="968605"/>
            <a:ext cx="4743422" cy="55585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1727AB-CCD2-7031-E093-8C5D2E8F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2236"/>
            <a:ext cx="4686134" cy="2834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CD9ED-7C01-1857-384D-DC18E5AF3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209" y="3747873"/>
            <a:ext cx="3118417" cy="29335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DF73E3-3113-E2B7-AA50-FD022DF21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1" y="3304570"/>
            <a:ext cx="1605028" cy="11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6744548" cy="27844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b="1" dirty="0">
                    <a:solidFill>
                      <a:srgbClr val="2E75B6"/>
                    </a:solidFill>
                    <a:latin typeface="+mn-ea"/>
                  </a:rPr>
                  <a:t>Signature Algorithms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600" dirty="0"/>
                  <a:t>지원하는 서명 알고리즘에 대한 선호도를 제공</a:t>
                </a:r>
                <a:endParaRPr lang="en-US" altLang="ko-KR" sz="2000" b="1" dirty="0">
                  <a:solidFill>
                    <a:srgbClr val="2E75B6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PQ TLS1.3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설계의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quantum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전자서명 알고리즘에 대한 새로운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codepoints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도입</a:t>
                </a:r>
                <a:endParaRPr lang="en-US" altLang="ko-KR" sz="20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OQS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OpenSSL fork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와 동일한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+mn-ea"/>
                  </a:rPr>
                  <a:t>codepoints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사용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6744548" cy="2784474"/>
              </a:xfrm>
              <a:blipFill>
                <a:blip r:embed="rId2"/>
                <a:stretch>
                  <a:fillRect l="-940" t="-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AA5B46D-136C-340A-6E83-6DFED28CE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" t="1326" r="-1"/>
          <a:stretch/>
        </p:blipFill>
        <p:spPr>
          <a:xfrm>
            <a:off x="7448578" y="968605"/>
            <a:ext cx="4743422" cy="5558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BB5E46-D4D6-1FDE-2E48-DF015C23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526" y="3276599"/>
            <a:ext cx="2636897" cy="31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A5B46D-136C-340A-6E83-6DFED28CE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326" r="-1"/>
          <a:stretch/>
        </p:blipFill>
        <p:spPr>
          <a:xfrm>
            <a:off x="7540018" y="968605"/>
            <a:ext cx="4743422" cy="55585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7381556" cy="55585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b="1" dirty="0">
                    <a:latin typeface="+mn-ea"/>
                  </a:rPr>
                  <a:t>W</a:t>
                </a:r>
                <a:r>
                  <a:rPr lang="en-US" altLang="ko-KR" sz="2400" b="1" dirty="0" err="1">
                    <a:latin typeface="+mn-ea"/>
                  </a:rPr>
                  <a:t>olfSSL</a:t>
                </a:r>
                <a:r>
                  <a:rPr lang="en-US" altLang="ko-KR" sz="2400" b="1" dirty="0">
                    <a:latin typeface="+mn-ea"/>
                  </a:rPr>
                  <a:t> </a:t>
                </a:r>
                <a:r>
                  <a:rPr lang="ko-KR" altLang="en-US" sz="2400" b="1" dirty="0">
                    <a:latin typeface="+mn-ea"/>
                  </a:rPr>
                  <a:t>라이브러리와 </a:t>
                </a:r>
                <a:r>
                  <a:rPr lang="en-US" altLang="ko-KR" sz="2400" b="1" dirty="0">
                    <a:latin typeface="+mn-ea"/>
                  </a:rPr>
                  <a:t>TLS 1.3 </a:t>
                </a:r>
                <a:r>
                  <a:rPr lang="ko-KR" altLang="en-US" sz="2400" b="1" dirty="0">
                    <a:latin typeface="+mn-ea"/>
                  </a:rPr>
                  <a:t>표준</a:t>
                </a:r>
                <a:r>
                  <a:rPr lang="en-US" altLang="ko-KR" sz="2400" b="1" dirty="0">
                    <a:latin typeface="+mn-ea"/>
                  </a:rPr>
                  <a:t> </a:t>
                </a:r>
                <a:r>
                  <a:rPr lang="ko-KR" altLang="en-US" sz="2400" b="1" dirty="0">
                    <a:latin typeface="+mn-ea"/>
                  </a:rPr>
                  <a:t>수정</a:t>
                </a:r>
                <a:endParaRPr lang="en-US" altLang="ko-KR" sz="2400" b="1" dirty="0">
                  <a:latin typeface="+mn-ea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b="1" dirty="0">
                    <a:solidFill>
                      <a:schemeClr val="accent2"/>
                    </a:solidFill>
                    <a:latin typeface="+mn-ea"/>
                  </a:rPr>
                  <a:t>Key Encapsulation Mechanism Support/Adaption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1600" dirty="0">
                    <a:latin typeface="+mn-ea"/>
                  </a:rPr>
                  <a:t>TLS 1.3 </a:t>
                </a:r>
                <a:r>
                  <a:rPr lang="ko-KR" altLang="en-US" sz="1600" dirty="0">
                    <a:latin typeface="+mn-ea"/>
                  </a:rPr>
                  <a:t>표준에서는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타원곡선 </a:t>
                </a:r>
                <a:r>
                  <a:rPr lang="en-US" altLang="ko-KR" sz="1600" dirty="0">
                    <a:latin typeface="+mn-ea"/>
                  </a:rPr>
                  <a:t>Diffie-Hellman </a:t>
                </a:r>
                <a:r>
                  <a:rPr lang="ko-KR" altLang="en-US" sz="1600" dirty="0">
                    <a:latin typeface="+mn-ea"/>
                  </a:rPr>
                  <a:t>키 교환만 지원</a:t>
                </a:r>
                <a:endParaRPr lang="en-US" altLang="ko-KR" sz="1600" dirty="0">
                  <a:latin typeface="+mn-ea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따라서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,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키 교환 메커니즘을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KEM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+mn-ea"/>
                  </a:rPr>
                  <a:t>스킴으로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 변경</a:t>
                </a:r>
                <a:endParaRPr lang="en-US" altLang="ko-KR" sz="1600" b="1" dirty="0">
                  <a:solidFill>
                    <a:srgbClr val="FF0000"/>
                  </a:solidFill>
                  <a:latin typeface="+mn-ea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ko-KR" sz="1400" b="1" dirty="0">
                    <a:solidFill>
                      <a:srgbClr val="FF0000"/>
                    </a:solidFill>
                    <a:latin typeface="+mn-ea"/>
                  </a:rPr>
                  <a:t>CRYSTALS-</a:t>
                </a:r>
                <a:r>
                  <a:rPr lang="en-US" altLang="ko-KR" sz="1400" b="1" dirty="0" err="1">
                    <a:solidFill>
                      <a:srgbClr val="FF0000"/>
                    </a:solidFill>
                    <a:latin typeface="+mn-ea"/>
                  </a:rPr>
                  <a:t>Kyber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+mn-ea"/>
                  </a:rPr>
                  <a:t> KEM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</a:rPr>
                  <a:t>기반 키 교환 체계에서 제안된 방식 채택</a:t>
                </a:r>
                <a:endParaRPr lang="en-US" altLang="ko-KR" sz="14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endParaRPr lang="en-US" altLang="ko-KR" sz="1600" dirty="0">
                  <a:solidFill>
                    <a:srgbClr val="FF0000"/>
                  </a:solidFill>
                  <a:latin typeface="+mn-ea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b="1" dirty="0">
                    <a:solidFill>
                      <a:schemeClr val="accent1"/>
                    </a:solidFill>
                    <a:latin typeface="+mn-ea"/>
                  </a:rPr>
                  <a:t>Digital Certificates Support</a:t>
                </a:r>
                <a:endParaRPr lang="en-US" altLang="ko-KR" sz="1600" dirty="0">
                  <a:solidFill>
                    <a:schemeClr val="accent1"/>
                  </a:solidFill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1600" b="1" dirty="0">
                    <a:latin typeface="+mn-ea"/>
                  </a:rPr>
                  <a:t>OQS</a:t>
                </a:r>
                <a:r>
                  <a:rPr lang="ko-KR" altLang="en-US" sz="1600" b="1" dirty="0">
                    <a:latin typeface="+mn-ea"/>
                  </a:rPr>
                  <a:t>의 </a:t>
                </a:r>
                <a:r>
                  <a:rPr lang="en-US" altLang="ko-KR" sz="1600" b="1" dirty="0">
                    <a:latin typeface="+mn-ea"/>
                  </a:rPr>
                  <a:t>OpenSSL</a:t>
                </a:r>
                <a:r>
                  <a:rPr lang="ko-KR" altLang="en-US" sz="1600" b="1" dirty="0">
                    <a:latin typeface="+mn-ea"/>
                  </a:rPr>
                  <a:t> </a:t>
                </a:r>
                <a:r>
                  <a:rPr lang="en-US" altLang="ko-KR" sz="1600" b="1" dirty="0">
                    <a:latin typeface="+mn-ea"/>
                  </a:rPr>
                  <a:t>API</a:t>
                </a:r>
                <a:r>
                  <a:rPr lang="ko-KR" altLang="en-US" sz="1600" b="1" dirty="0" err="1">
                    <a:latin typeface="+mn-ea"/>
                  </a:rPr>
                  <a:t>를</a:t>
                </a:r>
                <a:r>
                  <a:rPr lang="ko-KR" altLang="en-US" sz="1600" b="1" dirty="0">
                    <a:latin typeface="+mn-ea"/>
                  </a:rPr>
                  <a:t> 통해 본 논문에서 평가되는 </a:t>
                </a:r>
                <a:r>
                  <a:rPr lang="en-US" altLang="ko-KR" sz="1600" b="1" dirty="0">
                    <a:latin typeface="+mn-ea"/>
                  </a:rPr>
                  <a:t>PQC</a:t>
                </a:r>
                <a:r>
                  <a:rPr lang="ko-KR" altLang="en-US" sz="1600" b="1" dirty="0">
                    <a:latin typeface="+mn-ea"/>
                  </a:rPr>
                  <a:t> 알고리즘을 지원하는 디지털 인증서 생성</a:t>
                </a:r>
                <a:endParaRPr lang="en-US" altLang="ko-KR" sz="1600" b="1" dirty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</a:rPr>
                  <a:t>서버와 클라이언트에 대해 상호 인증되는 디지털 인증서 생성</a:t>
                </a:r>
                <a:br>
                  <a:rPr lang="en-US" altLang="ko-KR" sz="1600" dirty="0">
                    <a:latin typeface="+mn-ea"/>
                  </a:rPr>
                </a:br>
                <a:r>
                  <a:rPr lang="ko-KR" altLang="en-US" sz="1600" dirty="0">
                    <a:latin typeface="+mn-ea"/>
                  </a:rPr>
                  <a:t>목표</a:t>
                </a:r>
                <a:endParaRPr lang="en-US" altLang="ko-KR" sz="1600" dirty="0">
                  <a:latin typeface="+mn-ea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따라서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PQ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CA(Certificate Authority)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 도입하여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</a:rPr>
                  <a:t>PQ CA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n-ea"/>
                  </a:rPr>
                  <a:t>에서 확인 가능한 서버용과 클라이언트용 인증서 생성</a:t>
                </a:r>
                <a:endParaRPr lang="en-US" altLang="ko-KR" sz="1600" b="1" dirty="0">
                  <a:solidFill>
                    <a:srgbClr val="FF0000"/>
                  </a:solidFill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</a:rPr>
                  <a:t>단순화를 위해 </a:t>
                </a:r>
                <a:r>
                  <a:rPr lang="ko-KR" altLang="en-US" sz="1600" b="1" dirty="0">
                    <a:latin typeface="+mn-ea"/>
                  </a:rPr>
                  <a:t>체인의 모든 인증서는 동일한 서명 알고리즘</a:t>
                </a:r>
                <a:r>
                  <a:rPr lang="en-US" altLang="ko-KR" sz="1600" b="1" dirty="0">
                    <a:latin typeface="+mn-ea"/>
                  </a:rPr>
                  <a:t> (Dilithium2 </a:t>
                </a:r>
                <a:r>
                  <a:rPr lang="ko-KR" altLang="en-US" sz="1600" b="1" dirty="0">
                    <a:latin typeface="+mn-ea"/>
                  </a:rPr>
                  <a:t>등</a:t>
                </a:r>
                <a:r>
                  <a:rPr lang="en-US" altLang="ko-KR" sz="1600" b="1" dirty="0">
                    <a:latin typeface="+mn-ea"/>
                  </a:rPr>
                  <a:t>)</a:t>
                </a:r>
                <a:r>
                  <a:rPr lang="ko-KR" altLang="en-US" sz="1600" b="1" dirty="0">
                    <a:latin typeface="+mn-ea"/>
                  </a:rPr>
                  <a:t> 사용</a:t>
                </a:r>
                <a:endParaRPr lang="en-US" altLang="ko-KR" sz="16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232D89-353E-7E5F-4E67-43EFB836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7381556" cy="5558537"/>
              </a:xfrm>
              <a:blipFill>
                <a:blip r:embed="rId3"/>
                <a:stretch>
                  <a:fillRect l="-1203" t="-456" r="-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02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F84E-E128-2D03-4B0C-18EED1AF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effectLst/>
                <a:latin typeface="+mn-ea"/>
                <a:ea typeface="+mn-ea"/>
              </a:rPr>
              <a:t>제안 기법</a:t>
            </a:r>
            <a:endParaRPr lang="ko-KR" altLang="en-US" sz="5400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89-353E-7E5F-4E67-43EFB836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/>
              <a:t>NIST PQC Round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 </a:t>
            </a:r>
            <a:r>
              <a:rPr lang="ko-KR" altLang="en-US" sz="2400" b="1" dirty="0"/>
              <a:t>알고리즘과 </a:t>
            </a:r>
            <a:r>
              <a:rPr lang="en-US" altLang="ko-KR" sz="2400" b="1" dirty="0"/>
              <a:t>Round3</a:t>
            </a:r>
            <a:r>
              <a:rPr lang="ko-KR" altLang="en-US" sz="2400" b="1" dirty="0"/>
              <a:t>의 일부 알고리즘 채택</a:t>
            </a:r>
            <a:endParaRPr lang="en-US" altLang="ko-KR" sz="2400" b="1" dirty="0"/>
          </a:p>
          <a:p>
            <a:pPr lvl="1"/>
            <a:r>
              <a:rPr lang="en-US" altLang="ko-KR" sz="2200" dirty="0"/>
              <a:t>KEM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CRYSTALS-</a:t>
            </a:r>
            <a:r>
              <a:rPr lang="en" altLang="ko-Kore-KR" sz="1900" b="1" dirty="0" err="1">
                <a:solidFill>
                  <a:srgbClr val="2E75B6"/>
                </a:solidFill>
                <a:effectLst/>
              </a:rPr>
              <a:t>Kyber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, SABER, NTRU, SIKE, BIKE, HQC, NTRU </a:t>
            </a:r>
            <a:r>
              <a:rPr lang="en" altLang="ko-Kore-KR" sz="1900" b="1" dirty="0" err="1">
                <a:solidFill>
                  <a:srgbClr val="2E75B6"/>
                </a:solidFill>
                <a:effectLst/>
              </a:rPr>
              <a:t>LPRime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,  </a:t>
            </a:r>
            <a:r>
              <a:rPr lang="en" altLang="ko-Kore-KR" sz="1900" b="1" dirty="0" err="1">
                <a:solidFill>
                  <a:srgbClr val="2E75B6"/>
                </a:solidFill>
                <a:effectLst/>
              </a:rPr>
              <a:t>FrodoKEM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 </a:t>
            </a:r>
            <a:endParaRPr lang="en-US" altLang="ko-KR" sz="19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200" dirty="0"/>
              <a:t>전자서명 </a:t>
            </a:r>
            <a:r>
              <a:rPr lang="en-US" altLang="ko-KR" sz="2200" dirty="0"/>
              <a:t>: 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CRYSTALS-</a:t>
            </a:r>
            <a:r>
              <a:rPr lang="en" altLang="ko-Kore-KR" sz="1900" b="1" dirty="0" err="1">
                <a:solidFill>
                  <a:srgbClr val="2E75B6"/>
                </a:solidFill>
                <a:effectLst/>
              </a:rPr>
              <a:t>Dilithium</a:t>
            </a:r>
            <a:r>
              <a:rPr lang="en" altLang="ko-Kore-KR" sz="1900" b="1" dirty="0">
                <a:solidFill>
                  <a:srgbClr val="2E75B6"/>
                </a:solidFill>
                <a:effectLst/>
              </a:rPr>
              <a:t>, Falcon, SPHINCS+, Picnic3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pqm4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구현을 </a:t>
            </a:r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WolfSSL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코드에 통합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네트워크 통신을 위해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TCP/IP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프로토콜 제품군의 경량 구현인 </a:t>
            </a:r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IwIP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(lightweight IP)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라이브러리 활용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실험 장치</a:t>
            </a:r>
            <a:endParaRPr lang="ko-Kore-KR" altLang="en-US" sz="2400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임베디드 장치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en" altLang="ko-Kore-KR" sz="2000" b="1" i="0" dirty="0">
                <a:solidFill>
                  <a:srgbClr val="FF0000"/>
                </a:solidFill>
                <a:effectLst/>
                <a:latin typeface="+mn-ea"/>
              </a:rPr>
              <a:t>Nucleo-F439ZI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+mn-ea"/>
              </a:rPr>
              <a:t> 보드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" altLang="ko-Kore-KR" b="0" i="0" dirty="0">
                <a:effectLst/>
                <a:latin typeface="+mn-ea"/>
              </a:rPr>
              <a:t>32</a:t>
            </a:r>
            <a:r>
              <a:rPr lang="ko-KR" altLang="en-US" b="0" i="0" dirty="0">
                <a:effectLst/>
                <a:latin typeface="+mn-ea"/>
              </a:rPr>
              <a:t>비트 </a:t>
            </a:r>
            <a:r>
              <a:rPr lang="en" altLang="ko-Kore-KR" b="0" i="0" dirty="0">
                <a:effectLst/>
                <a:latin typeface="+mn-ea"/>
              </a:rPr>
              <a:t>ARM Cortex-M4, 180 MHz, 192 KB SRAM, 2MB </a:t>
            </a:r>
            <a:r>
              <a:rPr lang="ko-KR" altLang="en-US" b="0" i="0" dirty="0">
                <a:effectLst/>
                <a:latin typeface="+mn-ea"/>
              </a:rPr>
              <a:t>플래시 메모리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클라우드 서버 역할 장치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en" altLang="ko-Kore-KR" sz="2000" b="1" i="0" dirty="0">
                <a:solidFill>
                  <a:srgbClr val="FF0000"/>
                </a:solidFill>
                <a:effectLst/>
                <a:latin typeface="+mn-ea"/>
              </a:rPr>
              <a:t>Ubuntu 20.04</a:t>
            </a:r>
            <a:r>
              <a:rPr lang="en" altLang="ko-Kore-KR" sz="2000" b="0" i="0" dirty="0">
                <a:effectLst/>
                <a:latin typeface="+mn-ea"/>
              </a:rPr>
              <a:t>, x86_64 </a:t>
            </a:r>
            <a:r>
              <a:rPr lang="ko-KR" altLang="en-US" sz="2000" b="0" i="0" dirty="0">
                <a:effectLst/>
                <a:latin typeface="+mn-ea"/>
              </a:rPr>
              <a:t>아키텍처</a:t>
            </a:r>
            <a:r>
              <a:rPr lang="en-US" altLang="ko-KR" sz="2000" b="0" i="0" dirty="0">
                <a:effectLst/>
                <a:latin typeface="+mn-ea"/>
              </a:rPr>
              <a:t>, </a:t>
            </a:r>
            <a:r>
              <a:rPr lang="en" altLang="ko-Kore-KR" sz="2000" b="1" i="0" dirty="0">
                <a:solidFill>
                  <a:srgbClr val="FF0000"/>
                </a:solidFill>
                <a:effectLst/>
                <a:latin typeface="+mn-ea"/>
              </a:rPr>
              <a:t>Intel i7-1165G7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+mn-ea"/>
              </a:rPr>
              <a:t>processor</a:t>
            </a:r>
            <a:r>
              <a:rPr lang="en" altLang="ko-Kore-KR" sz="2000" b="0" i="0" dirty="0">
                <a:effectLst/>
                <a:latin typeface="+mn-ea"/>
              </a:rPr>
              <a:t>, 2.8 GHz</a:t>
            </a:r>
          </a:p>
          <a:p>
            <a:pPr>
              <a:lnSpc>
                <a:spcPct val="110000"/>
              </a:lnSpc>
            </a:pPr>
            <a:r>
              <a:rPr lang="ko-Kore-KR" altLang="en-US" sz="2400" dirty="0">
                <a:latin typeface="+mn-ea"/>
              </a:rPr>
              <a:t>실험 장치는 </a:t>
            </a:r>
            <a:r>
              <a:rPr lang="en-US" altLang="ko-Kore-KR" sz="2400" dirty="0">
                <a:latin typeface="+mn-ea"/>
              </a:rPr>
              <a:t>RTT</a:t>
            </a:r>
            <a:r>
              <a:rPr lang="ko-KR" altLang="en-US" sz="2400" dirty="0">
                <a:latin typeface="+mn-ea"/>
              </a:rPr>
              <a:t>이 </a:t>
            </a:r>
            <a:r>
              <a:rPr lang="en-US" altLang="ko-KR" sz="2400" dirty="0">
                <a:latin typeface="+mn-ea"/>
              </a:rPr>
              <a:t>0.493ms</a:t>
            </a:r>
            <a:r>
              <a:rPr lang="ko-KR" altLang="en-US" sz="2400" dirty="0">
                <a:latin typeface="+mn-ea"/>
              </a:rPr>
              <a:t>인 </a:t>
            </a:r>
            <a:r>
              <a:rPr lang="en" altLang="ko-KR" sz="2400" dirty="0">
                <a:latin typeface="+mn-ea"/>
              </a:rPr>
              <a:t>Ethernet interface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통해 동일한 액세스 포인트에 연결</a:t>
            </a:r>
            <a:endParaRPr lang="en" altLang="ko-Kore-KR" sz="2400" b="0" i="0" dirty="0"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C9EDC-0A55-A71A-8B86-4EC8D76A2F4A}"/>
              </a:ext>
            </a:extLst>
          </p:cNvPr>
          <p:cNvSpPr txBox="1"/>
          <p:nvPr/>
        </p:nvSpPr>
        <p:spPr>
          <a:xfrm>
            <a:off x="10201311" y="6527142"/>
            <a:ext cx="1578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RRT : Round-Trip Time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566600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178</TotalTime>
  <Words>863</Words>
  <Application>Microsoft Macintosh PowerPoint</Application>
  <PresentationFormat>와이드스크린</PresentationFormat>
  <Paragraphs>94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제목 테마</vt:lpstr>
      <vt:lpstr>CryptoCraft 테마</vt:lpstr>
      <vt:lpstr>Performance Evaluation of Post-Quantum TLS 1.3 on Resource-Constrained Embedded Systems  논문 리뷰</vt:lpstr>
      <vt:lpstr>서론</vt:lpstr>
      <vt:lpstr>제안 기법</vt:lpstr>
      <vt:lpstr>제안 기법</vt:lpstr>
      <vt:lpstr>제안 기법</vt:lpstr>
      <vt:lpstr>제안 기법</vt:lpstr>
      <vt:lpstr>제안 기법</vt:lpstr>
      <vt:lpstr>제안 기법</vt:lpstr>
      <vt:lpstr>제안 기법</vt:lpstr>
      <vt:lpstr>각 알고리즘의 공개 키 크기 및 암호문/서명, 측정된 실행 시간</vt:lpstr>
      <vt:lpstr>각 알고리즘의 공개 키 크기 및 암호문/서명, 측정된 실행 시간</vt:lpstr>
      <vt:lpstr>각 알고리즘의 공개 키 크기 및 암호문/서명, 측정된 실행 시간</vt:lpstr>
      <vt:lpstr>Handshake 측정</vt:lpstr>
      <vt:lpstr>Handshake 측정</vt:lpstr>
      <vt:lpstr>Handshake 측정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심민주</dc:creator>
  <cp:keywords/>
  <dc:description/>
  <cp:lastModifiedBy>심민주</cp:lastModifiedBy>
  <cp:revision>2</cp:revision>
  <dcterms:created xsi:type="dcterms:W3CDTF">2024-09-18T11:25:00Z</dcterms:created>
  <dcterms:modified xsi:type="dcterms:W3CDTF">2024-09-18T14:23:29Z</dcterms:modified>
  <cp:category/>
</cp:coreProperties>
</file>