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  <p:sldMasterId id="2147483671" r:id="rId3"/>
  </p:sldMasterIdLst>
  <p:notesMasterIdLst>
    <p:notesMasterId r:id="rId29"/>
  </p:notesMasterIdLst>
  <p:handoutMasterIdLst>
    <p:handoutMasterId r:id="rId30"/>
  </p:handoutMasterIdLst>
  <p:sldIdLst>
    <p:sldId id="269" r:id="rId4"/>
    <p:sldId id="270" r:id="rId5"/>
    <p:sldId id="275" r:id="rId6"/>
    <p:sldId id="276" r:id="rId7"/>
    <p:sldId id="277" r:id="rId8"/>
    <p:sldId id="278" r:id="rId9"/>
    <p:sldId id="292" r:id="rId10"/>
    <p:sldId id="295" r:id="rId11"/>
    <p:sldId id="293" r:id="rId12"/>
    <p:sldId id="294" r:id="rId13"/>
    <p:sldId id="308" r:id="rId14"/>
    <p:sldId id="309" r:id="rId15"/>
    <p:sldId id="310" r:id="rId16"/>
    <p:sldId id="311" r:id="rId17"/>
    <p:sldId id="282" r:id="rId18"/>
    <p:sldId id="299" r:id="rId19"/>
    <p:sldId id="303" r:id="rId20"/>
    <p:sldId id="300" r:id="rId21"/>
    <p:sldId id="297" r:id="rId22"/>
    <p:sldId id="305" r:id="rId23"/>
    <p:sldId id="312" r:id="rId24"/>
    <p:sldId id="301" r:id="rId25"/>
    <p:sldId id="304" r:id="rId26"/>
    <p:sldId id="296" r:id="rId27"/>
    <p:sldId id="27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00" d="100"/>
          <a:sy n="300" d="100"/>
        </p:scale>
        <p:origin x="-6211" y="-334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633" y="308057"/>
            <a:ext cx="10291952" cy="7277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타원 18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037713" y="290870"/>
            <a:ext cx="10758872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3D70E-E007-4C3B-A6F8-596045EE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42A21E-CEAF-4F89-A23B-4A866853E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DB7E4-9F3E-45C8-9AB8-BB3375BC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26A3-7AE0-4FBE-9A48-0241CCE0CE4C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398371-2560-454C-A081-F5B1A19B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F8E0D-671F-4065-8B3F-7755B36E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0A8-6254-40B1-81AF-7BCF40E8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03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F32E2-C22D-41D0-B9AB-A9828870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C9A8C-61CE-49C2-8103-71D93F01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A8BE60-C812-4FE6-8536-CCF152018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18A9C-574C-452F-9828-133298B0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26A3-7AE0-4FBE-9A48-0241CCE0CE4C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42906-58BA-4F72-8FC5-5B58B25A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503F1-1740-4CF2-8990-0CBA98AF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0A8-6254-40B1-81AF-7BCF40E8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04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2DCB4-71C6-42D6-9471-76993794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4FBF7-8720-47E7-A0D1-55BF55F2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C651C0-AE8E-471C-A652-6CC57CAAF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60F82B-699F-43A5-98C1-DA11DC714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ED0DAA-C004-4D84-9877-469D2392E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506DB1-A3E7-4D83-A96D-B84B0BD0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26A3-7AE0-4FBE-9A48-0241CCE0CE4C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030F78-C7B4-4CBC-BDCE-05956DB4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F553C7-1E37-4074-A2D1-A22B16D3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0A8-6254-40B1-81AF-7BCF40E8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27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5B6FA-1A2E-4A2B-83DE-4E7A09E3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EA44DC-E3CF-437E-9117-06D8A2D2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26A3-7AE0-4FBE-9A48-0241CCE0CE4C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D25B60-E2E6-4E5A-BB0D-E7FE5F83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B6A614-1D99-476D-98D3-52725BE4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0A8-6254-40B1-81AF-7BCF40E8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68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C4FF07-72E2-431A-8250-F986EE1A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26A3-7AE0-4FBE-9A48-0241CCE0CE4C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C651ED-569A-48AD-A802-2E70AFAEA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505C34-9D31-48A5-98F3-C9E12243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0A8-6254-40B1-81AF-7BCF40E8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44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C2C87-D500-46B4-BFDB-06F22265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0B94B-1B5B-496E-9EE9-0FDFCD5D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276DF1-7EED-40E7-A301-1B8D14409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D26B0-9690-46D7-A9A2-98B22980A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26A3-7AE0-4FBE-9A48-0241CCE0CE4C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1A5AF4-2F17-4320-8B0A-6DE5DCA7B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55F20-5F50-4BB9-AA5B-C6ECD278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0A8-6254-40B1-81AF-7BCF40E8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84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505E9-8EAC-43F8-B113-EFD3D6D2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3A9D6B-C75B-4CB6-B41B-F9A3A9441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F07035-BACD-4FBC-BD01-35E2BF07E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672481-BCDA-44BB-9670-88D82631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26A3-7AE0-4FBE-9A48-0241CCE0CE4C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07C2C-17EE-494E-9D4F-5F9B319C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60562B-29DC-44AF-99BF-BAC8E3E3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0A8-6254-40B1-81AF-7BCF40E8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9787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31815-6E85-443C-8C41-360CA37C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F6615-ED51-478D-834F-12F2578AF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A292F4-E747-4CDF-8FF1-7E4B9C19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26A3-7AE0-4FBE-9A48-0241CCE0CE4C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13E54-D758-45EE-8502-32CCC7EF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ADAFC-DEC8-4359-8776-54D9890A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0A8-6254-40B1-81AF-7BCF40E8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228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694113-A5B7-4D34-8758-5C52DB42C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DF8E85-A08D-4875-B4AD-4469C590A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59D1E-9759-4356-99AE-3860DF7D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26A3-7AE0-4FBE-9A48-0241CCE0CE4C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1042B2-87B5-4464-B6AC-A1B10A6E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2A57D-4483-4005-B648-DCBF339B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0A8-6254-40B1-81AF-7BCF40E8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3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없이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  <p:sp>
        <p:nvSpPr>
          <p:cNvPr id="6" name="타원 5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</p:spTree>
    <p:extLst>
      <p:ext uri="{BB962C8B-B14F-4D97-AF65-F5344CB8AC3E}">
        <p14:creationId xmlns:p14="http://schemas.microsoft.com/office/powerpoint/2010/main" val="33120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7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25" y="6078693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9E3E0-83EE-4F02-93C8-1874E8ED6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3080B9-62DC-4A97-BDDF-2A6358F6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dirty="0"/>
              <a:t>4-21	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544C53-9764-4A9E-891D-3DACD286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날짜 및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6AEBA4-6633-46C9-9483-E99D06A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37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545110" y="1217530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3676" y="1217530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1024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텍스트 개체 틀 2"/>
          <p:cNvSpPr>
            <a:spLocks noGrp="1"/>
          </p:cNvSpPr>
          <p:nvPr>
            <p:ph type="body" sz="quarter" idx="24" hasCustomPrompt="1"/>
          </p:nvPr>
        </p:nvSpPr>
        <p:spPr>
          <a:xfrm>
            <a:off x="3545108" y="2133371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4283674" y="2133371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41024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3545108" y="3052552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4283674" y="3052552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41024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8" name="텍스트 개체 틀 2"/>
          <p:cNvSpPr>
            <a:spLocks noGrp="1"/>
          </p:cNvSpPr>
          <p:nvPr>
            <p:ph type="body" sz="quarter" idx="28" hasCustomPrompt="1"/>
          </p:nvPr>
        </p:nvSpPr>
        <p:spPr>
          <a:xfrm>
            <a:off x="3545107" y="3968393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4283673" y="3968393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41024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1" name="텍스트 개체 틀 2"/>
          <p:cNvSpPr>
            <a:spLocks noGrp="1"/>
          </p:cNvSpPr>
          <p:nvPr>
            <p:ph type="body" sz="quarter" idx="30" hasCustomPrompt="1"/>
          </p:nvPr>
        </p:nvSpPr>
        <p:spPr>
          <a:xfrm>
            <a:off x="3545106" y="4884234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4283672" y="4884234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41024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468517" y="2733819"/>
            <a:ext cx="50348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Thank You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46" y="5197917"/>
            <a:ext cx="3496180" cy="742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3" y="4846764"/>
            <a:ext cx="2948478" cy="14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20B74-8261-4530-B948-639BB9B7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B6200A-00E3-4F85-9153-C816BAF1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30DF5-284F-43D0-B59D-4F4FEE66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26A3-7AE0-4FBE-9A48-0241CCE0CE4C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1BFC7-EA37-4DF1-983E-F8E8C50D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8660A-0A7D-460D-959C-6ED461B0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0A8-6254-40B1-81AF-7BCF40E8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4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7A696-DECC-42E9-A5DE-623063E5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E22E5-F66C-4B07-8664-0EEA0D6D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71730-922B-4515-98F2-00BBA544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826A3-7AE0-4FBE-9A48-0241CCE0CE4C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35C96-5FFF-4F9E-AB7D-282A2355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64939-8ABB-4991-A475-A94133D9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8B0A8-6254-40B1-81AF-7BCF40E8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0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95210" y="6484546"/>
            <a:ext cx="35686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+mn-lt"/>
              </a:rPr>
              <a:t>19. 04. 21. </a:t>
            </a:r>
          </a:p>
          <a:p>
            <a:endParaRPr lang="ko-KR" altLang="en-US" sz="1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8513366" y="6484546"/>
            <a:ext cx="35686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1500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ko-KR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+mn-lt"/>
              </a:rPr>
              <a:t>전체 슬라이드 번호</a:t>
            </a:r>
            <a:r>
              <a:rPr lang="en-US" altLang="ko-KR" sz="1500" dirty="0">
                <a:solidFill>
                  <a:schemeClr val="bg1"/>
                </a:solidFill>
                <a:latin typeface="+mn-lt"/>
              </a:rPr>
              <a:t>)</a:t>
            </a:r>
            <a:endParaRPr lang="ko-KR" altLang="en-US" sz="15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68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6F72-8E1B-4312-9050-AA2AB609782B}" type="datetime1">
              <a:rPr lang="ko-KR" altLang="en-US" smtClean="0"/>
              <a:t>2019-04-21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날짜 및 제목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  <p:sldLayoutId id="2147483666" r:id="rId3"/>
    <p:sldLayoutId id="2147483669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E400F2-1A82-4077-8197-9123463F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7493B-02D5-4876-92D4-3289CD43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F9FDB-8AE1-42D4-B8E4-F3D4BBBE9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826A3-7AE0-4FBE-9A48-0241CCE0CE4C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40D76-09A8-4337-9697-420241EF2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BA9A24-0D9E-468E-A578-E122938D9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B0A8-6254-40B1-81AF-7BCF40E8B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pwPDTM5RVQ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746903"/>
            <a:ext cx="8403773" cy="2387600"/>
          </a:xfrm>
        </p:spPr>
        <p:txBody>
          <a:bodyPr>
            <a:noAutofit/>
          </a:bodyPr>
          <a:lstStyle/>
          <a:p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Quantum Algorithm : Shor</a:t>
            </a:r>
            <a:br>
              <a:rPr lang="en-US" altLang="ko-KR" sz="3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ko-KR" altLang="en-US" sz="3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br>
              <a:rPr lang="en-US" altLang="ko-KR" sz="3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sz="3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https://youtu.be/LpwPDTM5RVQ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How?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A8AF11-61E3-44A7-8C88-E835FD60E3EF}"/>
                  </a:ext>
                </a:extLst>
              </p:cNvPr>
              <p:cNvSpPr txBox="1"/>
              <p:nvPr/>
            </p:nvSpPr>
            <p:spPr>
              <a:xfrm>
                <a:off x="1341882" y="2136636"/>
                <a:ext cx="672889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/>
                  <a:t>그렇지 않은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주기 찾기 알고리즘을 이용하여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mod N</a:t>
                </a:r>
                <a:r>
                  <a:rPr lang="ko-KR" altLang="en-US" dirty="0"/>
                  <a:t> 일 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/>
                  <a:t> 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만족하는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차수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을 구한다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A8AF11-61E3-44A7-8C88-E835FD60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882" y="2136636"/>
                <a:ext cx="6728893" cy="830997"/>
              </a:xfrm>
              <a:prstGeom prst="rect">
                <a:avLst/>
              </a:prstGeom>
              <a:blipFill>
                <a:blip r:embed="rId2"/>
                <a:stretch>
                  <a:fillRect l="-2083" t="-9489" r="-1178" b="-16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A07592F-1BAD-47BB-BCC0-FA0C927A23F2}"/>
              </a:ext>
            </a:extLst>
          </p:cNvPr>
          <p:cNvSpPr txBox="1"/>
          <p:nvPr/>
        </p:nvSpPr>
        <p:spPr>
          <a:xfrm>
            <a:off x="740664" y="1679640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4.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4925B2C-0A33-401F-8020-F73BED900D04}"/>
              </a:ext>
            </a:extLst>
          </p:cNvPr>
          <p:cNvSpPr/>
          <p:nvPr/>
        </p:nvSpPr>
        <p:spPr>
          <a:xfrm>
            <a:off x="8202076" y="2385926"/>
            <a:ext cx="812800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864E7-ADDE-4EAE-AC3D-D32CB225C0CD}"/>
              </a:ext>
            </a:extLst>
          </p:cNvPr>
          <p:cNvSpPr txBox="1"/>
          <p:nvPr/>
        </p:nvSpPr>
        <p:spPr>
          <a:xfrm>
            <a:off x="9235440" y="2228968"/>
            <a:ext cx="19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주기 찾기 문제</a:t>
            </a:r>
            <a:endParaRPr lang="en-US" altLang="ko-KR" dirty="0"/>
          </a:p>
          <a:p>
            <a:r>
              <a:rPr lang="en-US" altLang="ko-KR" dirty="0"/>
              <a:t>(Order finding)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196073-BF18-44A4-B6EE-06FD7B22AC84}"/>
              </a:ext>
            </a:extLst>
          </p:cNvPr>
          <p:cNvSpPr/>
          <p:nvPr/>
        </p:nvSpPr>
        <p:spPr>
          <a:xfrm>
            <a:off x="740664" y="1689165"/>
            <a:ext cx="10291952" cy="142932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2B77C-01E0-4CC1-91D6-3438DD13AF70}"/>
                  </a:ext>
                </a:extLst>
              </p:cNvPr>
              <p:cNvSpPr txBox="1"/>
              <p:nvPr/>
            </p:nvSpPr>
            <p:spPr>
              <a:xfrm>
                <a:off x="889432" y="3913571"/>
                <a:ext cx="1014318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양자 컴퓨터가 여러 상태에 동시에 존재할 수 있다는 성질을 이용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함수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주기를 계산하기 위해서 모든 </a:t>
                </a:r>
                <a:r>
                  <a:rPr lang="en-US" altLang="ko-KR" dirty="0"/>
                  <a:t>x </a:t>
                </a:r>
                <a:r>
                  <a:rPr lang="ko-KR" altLang="en-US" dirty="0"/>
                  <a:t>점에서의 함수 값을 동시에 계산한다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반복이 필요한 주기 찾기 작업을 한 번의 계산으로 가능하게 하여 계산 복잡도를 크게 낮춘다</a:t>
                </a:r>
                <a:r>
                  <a:rPr lang="en-US" altLang="ko-KR" dirty="0"/>
                  <a:t>!</a:t>
                </a:r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b="1" dirty="0" err="1">
                    <a:sym typeface="Wingdings" panose="05000000000000000000" pitchFamily="2" charset="2"/>
                  </a:rPr>
                  <a:t>쇼어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 알고리즘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32B77C-01E0-4CC1-91D6-3438DD13A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32" y="3913571"/>
                <a:ext cx="10143184" cy="2031325"/>
              </a:xfrm>
              <a:prstGeom prst="rect">
                <a:avLst/>
              </a:prstGeom>
              <a:blipFill>
                <a:blip r:embed="rId3"/>
                <a:stretch>
                  <a:fillRect l="-541" t="-1802" b="-4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5C08687-92B3-4855-9C57-65590084CA41}"/>
              </a:ext>
            </a:extLst>
          </p:cNvPr>
          <p:cNvSpPr txBox="1"/>
          <p:nvPr/>
        </p:nvSpPr>
        <p:spPr>
          <a:xfrm>
            <a:off x="804672" y="3429000"/>
            <a:ext cx="159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Solution !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41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0A6C36-B8DF-4B2B-8CC3-253D71998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8197" y="458889"/>
            <a:ext cx="102917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Fourier transform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79E02-9750-4B0B-A520-8B2F090E2421}"/>
              </a:ext>
            </a:extLst>
          </p:cNvPr>
          <p:cNvSpPr txBox="1"/>
          <p:nvPr/>
        </p:nvSpPr>
        <p:spPr>
          <a:xfrm>
            <a:off x="1254760" y="1696720"/>
            <a:ext cx="10368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푸리에 변환 </a:t>
            </a:r>
            <a:r>
              <a:rPr lang="en-US" altLang="ko-KR" dirty="0"/>
              <a:t>: </a:t>
            </a:r>
            <a:r>
              <a:rPr lang="ko-KR" altLang="en-US" dirty="0"/>
              <a:t>시간에 대한 신호를 그 신호를 구성하고 있는 주파수로 분해하는 작업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    </a:t>
            </a:r>
            <a:r>
              <a:rPr lang="ko-KR" altLang="en-US" dirty="0"/>
              <a:t>신호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의 크기와 위상을 보기위해 사용되던 공식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이산 푸리에 변환 </a:t>
            </a:r>
            <a:r>
              <a:rPr lang="en-US" altLang="ko-KR" dirty="0"/>
              <a:t>: </a:t>
            </a:r>
            <a:r>
              <a:rPr lang="ko-KR" altLang="en-US" dirty="0"/>
              <a:t>컴퓨터같은 디지털 장치에서 쓰기 위한 푸리에 변환의 한 종류</a:t>
            </a:r>
            <a:endParaRPr lang="en-US" altLang="ko-KR" dirty="0"/>
          </a:p>
          <a:p>
            <a:r>
              <a:rPr lang="en-US" altLang="ko-KR" dirty="0"/>
              <a:t>                  </a:t>
            </a:r>
          </a:p>
          <a:p>
            <a:r>
              <a:rPr lang="en-US" altLang="ko-KR" dirty="0"/>
              <a:t>                              </a:t>
            </a:r>
            <a:r>
              <a:rPr lang="ko-KR" altLang="en-US" dirty="0"/>
              <a:t>이산적인 입력에 대한 신호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를 분석하여 크기</a:t>
            </a:r>
            <a:r>
              <a:rPr lang="en-US" altLang="ko-KR" dirty="0"/>
              <a:t>, </a:t>
            </a:r>
            <a:r>
              <a:rPr lang="ko-KR" altLang="en-US" dirty="0"/>
              <a:t>위상을 확인하는데 사용된다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124" name="Picture 4" descr="&lt;math xmlns=&quot;http://www.w3.org/1998/Math/MathML&quot;&gt;&lt;msub&gt;&lt;mi&gt;X&lt;/mi&gt;&lt;mi&gt;k&lt;/mi&gt;&lt;/msub&gt;&lt;mo&gt;&amp;#xA0;&lt;/mo&gt;&lt;mo&gt;=&lt;/mo&gt;&lt;mo&gt;&amp;#xA0;&lt;/mo&gt;&lt;munderover&gt;&lt;mo&gt;&amp;#x2211;&lt;/mo&gt;&lt;mrow&gt;&lt;mi&gt;n&lt;/mi&gt;&lt;mo&gt;=&lt;/mo&gt;&lt;mn&gt;0&lt;/mn&gt;&lt;/mrow&gt;&lt;mrow&gt;&lt;mi&gt;N&lt;/mi&gt;&lt;mo&gt;-&lt;/mo&gt;&lt;mn&gt;1&lt;/mn&gt;&lt;/mrow&gt;&lt;/munderover&gt;&lt;msub&gt;&lt;mi&gt;x&lt;/mi&gt;&lt;mi&gt;n&lt;/mi&gt;&lt;/msub&gt;&lt;msup&gt;&lt;mi&gt;e&lt;/mi&gt;&lt;mrow&gt;&lt;mo&gt;-&lt;/mo&gt;&lt;mfrac&gt;&lt;mrow&gt;&lt;mn&gt;2&lt;/mn&gt;&lt;mi&gt;&amp;#x3C0;&lt;/mi&gt;&lt;mi&gt;i&lt;/mi&gt;&lt;/mrow&gt;&lt;mi&gt;N&lt;/mi&gt;&lt;/mfrac&gt;&lt;mi&gt;k&lt;/mi&gt;&lt;mi&gt;n&lt;/mi&gt;&lt;/mrow&gt;&lt;/msup&gt;&lt;mo&gt;&amp;#xA0;&lt;/mo&gt;&lt;mo&gt;,&lt;/mo&gt;&lt;mo&gt;&amp;#xA0;&lt;/mo&gt;&lt;mi&gt;k&lt;/mi&gt;&lt;mo&gt;=&lt;/mo&gt;&lt;mn&gt;0&lt;/mn&gt;&lt;mo&gt;,&lt;/mo&gt;&lt;mo&gt;.&lt;/mo&gt;&lt;mo&gt;.&lt;/mo&gt;&lt;mo&gt;.&lt;/mo&gt;&lt;mo&gt;,&lt;/mo&gt;&lt;mi&gt;N&lt;/mi&gt;&lt;mo&gt;-&lt;/mo&gt;&lt;mn&gt;1&lt;/mn&gt;&lt;/math&gt;">
            <a:extLst>
              <a:ext uri="{FF2B5EF4-FFF2-40B4-BE49-F238E27FC236}">
                <a16:creationId xmlns:a16="http://schemas.microsoft.com/office/drawing/2014/main" id="{94E423EF-DDA9-4292-95A0-BCA15BE7B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757" y="4668520"/>
            <a:ext cx="3984529" cy="7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0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Fourier transform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BFC4C9-875D-4923-8AB7-B2D185D4E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97" y="1592897"/>
            <a:ext cx="7167563" cy="39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9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Quantum Fourier transform(QFT)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002E8-0A08-4F21-9B26-6F508C3D1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792" y="1708196"/>
            <a:ext cx="2362200" cy="10763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825874-8BF5-4CA0-A2E4-CA3AD64411A5}"/>
              </a:ext>
            </a:extLst>
          </p:cNvPr>
          <p:cNvSpPr txBox="1"/>
          <p:nvPr/>
        </p:nvSpPr>
        <p:spPr>
          <a:xfrm>
            <a:off x="1422400" y="2132812"/>
            <a:ext cx="259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양자 푸리에 변환   </a:t>
            </a:r>
            <a:r>
              <a:rPr lang="en-US" altLang="ko-KR" b="1" dirty="0"/>
              <a:t>: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6CCA89-3DB9-4F6A-A964-5A0872DB6184}"/>
              </a:ext>
            </a:extLst>
          </p:cNvPr>
          <p:cNvSpPr txBox="1"/>
          <p:nvPr/>
        </p:nvSpPr>
        <p:spPr>
          <a:xfrm>
            <a:off x="1504633" y="3098800"/>
            <a:ext cx="4520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푸리에 변환을 양자역학에 적용한 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222A2A-F20C-403D-A1F5-7763C0A67766}"/>
              </a:ext>
            </a:extLst>
          </p:cNvPr>
          <p:cNvSpPr/>
          <p:nvPr/>
        </p:nvSpPr>
        <p:spPr>
          <a:xfrm>
            <a:off x="1337796" y="4073480"/>
            <a:ext cx="8238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Shor </a:t>
            </a:r>
            <a:r>
              <a:rPr lang="ko-KR" altLang="en-US" dirty="0"/>
              <a:t>의 소인수분해 알고리즘은 이 양자 푸리에 변환의 성질을 핵심원리로 이용</a:t>
            </a:r>
          </a:p>
        </p:txBody>
      </p:sp>
    </p:spTree>
    <p:extLst>
      <p:ext uri="{BB962C8B-B14F-4D97-AF65-F5344CB8AC3E}">
        <p14:creationId xmlns:p14="http://schemas.microsoft.com/office/powerpoint/2010/main" val="36626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Quantum Fourier transform(QFT)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11E130-20B7-417C-8522-4E45B803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57" y="1651635"/>
            <a:ext cx="81629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4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A4C83737-FA03-44C7-98A8-B0ED57F8A0E5}"/>
              </a:ext>
            </a:extLst>
          </p:cNvPr>
          <p:cNvSpPr txBox="1">
            <a:spLocks/>
          </p:cNvSpPr>
          <p:nvPr/>
        </p:nvSpPr>
        <p:spPr>
          <a:xfrm>
            <a:off x="1495772" y="314287"/>
            <a:ext cx="10291952" cy="727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accent1"/>
                </a:solidFill>
              </a:rPr>
              <a:t> Shor</a:t>
            </a:r>
            <a:r>
              <a:rPr lang="ko-KR" altLang="en-US" sz="2400" b="1" dirty="0">
                <a:solidFill>
                  <a:schemeClr val="accent1"/>
                </a:solidFill>
              </a:rPr>
              <a:t> 알고리즘 </a:t>
            </a:r>
            <a:r>
              <a:rPr lang="en-US" altLang="ko-KR" sz="2400" b="1" dirty="0">
                <a:solidFill>
                  <a:schemeClr val="accent1"/>
                </a:solidFill>
              </a:rPr>
              <a:t>: Order Finding</a:t>
            </a:r>
            <a:endParaRPr lang="ko-KR" altLang="en-US" sz="2400" dirty="0"/>
          </a:p>
        </p:txBody>
      </p:sp>
      <p:pic>
        <p:nvPicPr>
          <p:cNvPr id="1028" name="Picture 4" descr="https://lh4.googleusercontent.com/srZZ7kX0myt9gqoG_r6OMpxHmMgQ3gxJz8PhD8rRQ8qTOHtH5GLewoA5opBRO_AFwyxMWVhQ9WaQ_KHDBSNog_nr7rBP6h8lhM62pVj_fr-OrohOzDIfbeJCCbw04x965m0i2yU0">
            <a:extLst>
              <a:ext uri="{FF2B5EF4-FFF2-40B4-BE49-F238E27FC236}">
                <a16:creationId xmlns:a16="http://schemas.microsoft.com/office/drawing/2014/main" id="{63D74185-A892-4D4C-8F2E-C07DA2C3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52" y="1965246"/>
            <a:ext cx="9315174" cy="30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E8726C-3CB9-4CB2-ACEF-7202ABC8BC2C}"/>
              </a:ext>
            </a:extLst>
          </p:cNvPr>
          <p:cNvSpPr/>
          <p:nvPr/>
        </p:nvSpPr>
        <p:spPr>
          <a:xfrm>
            <a:off x="1168957" y="1936671"/>
            <a:ext cx="740389" cy="2349302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43C30-8DAD-4952-A1AA-6F9869AFAE98}"/>
              </a:ext>
            </a:extLst>
          </p:cNvPr>
          <p:cNvSpPr txBox="1"/>
          <p:nvPr/>
        </p:nvSpPr>
        <p:spPr>
          <a:xfrm>
            <a:off x="90121" y="1814202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</a:t>
            </a:r>
          </a:p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6547D-15D2-4489-B308-F826565B2ABE}"/>
              </a:ext>
            </a:extLst>
          </p:cNvPr>
          <p:cNvSpPr txBox="1"/>
          <p:nvPr/>
        </p:nvSpPr>
        <p:spPr>
          <a:xfrm>
            <a:off x="48123" y="4266923"/>
            <a:ext cx="130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</a:t>
            </a:r>
          </a:p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3784FD-F724-4AFA-A6F1-258E01DD796D}"/>
              </a:ext>
            </a:extLst>
          </p:cNvPr>
          <p:cNvSpPr/>
          <p:nvPr/>
        </p:nvSpPr>
        <p:spPr>
          <a:xfrm>
            <a:off x="1177479" y="4432521"/>
            <a:ext cx="740389" cy="558879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41637A9-3567-4EB8-A1AA-3767516CA4AE}"/>
              </a:ext>
            </a:extLst>
          </p:cNvPr>
          <p:cNvGrpSpPr/>
          <p:nvPr/>
        </p:nvGrpSpPr>
        <p:grpSpPr>
          <a:xfrm>
            <a:off x="2154269" y="2451649"/>
            <a:ext cx="2340589" cy="1043212"/>
            <a:chOff x="2154269" y="2451649"/>
            <a:chExt cx="2340589" cy="104321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073D3C-509E-4EE2-B1E2-65FE5DFA0631}"/>
                </a:ext>
              </a:extLst>
            </p:cNvPr>
            <p:cNvSpPr/>
            <p:nvPr/>
          </p:nvSpPr>
          <p:spPr>
            <a:xfrm>
              <a:off x="2154269" y="2884148"/>
              <a:ext cx="740389" cy="61071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C9FD5E-5564-4B57-9EBE-F9BBF3443240}"/>
                </a:ext>
              </a:extLst>
            </p:cNvPr>
            <p:cNvSpPr txBox="1"/>
            <p:nvPr/>
          </p:nvSpPr>
          <p:spPr>
            <a:xfrm>
              <a:off x="2422218" y="2451649"/>
              <a:ext cx="207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중첩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042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6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0A6C36-B8DF-4B2B-8CC3-253D71998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8197" y="458889"/>
            <a:ext cx="102917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Control Register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79E02-9750-4B0B-A520-8B2F090E2421}"/>
              </a:ext>
            </a:extLst>
          </p:cNvPr>
          <p:cNvSpPr txBox="1"/>
          <p:nvPr/>
        </p:nvSpPr>
        <p:spPr>
          <a:xfrm>
            <a:off x="1351280" y="1838960"/>
            <a:ext cx="9682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레지스터</a:t>
            </a:r>
            <a:r>
              <a:rPr lang="en-US" altLang="ko-KR" dirty="0"/>
              <a:t>(Control register)</a:t>
            </a:r>
            <a:r>
              <a:rPr lang="ko-KR" altLang="en-US" dirty="0"/>
              <a:t>에 입력 데이터를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 ) n = 15?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 큐비트가 필요</a:t>
            </a:r>
          </a:p>
        </p:txBody>
      </p:sp>
      <p:pic>
        <p:nvPicPr>
          <p:cNvPr id="2050" name="Picture 2" descr="https://lh4.googleusercontent.com/srZZ7kX0myt9gqoG_r6OMpxHmMgQ3gxJz8PhD8rRQ8qTOHtH5GLewoA5opBRO_AFwyxMWVhQ9WaQ_KHDBSNog_nr7rBP6h8lhM62pVj_fr-OrohOzDIfbeJCCbw04x965m0i2yU0">
            <a:extLst>
              <a:ext uri="{FF2B5EF4-FFF2-40B4-BE49-F238E27FC236}">
                <a16:creationId xmlns:a16="http://schemas.microsoft.com/office/drawing/2014/main" id="{F6A9A1B7-7DC3-46FC-9F06-0844D78EA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15" y="3290989"/>
            <a:ext cx="57340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F054567-F735-4F7E-9871-91E7234E3665}"/>
              </a:ext>
            </a:extLst>
          </p:cNvPr>
          <p:cNvSpPr/>
          <p:nvPr/>
        </p:nvSpPr>
        <p:spPr>
          <a:xfrm>
            <a:off x="4580255" y="3244317"/>
            <a:ext cx="263603" cy="1605042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634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0A6C36-B8DF-4B2B-8CC3-253D71998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8197" y="458889"/>
            <a:ext cx="102917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Target Register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79E02-9750-4B0B-A520-8B2F090E2421}"/>
              </a:ext>
            </a:extLst>
          </p:cNvPr>
          <p:cNvSpPr txBox="1"/>
          <p:nvPr/>
        </p:nvSpPr>
        <p:spPr>
          <a:xfrm>
            <a:off x="1280160" y="1767840"/>
            <a:ext cx="9682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두번째 레지스터</a:t>
            </a:r>
            <a:r>
              <a:rPr lang="en-US" altLang="ko-KR" dirty="0"/>
              <a:t>(Target register)</a:t>
            </a:r>
            <a:r>
              <a:rPr lang="ko-KR" altLang="en-US" dirty="0"/>
              <a:t>에 출력 데이터를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 ) f(x) = f(</a:t>
            </a:r>
            <a:r>
              <a:rPr lang="en-US" altLang="ko-KR" dirty="0" err="1"/>
              <a:t>x+r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중첩 상태를 이용한 모든 입력에 대한 함수 결과값을 구현한다</a:t>
            </a:r>
            <a:r>
              <a:rPr lang="en-US" altLang="ko-KR" dirty="0"/>
              <a:t>.</a:t>
            </a:r>
          </a:p>
        </p:txBody>
      </p:sp>
      <p:pic>
        <p:nvPicPr>
          <p:cNvPr id="2050" name="Picture 2" descr="https://lh4.googleusercontent.com/srZZ7kX0myt9gqoG_r6OMpxHmMgQ3gxJz8PhD8rRQ8qTOHtH5GLewoA5opBRO_AFwyxMWVhQ9WaQ_KHDBSNog_nr7rBP6h8lhM62pVj_fr-OrohOzDIfbeJCCbw04x965m0i2yU0">
            <a:extLst>
              <a:ext uri="{FF2B5EF4-FFF2-40B4-BE49-F238E27FC236}">
                <a16:creationId xmlns:a16="http://schemas.microsoft.com/office/drawing/2014/main" id="{F6A9A1B7-7DC3-46FC-9F06-0844D78EA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415" y="3290989"/>
            <a:ext cx="57340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F054567-F735-4F7E-9871-91E7234E3665}"/>
              </a:ext>
            </a:extLst>
          </p:cNvPr>
          <p:cNvSpPr/>
          <p:nvPr/>
        </p:nvSpPr>
        <p:spPr>
          <a:xfrm>
            <a:off x="4580255" y="4841349"/>
            <a:ext cx="263603" cy="422658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59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A4C83737-FA03-44C7-98A8-B0ED57F8A0E5}"/>
              </a:ext>
            </a:extLst>
          </p:cNvPr>
          <p:cNvSpPr txBox="1">
            <a:spLocks/>
          </p:cNvSpPr>
          <p:nvPr/>
        </p:nvSpPr>
        <p:spPr>
          <a:xfrm>
            <a:off x="1495772" y="314287"/>
            <a:ext cx="10291952" cy="727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accent1"/>
                </a:solidFill>
              </a:rPr>
              <a:t> Shor</a:t>
            </a:r>
            <a:r>
              <a:rPr lang="ko-KR" altLang="en-US" sz="2400" b="1" dirty="0">
                <a:solidFill>
                  <a:schemeClr val="accent1"/>
                </a:solidFill>
              </a:rPr>
              <a:t> 알고리즘 </a:t>
            </a:r>
            <a:r>
              <a:rPr lang="en-US" altLang="ko-KR" sz="2400" b="1" dirty="0">
                <a:solidFill>
                  <a:schemeClr val="accent1"/>
                </a:solidFill>
              </a:rPr>
              <a:t>: Order Finding</a:t>
            </a:r>
            <a:endParaRPr lang="ko-KR" altLang="en-US" sz="2400" dirty="0"/>
          </a:p>
        </p:txBody>
      </p:sp>
      <p:pic>
        <p:nvPicPr>
          <p:cNvPr id="1028" name="Picture 4" descr="https://lh4.googleusercontent.com/srZZ7kX0myt9gqoG_r6OMpxHmMgQ3gxJz8PhD8rRQ8qTOHtH5GLewoA5opBRO_AFwyxMWVhQ9WaQ_KHDBSNog_nr7rBP6h8lhM62pVj_fr-OrohOzDIfbeJCCbw04x965m0i2yU0">
            <a:extLst>
              <a:ext uri="{FF2B5EF4-FFF2-40B4-BE49-F238E27FC236}">
                <a16:creationId xmlns:a16="http://schemas.microsoft.com/office/drawing/2014/main" id="{63D74185-A892-4D4C-8F2E-C07DA2C3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52" y="1965246"/>
            <a:ext cx="9315174" cy="30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E8726C-3CB9-4CB2-ACEF-7202ABC8BC2C}"/>
              </a:ext>
            </a:extLst>
          </p:cNvPr>
          <p:cNvSpPr/>
          <p:nvPr/>
        </p:nvSpPr>
        <p:spPr>
          <a:xfrm>
            <a:off x="1168957" y="1936671"/>
            <a:ext cx="740389" cy="2349302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43C30-8DAD-4952-A1AA-6F9869AFAE98}"/>
              </a:ext>
            </a:extLst>
          </p:cNvPr>
          <p:cNvSpPr txBox="1"/>
          <p:nvPr/>
        </p:nvSpPr>
        <p:spPr>
          <a:xfrm>
            <a:off x="90121" y="1814202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</a:t>
            </a:r>
          </a:p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6547D-15D2-4489-B308-F826565B2ABE}"/>
              </a:ext>
            </a:extLst>
          </p:cNvPr>
          <p:cNvSpPr txBox="1"/>
          <p:nvPr/>
        </p:nvSpPr>
        <p:spPr>
          <a:xfrm>
            <a:off x="48123" y="4266923"/>
            <a:ext cx="130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</a:t>
            </a:r>
          </a:p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3784FD-F724-4AFA-A6F1-258E01DD796D}"/>
              </a:ext>
            </a:extLst>
          </p:cNvPr>
          <p:cNvSpPr/>
          <p:nvPr/>
        </p:nvSpPr>
        <p:spPr>
          <a:xfrm>
            <a:off x="1177479" y="4432521"/>
            <a:ext cx="740389" cy="558879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60169D8-559D-4080-9026-20632F996E2B}"/>
              </a:ext>
            </a:extLst>
          </p:cNvPr>
          <p:cNvGrpSpPr/>
          <p:nvPr/>
        </p:nvGrpSpPr>
        <p:grpSpPr>
          <a:xfrm>
            <a:off x="2806254" y="4478610"/>
            <a:ext cx="1799852" cy="1301346"/>
            <a:chOff x="2806254" y="4478610"/>
            <a:chExt cx="1799852" cy="1301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107CAAED-61E4-47FE-940A-7E8688244A95}"/>
                    </a:ext>
                  </a:extLst>
                </p:cNvPr>
                <p:cNvSpPr/>
                <p:nvPr/>
              </p:nvSpPr>
              <p:spPr>
                <a:xfrm>
                  <a:off x="2806254" y="5133625"/>
                  <a:ext cx="179985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 panose="02040503050406030204" pitchFamily="18" charset="0"/>
                        </a:rPr>
                        <m:t>Unitary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dirty="0">
                          <a:latin typeface="Cambria Math" panose="02040503050406030204" pitchFamily="18" charset="0"/>
                        </a:rPr>
                        <m:t>저</m:t>
                      </m:r>
                    </m:oMath>
                  </a14:m>
                  <a:r>
                    <a:rPr lang="ko-KR" altLang="en-US" dirty="0">
                      <a:latin typeface="Cambria Math" panose="02040503050406030204" pitchFamily="18" charset="0"/>
                    </a:rPr>
                    <a:t>장소</a:t>
                  </a:r>
                  <a:endParaRPr lang="en-US" altLang="ko-KR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107CAAED-61E4-47FE-940A-7E8688244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254" y="5133625"/>
                  <a:ext cx="1799852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676" t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C54CDB-507D-4DF7-9DCA-AA76F673F7FD}"/>
                </a:ext>
              </a:extLst>
            </p:cNvPr>
            <p:cNvSpPr/>
            <p:nvPr/>
          </p:nvSpPr>
          <p:spPr>
            <a:xfrm>
              <a:off x="2990074" y="4478610"/>
              <a:ext cx="740389" cy="61476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41637A9-3567-4EB8-A1AA-3767516CA4AE}"/>
              </a:ext>
            </a:extLst>
          </p:cNvPr>
          <p:cNvGrpSpPr/>
          <p:nvPr/>
        </p:nvGrpSpPr>
        <p:grpSpPr>
          <a:xfrm>
            <a:off x="2154269" y="2451649"/>
            <a:ext cx="2340589" cy="1043212"/>
            <a:chOff x="2154269" y="2451649"/>
            <a:chExt cx="2340589" cy="104321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073D3C-509E-4EE2-B1E2-65FE5DFA0631}"/>
                </a:ext>
              </a:extLst>
            </p:cNvPr>
            <p:cNvSpPr/>
            <p:nvPr/>
          </p:nvSpPr>
          <p:spPr>
            <a:xfrm>
              <a:off x="2154269" y="2884148"/>
              <a:ext cx="740389" cy="61071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C9FD5E-5564-4B57-9EBE-F9BBF3443240}"/>
                </a:ext>
              </a:extLst>
            </p:cNvPr>
            <p:cNvSpPr txBox="1"/>
            <p:nvPr/>
          </p:nvSpPr>
          <p:spPr>
            <a:xfrm>
              <a:off x="2422218" y="2451649"/>
              <a:ext cx="207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중첩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43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19432" y="408181"/>
            <a:ext cx="540000" cy="540000"/>
          </a:xfrm>
        </p:spPr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0A6C36-B8DF-4B2B-8CC3-253D71998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8197" y="458889"/>
            <a:ext cx="102917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Unitary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79E02-9750-4B0B-A520-8B2F090E2421}"/>
              </a:ext>
            </a:extLst>
          </p:cNvPr>
          <p:cNvSpPr txBox="1"/>
          <p:nvPr/>
        </p:nvSpPr>
        <p:spPr>
          <a:xfrm>
            <a:off x="1351280" y="1838960"/>
            <a:ext cx="968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입력 값의 중첩</a:t>
            </a:r>
            <a:r>
              <a:rPr lang="en-US" altLang="ko-KR" dirty="0"/>
              <a:t>(Superposition)</a:t>
            </a:r>
            <a:r>
              <a:rPr lang="ko-KR" altLang="en-US" dirty="0"/>
              <a:t>을 준비할 수 있고</a:t>
            </a:r>
            <a:r>
              <a:rPr lang="en-US" altLang="ko-KR" dirty="0"/>
              <a:t>, </a:t>
            </a:r>
            <a:r>
              <a:rPr lang="ko-KR" altLang="en-US" dirty="0"/>
              <a:t>그 함수 계산을 단지 한번 작용함으로써 모든 함수 값에 관한 정보가 들어있는 양자상태를 구현할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26B51DD-5987-4DF2-938E-0B6947BF9B08}"/>
              </a:ext>
            </a:extLst>
          </p:cNvPr>
          <p:cNvSpPr/>
          <p:nvPr/>
        </p:nvSpPr>
        <p:spPr>
          <a:xfrm>
            <a:off x="2042160" y="2773680"/>
            <a:ext cx="914400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9C91CB-502E-4E55-85E4-BB3ABEC8CA3B}"/>
              </a:ext>
            </a:extLst>
          </p:cNvPr>
          <p:cNvSpPr txBox="1"/>
          <p:nvPr/>
        </p:nvSpPr>
        <p:spPr>
          <a:xfrm>
            <a:off x="3048000" y="2773680"/>
            <a:ext cx="367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자연스러운 양자 병렬처리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34C53-871F-4BFD-877A-63200A05776A}"/>
                  </a:ext>
                </a:extLst>
              </p:cNvPr>
              <p:cNvSpPr txBox="1"/>
              <p:nvPr/>
            </p:nvSpPr>
            <p:spPr>
              <a:xfrm>
                <a:off x="1239520" y="3429000"/>
                <a:ext cx="8026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err="1"/>
                  <a:t>유니터리는</a:t>
                </a:r>
                <a:r>
                  <a:rPr lang="ko-KR" altLang="en-US" dirty="0"/>
                  <a:t> 양자를 행렬로 변환했을 때 역행렬이 항상 존재한다는 의미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즉 양자에 어떤 변환을 가했을 때 역변환이 항상 성립해야 한다는 것이다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결과값으로부터 입력 값을 다시 찾는 것이 가능 해야함 </a:t>
                </a:r>
                <a:r>
                  <a:rPr lang="en-US" altLang="ko-KR" dirty="0"/>
                  <a:t>    </a:t>
                </a:r>
                <a:r>
                  <a:rPr lang="ko-KR" altLang="en-US" b="1" dirty="0"/>
                  <a:t>그러나 </a:t>
                </a:r>
                <a:r>
                  <a:rPr lang="en-US" altLang="ko-KR" dirty="0"/>
                  <a:t>Ex )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b="1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= 1 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34C53-871F-4BFD-877A-63200A057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520" y="3429000"/>
                <a:ext cx="8026400" cy="1477328"/>
              </a:xfrm>
              <a:prstGeom prst="rect">
                <a:avLst/>
              </a:prstGeom>
              <a:blipFill>
                <a:blip r:embed="rId2"/>
                <a:stretch>
                  <a:fillRect l="-607" t="-2479" r="-304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9EC0257-2464-46B6-8B1D-77DB2671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197" y="5249962"/>
            <a:ext cx="80105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7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</a:t>
            </a:r>
            <a:endParaRPr lang="ko-KR" altLang="en-US" sz="20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양자 알고리즘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endParaRPr lang="ko-KR" altLang="en-US" sz="2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NIST(</a:t>
            </a:r>
            <a:r>
              <a:rPr lang="en-US" altLang="ko-KR" sz="2000" dirty="0">
                <a:solidFill>
                  <a:schemeClr val="tx1"/>
                </a:solidFill>
              </a:rPr>
              <a:t>National Institute of Standards and Technology</a:t>
            </a:r>
            <a:r>
              <a:rPr lang="en-US" altLang="ko-KR" sz="2000" dirty="0"/>
              <a:t>) </a:t>
            </a:r>
            <a:r>
              <a:rPr lang="ko-KR" altLang="en-US" sz="2000" dirty="0"/>
              <a:t>발표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3</a:t>
            </a:r>
            <a:endParaRPr lang="ko-KR" altLang="en-US" sz="200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소인수 분해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8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4</a:t>
            </a:r>
            <a:endParaRPr lang="ko-KR" altLang="en-US" sz="2000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푸리에 변환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3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5</a:t>
            </a:r>
            <a:endParaRPr lang="ko-KR" altLang="en-US" sz="2000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31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Shor</a:t>
            </a:r>
            <a:r>
              <a:rPr lang="ko-KR" altLang="en-US" sz="2000" dirty="0"/>
              <a:t> 알고리즘</a:t>
            </a:r>
          </a:p>
        </p:txBody>
      </p:sp>
    </p:spTree>
    <p:extLst>
      <p:ext uri="{BB962C8B-B14F-4D97-AF65-F5344CB8AC3E}">
        <p14:creationId xmlns:p14="http://schemas.microsoft.com/office/powerpoint/2010/main" val="1175700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9FFD84-3736-46AA-A6DC-0220339740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A2A157-C59C-4DAA-B2E9-A21081274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12" y="515937"/>
            <a:ext cx="5667375" cy="511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B6998-48FB-4643-920E-A87A161E8F21}"/>
              </a:ext>
            </a:extLst>
          </p:cNvPr>
          <p:cNvSpPr txBox="1"/>
          <p:nvPr/>
        </p:nvSpPr>
        <p:spPr>
          <a:xfrm>
            <a:off x="8006080" y="948181"/>
            <a:ext cx="336296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Initiialize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 err="1"/>
              <a:t>SuperPosition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400" b="1" dirty="0"/>
          </a:p>
          <a:p>
            <a:r>
              <a:rPr lang="en-US" altLang="ko-KR" sz="2000" b="1" dirty="0"/>
              <a:t>Apply U box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62B8E6-A00D-467D-8782-5EF3437B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487" y="4719984"/>
            <a:ext cx="4236174" cy="127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8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F69E38C-3F64-46CB-AE29-5881414148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7FC0D2-D301-427A-AB56-41E62ACDCEC5}"/>
              </a:ext>
            </a:extLst>
          </p:cNvPr>
          <p:cNvGrpSpPr/>
          <p:nvPr/>
        </p:nvGrpSpPr>
        <p:grpSpPr>
          <a:xfrm>
            <a:off x="2109824" y="1438275"/>
            <a:ext cx="8162925" cy="3981450"/>
            <a:chOff x="2109824" y="1438275"/>
            <a:chExt cx="8162925" cy="398145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33E1874-DB6B-48ED-970D-7F5641BE0218}"/>
                </a:ext>
              </a:extLst>
            </p:cNvPr>
            <p:cNvGrpSpPr/>
            <p:nvPr/>
          </p:nvGrpSpPr>
          <p:grpSpPr>
            <a:xfrm>
              <a:off x="2109824" y="1438275"/>
              <a:ext cx="8162925" cy="3981450"/>
              <a:chOff x="2109824" y="1438275"/>
              <a:chExt cx="8162925" cy="398145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8963C66-9FDD-4EA5-B003-D45DE0BB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09824" y="1438275"/>
                <a:ext cx="8162925" cy="3981450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4D61829-4B7F-4C03-8CEA-36A1CAA554DD}"/>
                  </a:ext>
                </a:extLst>
              </p:cNvPr>
              <p:cNvSpPr/>
              <p:nvPr/>
            </p:nvSpPr>
            <p:spPr>
              <a:xfrm>
                <a:off x="7155402" y="1775534"/>
                <a:ext cx="2192784" cy="322259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1E5E40E-B6B0-4405-9AB3-925F973E9E11}"/>
                  </a:ext>
                </a:extLst>
              </p:cNvPr>
              <p:cNvSpPr/>
              <p:nvPr/>
            </p:nvSpPr>
            <p:spPr>
              <a:xfrm flipH="1">
                <a:off x="2495550" y="1770078"/>
                <a:ext cx="4659852" cy="12302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01720335-E305-4462-A18F-6F87C3FD0E71}"/>
                </a:ext>
              </a:extLst>
            </p:cNvPr>
            <p:cNvCxnSpPr>
              <a:cxnSpLocks/>
            </p:cNvCxnSpPr>
            <p:nvPr/>
          </p:nvCxnSpPr>
          <p:spPr>
            <a:xfrm>
              <a:off x="7155402" y="1790700"/>
              <a:ext cx="0" cy="120015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8414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" name="제목 5">
            <a:extLst>
              <a:ext uri="{FF2B5EF4-FFF2-40B4-BE49-F238E27FC236}">
                <a16:creationId xmlns:a16="http://schemas.microsoft.com/office/drawing/2014/main" id="{A4C83737-FA03-44C7-98A8-B0ED57F8A0E5}"/>
              </a:ext>
            </a:extLst>
          </p:cNvPr>
          <p:cNvSpPr txBox="1">
            <a:spLocks/>
          </p:cNvSpPr>
          <p:nvPr/>
        </p:nvSpPr>
        <p:spPr>
          <a:xfrm>
            <a:off x="1495772" y="314287"/>
            <a:ext cx="10291952" cy="727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b="1" dirty="0">
                <a:solidFill>
                  <a:schemeClr val="accent1"/>
                </a:solidFill>
              </a:rPr>
              <a:t> Shor</a:t>
            </a:r>
            <a:r>
              <a:rPr lang="ko-KR" altLang="en-US" sz="2400" b="1" dirty="0">
                <a:solidFill>
                  <a:schemeClr val="accent1"/>
                </a:solidFill>
              </a:rPr>
              <a:t> 알고리즘 </a:t>
            </a:r>
            <a:r>
              <a:rPr lang="en-US" altLang="ko-KR" sz="2400" b="1" dirty="0">
                <a:solidFill>
                  <a:schemeClr val="accent1"/>
                </a:solidFill>
              </a:rPr>
              <a:t>: Order Finding</a:t>
            </a:r>
            <a:endParaRPr lang="ko-KR" altLang="en-US" sz="2400" dirty="0"/>
          </a:p>
        </p:txBody>
      </p:sp>
      <p:pic>
        <p:nvPicPr>
          <p:cNvPr id="1028" name="Picture 4" descr="https://lh4.googleusercontent.com/srZZ7kX0myt9gqoG_r6OMpxHmMgQ3gxJz8PhD8rRQ8qTOHtH5GLewoA5opBRO_AFwyxMWVhQ9WaQ_KHDBSNog_nr7rBP6h8lhM62pVj_fr-OrohOzDIfbeJCCbw04x965m0i2yU0">
            <a:extLst>
              <a:ext uri="{FF2B5EF4-FFF2-40B4-BE49-F238E27FC236}">
                <a16:creationId xmlns:a16="http://schemas.microsoft.com/office/drawing/2014/main" id="{63D74185-A892-4D4C-8F2E-C07DA2C33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52" y="1965246"/>
            <a:ext cx="9315174" cy="307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E8726C-3CB9-4CB2-ACEF-7202ABC8BC2C}"/>
              </a:ext>
            </a:extLst>
          </p:cNvPr>
          <p:cNvSpPr/>
          <p:nvPr/>
        </p:nvSpPr>
        <p:spPr>
          <a:xfrm>
            <a:off x="1168957" y="1936671"/>
            <a:ext cx="740389" cy="2349302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43C30-8DAD-4952-A1AA-6F9869AFAE98}"/>
              </a:ext>
            </a:extLst>
          </p:cNvPr>
          <p:cNvSpPr txBox="1"/>
          <p:nvPr/>
        </p:nvSpPr>
        <p:spPr>
          <a:xfrm>
            <a:off x="90121" y="1814202"/>
            <a:ext cx="1419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</a:t>
            </a:r>
          </a:p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6547D-15D2-4489-B308-F826565B2ABE}"/>
              </a:ext>
            </a:extLst>
          </p:cNvPr>
          <p:cNvSpPr txBox="1"/>
          <p:nvPr/>
        </p:nvSpPr>
        <p:spPr>
          <a:xfrm>
            <a:off x="48123" y="4266923"/>
            <a:ext cx="1308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</a:t>
            </a:r>
          </a:p>
          <a:p>
            <a:r>
              <a:rPr lang="en-US" altLang="ko-KR" dirty="0"/>
              <a:t>Register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3784FD-F724-4AFA-A6F1-258E01DD796D}"/>
              </a:ext>
            </a:extLst>
          </p:cNvPr>
          <p:cNvSpPr/>
          <p:nvPr/>
        </p:nvSpPr>
        <p:spPr>
          <a:xfrm>
            <a:off x="1177479" y="4432521"/>
            <a:ext cx="740389" cy="558879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60169D8-559D-4080-9026-20632F996E2B}"/>
              </a:ext>
            </a:extLst>
          </p:cNvPr>
          <p:cNvGrpSpPr/>
          <p:nvPr/>
        </p:nvGrpSpPr>
        <p:grpSpPr>
          <a:xfrm>
            <a:off x="2806254" y="4478610"/>
            <a:ext cx="1799852" cy="1301346"/>
            <a:chOff x="2806254" y="4478610"/>
            <a:chExt cx="1799852" cy="13013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107CAAED-61E4-47FE-940A-7E8688244A95}"/>
                    </a:ext>
                  </a:extLst>
                </p:cNvPr>
                <p:cNvSpPr/>
                <p:nvPr/>
              </p:nvSpPr>
              <p:spPr>
                <a:xfrm>
                  <a:off x="2806254" y="5133625"/>
                  <a:ext cx="179985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 panose="02040503050406030204" pitchFamily="18" charset="0"/>
                        </a:rPr>
                        <m:t>Unitary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dirty="0">
                      <a:latin typeface="Cambria Math" panose="02040503050406030204" pitchFamily="18" charset="0"/>
                    </a:rPr>
                    <a:t>함수</a:t>
                  </a:r>
                  <a:endParaRPr lang="en-US" altLang="ko-KR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107CAAED-61E4-47FE-940A-7E8688244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6254" y="5133625"/>
                  <a:ext cx="1799852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676" t="-47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EC54CDB-507D-4DF7-9DCA-AA76F673F7FD}"/>
                </a:ext>
              </a:extLst>
            </p:cNvPr>
            <p:cNvSpPr/>
            <p:nvPr/>
          </p:nvSpPr>
          <p:spPr>
            <a:xfrm>
              <a:off x="2990074" y="4478610"/>
              <a:ext cx="740389" cy="614767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41637A9-3567-4EB8-A1AA-3767516CA4AE}"/>
              </a:ext>
            </a:extLst>
          </p:cNvPr>
          <p:cNvGrpSpPr/>
          <p:nvPr/>
        </p:nvGrpSpPr>
        <p:grpSpPr>
          <a:xfrm>
            <a:off x="2154269" y="2451649"/>
            <a:ext cx="2340589" cy="1043212"/>
            <a:chOff x="2154269" y="2451649"/>
            <a:chExt cx="2340589" cy="104321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C073D3C-509E-4EE2-B1E2-65FE5DFA0631}"/>
                </a:ext>
              </a:extLst>
            </p:cNvPr>
            <p:cNvSpPr/>
            <p:nvPr/>
          </p:nvSpPr>
          <p:spPr>
            <a:xfrm>
              <a:off x="2154269" y="2884148"/>
              <a:ext cx="740389" cy="610713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C9FD5E-5564-4B57-9EBE-F9BBF3443240}"/>
                </a:ext>
              </a:extLst>
            </p:cNvPr>
            <p:cNvSpPr txBox="1"/>
            <p:nvPr/>
          </p:nvSpPr>
          <p:spPr>
            <a:xfrm>
              <a:off x="2422218" y="2451649"/>
              <a:ext cx="207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중첩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D2443B-7FA7-47CB-9643-499134E53480}"/>
              </a:ext>
            </a:extLst>
          </p:cNvPr>
          <p:cNvGrpSpPr/>
          <p:nvPr/>
        </p:nvGrpSpPr>
        <p:grpSpPr>
          <a:xfrm>
            <a:off x="7386320" y="1137920"/>
            <a:ext cx="4329430" cy="3294601"/>
            <a:chOff x="7386320" y="1137920"/>
            <a:chExt cx="4329430" cy="329460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104EEC0-F696-4C29-8D68-F93E13C8D994}"/>
                </a:ext>
              </a:extLst>
            </p:cNvPr>
            <p:cNvSpPr/>
            <p:nvPr/>
          </p:nvSpPr>
          <p:spPr>
            <a:xfrm>
              <a:off x="7711789" y="1710645"/>
              <a:ext cx="1692233" cy="2721876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1BFA84-3344-4C95-80FF-B704F1FADA59}"/>
                </a:ext>
              </a:extLst>
            </p:cNvPr>
            <p:cNvSpPr txBox="1"/>
            <p:nvPr/>
          </p:nvSpPr>
          <p:spPr>
            <a:xfrm>
              <a:off x="7386320" y="1137920"/>
              <a:ext cx="4329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Inverse</a:t>
              </a:r>
              <a:r>
                <a:rPr lang="ko-KR" altLang="en-US" dirty="0"/>
                <a:t> </a:t>
              </a:r>
              <a:r>
                <a:rPr lang="en-US" altLang="ko-KR" dirty="0"/>
                <a:t>Quantum Fourier Transform</a:t>
              </a:r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26822A9-6EC9-4FD7-8CDA-934CC8B08C97}"/>
              </a:ext>
            </a:extLst>
          </p:cNvPr>
          <p:cNvGrpSpPr/>
          <p:nvPr/>
        </p:nvGrpSpPr>
        <p:grpSpPr>
          <a:xfrm>
            <a:off x="9804749" y="1891711"/>
            <a:ext cx="2063006" cy="743230"/>
            <a:chOff x="9804749" y="1891711"/>
            <a:chExt cx="2063006" cy="74323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495EDAC-552B-46D1-87C7-74BA24DB26A7}"/>
                </a:ext>
              </a:extLst>
            </p:cNvPr>
            <p:cNvSpPr/>
            <p:nvPr/>
          </p:nvSpPr>
          <p:spPr>
            <a:xfrm>
              <a:off x="9804749" y="1891711"/>
              <a:ext cx="740389" cy="67178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2F9A2E-D602-43AB-8BC8-AE9A04772DD5}"/>
                </a:ext>
              </a:extLst>
            </p:cNvPr>
            <p:cNvSpPr txBox="1"/>
            <p:nvPr/>
          </p:nvSpPr>
          <p:spPr>
            <a:xfrm>
              <a:off x="10661200" y="2265609"/>
              <a:ext cx="1206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Measure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07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0A6C36-B8DF-4B2B-8CC3-253D71998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8197" y="458889"/>
            <a:ext cx="102917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Quantum Fourier Transform (QFT)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9418BA-22FB-4BED-A566-2ACBAAFB16BE}"/>
              </a:ext>
            </a:extLst>
          </p:cNvPr>
          <p:cNvSpPr/>
          <p:nvPr/>
        </p:nvSpPr>
        <p:spPr>
          <a:xfrm>
            <a:off x="1159432" y="2568872"/>
            <a:ext cx="9682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입력 큐비트에 </a:t>
            </a:r>
            <a:r>
              <a:rPr lang="ko-KR" altLang="en-US" b="1" dirty="0"/>
              <a:t>역 푸리에 변환</a:t>
            </a:r>
            <a:r>
              <a:rPr lang="ko-KR" altLang="en-US" dirty="0"/>
              <a:t>을 통해서 위상에 대응하는 수치를 정량적으로 표현합니다.</a:t>
            </a:r>
          </a:p>
        </p:txBody>
      </p:sp>
      <p:pic>
        <p:nvPicPr>
          <p:cNvPr id="7" name="Picture 2" descr="https://lh4.googleusercontent.com/srZZ7kX0myt9gqoG_r6OMpxHmMgQ3gxJz8PhD8rRQ8qTOHtH5GLewoA5opBRO_AFwyxMWVhQ9WaQ_KHDBSNog_nr7rBP6h8lhM62pVj_fr-OrohOzDIfbeJCCbw04x965m0i2yU0">
            <a:extLst>
              <a:ext uri="{FF2B5EF4-FFF2-40B4-BE49-F238E27FC236}">
                <a16:creationId xmlns:a16="http://schemas.microsoft.com/office/drawing/2014/main" id="{DFF79AEC-A270-4A1A-B4A5-582260A56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27" y="3036989"/>
            <a:ext cx="57340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F6F6CE-A698-429A-B32C-50E75CA36393}"/>
              </a:ext>
            </a:extLst>
          </p:cNvPr>
          <p:cNvSpPr/>
          <p:nvPr/>
        </p:nvSpPr>
        <p:spPr>
          <a:xfrm>
            <a:off x="6966925" y="3001504"/>
            <a:ext cx="1050744" cy="1536428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B2A468-3535-4F69-88A7-B9981E7BE250}"/>
              </a:ext>
            </a:extLst>
          </p:cNvPr>
          <p:cNvSpPr/>
          <p:nvPr/>
        </p:nvSpPr>
        <p:spPr>
          <a:xfrm>
            <a:off x="8230037" y="3002041"/>
            <a:ext cx="505695" cy="417125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2EFBB-BA49-4218-989C-486313080BA9}"/>
              </a:ext>
            </a:extLst>
          </p:cNvPr>
          <p:cNvSpPr txBox="1"/>
          <p:nvPr/>
        </p:nvSpPr>
        <p:spPr>
          <a:xfrm>
            <a:off x="1159431" y="1574800"/>
            <a:ext cx="707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양자 푸리에 변환 </a:t>
            </a:r>
            <a:r>
              <a:rPr lang="en-US" altLang="ko-KR" dirty="0"/>
              <a:t>: </a:t>
            </a:r>
            <a:r>
              <a:rPr lang="ko-KR" altLang="en-US" dirty="0"/>
              <a:t>기존 푸리에 변환을 양자에 적용한 것</a:t>
            </a:r>
          </a:p>
        </p:txBody>
      </p:sp>
    </p:spTree>
    <p:extLst>
      <p:ext uri="{BB962C8B-B14F-4D97-AF65-F5344CB8AC3E}">
        <p14:creationId xmlns:p14="http://schemas.microsoft.com/office/powerpoint/2010/main" val="3419540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3460867-9371-4F00-8931-39EBFF64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0" y="3647440"/>
            <a:ext cx="5177718" cy="252542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37773C-26EF-438D-A13A-E12984A984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6A4D1E-B44A-452E-B241-FF47A23C8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473" y="802448"/>
            <a:ext cx="5218929" cy="2844992"/>
          </a:xfrm>
          <a:prstGeom prst="rect">
            <a:avLst/>
          </a:prstGeom>
        </p:spPr>
      </p:pic>
      <p:pic>
        <p:nvPicPr>
          <p:cNvPr id="9218" name="Picture 2" descr="https://lh4.googleusercontent.com/srZZ7kX0myt9gqoG_r6OMpxHmMgQ3gxJz8PhD8rRQ8qTOHtH5GLewoA5opBRO_AFwyxMWVhQ9WaQ_KHDBSNog_nr7rBP6h8lhM62pVj_fr-OrohOzDIfbeJCCbw04x965m0i2yU0">
            <a:extLst>
              <a:ext uri="{FF2B5EF4-FFF2-40B4-BE49-F238E27FC236}">
                <a16:creationId xmlns:a16="http://schemas.microsoft.com/office/drawing/2014/main" id="{1D7F9A49-95A2-4C3E-9947-90E2D659A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32" y="1329373"/>
            <a:ext cx="5734050" cy="209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379DCEC-A4F4-4862-AE9F-ABC227C104AC}"/>
              </a:ext>
            </a:extLst>
          </p:cNvPr>
          <p:cNvSpPr/>
          <p:nvPr/>
        </p:nvSpPr>
        <p:spPr>
          <a:xfrm>
            <a:off x="4704080" y="4297872"/>
            <a:ext cx="83108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어떠한 양자 측정도 그 모든 계산 된 값을 전부 추출할 수는 없으나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함수의 출력 값의 광역적인 성질에 대해서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주기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그 함수에 대한 정보를 얻어낼 수 있는 방법이 존재한다는 것 </a:t>
            </a:r>
          </a:p>
        </p:txBody>
      </p:sp>
    </p:spTree>
    <p:extLst>
      <p:ext uri="{BB962C8B-B14F-4D97-AF65-F5344CB8AC3E}">
        <p14:creationId xmlns:p14="http://schemas.microsoft.com/office/powerpoint/2010/main" val="734561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0A6C36-B8DF-4B2B-8CC3-253D71998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3852" y="474974"/>
            <a:ext cx="102917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</a:rPr>
              <a:t>양자</a:t>
            </a:r>
            <a:r>
              <a:rPr lang="en-US" altLang="ko-KR" sz="2500" b="1" dirty="0">
                <a:solidFill>
                  <a:schemeClr val="accent1"/>
                </a:solidFill>
              </a:rPr>
              <a:t> </a:t>
            </a:r>
            <a:r>
              <a:rPr lang="ko-KR" altLang="en-US" sz="2500" b="1" dirty="0">
                <a:solidFill>
                  <a:schemeClr val="accent1"/>
                </a:solidFill>
              </a:rPr>
              <a:t>알고리즘</a:t>
            </a:r>
            <a:r>
              <a:rPr lang="en-US" altLang="ko-KR" sz="2500" b="1" dirty="0">
                <a:solidFill>
                  <a:schemeClr val="accent1"/>
                </a:solidFill>
              </a:rPr>
              <a:t> 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72137-664B-401E-A34F-0C60E8D8239B}"/>
              </a:ext>
            </a:extLst>
          </p:cNvPr>
          <p:cNvSpPr txBox="1"/>
          <p:nvPr/>
        </p:nvSpPr>
        <p:spPr>
          <a:xfrm>
            <a:off x="1159432" y="1643896"/>
            <a:ext cx="998204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양자 컴퓨터의 등장과 함께 나타난 새로운 양자 알고리즘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ko-KR" altLang="en-US" sz="1700" dirty="0"/>
              <a:t>기존 컴퓨터에서 해결하기 어려운 수학적 난제들을 효율적으로 풀어냄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en-US" altLang="ko-KR" sz="1700" dirty="0">
                <a:sym typeface="Wingdings" panose="05000000000000000000" pitchFamily="2" charset="2"/>
              </a:rPr>
              <a:t>  </a:t>
            </a:r>
            <a:r>
              <a:rPr lang="en-US" altLang="ko-KR" sz="1700" dirty="0"/>
              <a:t> </a:t>
            </a:r>
            <a:r>
              <a:rPr lang="ko-KR" altLang="en-US" sz="1700" dirty="0"/>
              <a:t>이러한 난제에 기반한 현재 암호시스템들을 위협</a:t>
            </a:r>
            <a:endParaRPr lang="en-US" altLang="ko-KR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32B3B-C2FB-4DB5-8AB8-52800A3A747B}"/>
              </a:ext>
            </a:extLst>
          </p:cNvPr>
          <p:cNvSpPr txBox="1"/>
          <p:nvPr/>
        </p:nvSpPr>
        <p:spPr>
          <a:xfrm>
            <a:off x="1159432" y="3420676"/>
            <a:ext cx="103871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/>
              <a:t>암호학계에 끼친 영향 </a:t>
            </a:r>
            <a:r>
              <a:rPr lang="en-US" altLang="ko-KR" sz="1700" dirty="0"/>
              <a:t>: </a:t>
            </a:r>
            <a:r>
              <a:rPr lang="ko-KR" altLang="en-US" sz="1700" dirty="0"/>
              <a:t>양자 컴퓨터에 내성을 가진 암호가 필요하게 되었음 </a:t>
            </a:r>
            <a:r>
              <a:rPr lang="en-US" altLang="ko-KR" sz="1700" dirty="0"/>
              <a:t>-&gt; Post Quantum Cryptography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04139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0A6C36-B8DF-4B2B-8CC3-253D71998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8197" y="458889"/>
            <a:ext cx="102917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NIST(National Institute of Standards and Technology) </a:t>
            </a:r>
            <a:r>
              <a:rPr lang="ko-KR" altLang="en-US" sz="2500" b="1" dirty="0">
                <a:solidFill>
                  <a:schemeClr val="accent1"/>
                </a:solidFill>
              </a:rPr>
              <a:t>발표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FF9121-F89E-490E-B38F-DE5FF9A71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69658"/>
              </p:ext>
            </p:extLst>
          </p:nvPr>
        </p:nvGraphicFramePr>
        <p:xfrm>
          <a:off x="1477658" y="1976370"/>
          <a:ext cx="8825080" cy="3996418"/>
        </p:xfrm>
        <a:graphic>
          <a:graphicData uri="http://schemas.openxmlformats.org/drawingml/2006/table">
            <a:tbl>
              <a:tblPr/>
              <a:tblGrid>
                <a:gridCol w="2206270">
                  <a:extLst>
                    <a:ext uri="{9D8B030D-6E8A-4147-A177-3AD203B41FA5}">
                      <a16:colId xmlns:a16="http://schemas.microsoft.com/office/drawing/2014/main" val="2812866745"/>
                    </a:ext>
                  </a:extLst>
                </a:gridCol>
                <a:gridCol w="2206270">
                  <a:extLst>
                    <a:ext uri="{9D8B030D-6E8A-4147-A177-3AD203B41FA5}">
                      <a16:colId xmlns:a16="http://schemas.microsoft.com/office/drawing/2014/main" val="510648563"/>
                    </a:ext>
                  </a:extLst>
                </a:gridCol>
                <a:gridCol w="2206270">
                  <a:extLst>
                    <a:ext uri="{9D8B030D-6E8A-4147-A177-3AD203B41FA5}">
                      <a16:colId xmlns:a16="http://schemas.microsoft.com/office/drawing/2014/main" val="2634959727"/>
                    </a:ext>
                  </a:extLst>
                </a:gridCol>
                <a:gridCol w="2206270">
                  <a:extLst>
                    <a:ext uri="{9D8B030D-6E8A-4147-A177-3AD203B41FA5}">
                      <a16:colId xmlns:a16="http://schemas.microsoft.com/office/drawing/2014/main" val="2508734861"/>
                    </a:ext>
                  </a:extLst>
                </a:gridCol>
              </a:tblGrid>
              <a:tr h="4951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</a:rPr>
                        <a:t>유형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알고리즘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</a:rPr>
                        <a:t>목적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영향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41145"/>
                  </a:ext>
                </a:extLst>
              </a:tr>
              <a:tr h="471848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대칭키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AES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Encryption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키 길이 증가 필요</a:t>
                      </a:r>
                      <a:endParaRPr lang="ko-KR" alt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291931"/>
                  </a:ext>
                </a:extLst>
              </a:tr>
              <a:tr h="471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SHA-2, SHA-3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Hash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 길이 증가 필요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35731"/>
                  </a:ext>
                </a:extLst>
              </a:tr>
              <a:tr h="740314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공개키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RSA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Signature,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establishment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더 이상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안전하지 않음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73420"/>
                  </a:ext>
                </a:extLst>
              </a:tr>
              <a:tr h="740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ECDSA, ECDH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Signature,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exchange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8296"/>
                  </a:ext>
                </a:extLst>
              </a:tr>
              <a:tr h="370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DSA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Signature,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exchange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01817"/>
                  </a:ext>
                </a:extLst>
              </a:tr>
              <a:tr h="370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Diffie Hellman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Key exchange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2454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AEA176F-56F7-4ED3-B7F3-97B15798D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262" y="1376206"/>
            <a:ext cx="159638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66392-F0BA-4E29-9965-0BADD55E9D33}"/>
              </a:ext>
            </a:extLst>
          </p:cNvPr>
          <p:cNvSpPr txBox="1"/>
          <p:nvPr/>
        </p:nvSpPr>
        <p:spPr>
          <a:xfrm>
            <a:off x="1292931" y="1376206"/>
            <a:ext cx="693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양자컴퓨터 시대에 대한 현재 암호시스템의 상황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403A0E-F42C-4893-A1C4-D770C8A8DBBD}"/>
              </a:ext>
            </a:extLst>
          </p:cNvPr>
          <p:cNvSpPr/>
          <p:nvPr/>
        </p:nvSpPr>
        <p:spPr>
          <a:xfrm>
            <a:off x="8062909" y="3432039"/>
            <a:ext cx="2239829" cy="107387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51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0A6C36-B8DF-4B2B-8CC3-253D71998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8197" y="458889"/>
            <a:ext cx="102917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Shor </a:t>
            </a:r>
            <a:r>
              <a:rPr lang="ko-KR" altLang="en-US" sz="2500" b="1" dirty="0">
                <a:solidFill>
                  <a:schemeClr val="accent1"/>
                </a:solidFill>
              </a:rPr>
              <a:t>알고리즘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44E21-FD3A-4742-8BBC-1EE4F90EF450}"/>
              </a:ext>
            </a:extLst>
          </p:cNvPr>
          <p:cNvSpPr txBox="1"/>
          <p:nvPr/>
        </p:nvSpPr>
        <p:spPr>
          <a:xfrm>
            <a:off x="1225296" y="1563624"/>
            <a:ext cx="102917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1994</a:t>
            </a:r>
            <a:r>
              <a:rPr lang="ko-KR" altLang="en-US" dirty="0"/>
              <a:t>년 수학자 </a:t>
            </a:r>
            <a:r>
              <a:rPr lang="en-US" altLang="ko-KR" dirty="0"/>
              <a:t>Shor</a:t>
            </a:r>
            <a:r>
              <a:rPr lang="ko-KR" altLang="en-US" dirty="0"/>
              <a:t>는 기존 컴퓨터에서의 난제인 </a:t>
            </a:r>
            <a:r>
              <a:rPr lang="ko-KR" altLang="en-US" b="1" dirty="0"/>
              <a:t>소인수분해 문제</a:t>
            </a:r>
            <a:r>
              <a:rPr lang="ko-KR" altLang="en-US" dirty="0"/>
              <a:t>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효율적으로 풀어낼 수 있는</a:t>
            </a:r>
            <a:r>
              <a:rPr lang="en-US" altLang="ko-KR" dirty="0"/>
              <a:t> </a:t>
            </a:r>
            <a:r>
              <a:rPr lang="ko-KR" altLang="en-US" dirty="0"/>
              <a:t>양자 알고리즘을 제안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커다란 두 소수를 곱하는 것은 쉽지만 이렇게 곱해진 매우 커다란 정수를 두 소수로 다시 분해하는 것</a:t>
            </a:r>
            <a:endParaRPr lang="en-US" altLang="ko-KR" dirty="0"/>
          </a:p>
          <a:p>
            <a:r>
              <a:rPr lang="ko-KR" altLang="en-US" dirty="0"/>
              <a:t>은</a:t>
            </a:r>
            <a:r>
              <a:rPr lang="en-US" altLang="ko-KR" dirty="0"/>
              <a:t>,</a:t>
            </a:r>
            <a:r>
              <a:rPr lang="ko-KR" altLang="en-US" dirty="0"/>
              <a:t>두 소수 중 하나를 모른다면 매우 어려운 일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B5FE9-C1F7-4C10-B6EC-6381446DBC38}"/>
              </a:ext>
            </a:extLst>
          </p:cNvPr>
          <p:cNvSpPr txBox="1"/>
          <p:nvPr/>
        </p:nvSpPr>
        <p:spPr>
          <a:xfrm>
            <a:off x="1582680" y="4642985"/>
            <a:ext cx="83461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지수 차원의 복잡도            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                          </a:t>
            </a:r>
            <a:r>
              <a:rPr lang="ko-KR" altLang="en-US" dirty="0"/>
              <a:t>다항시간내에 해결</a:t>
            </a:r>
            <a:endParaRPr lang="en-US" altLang="ko-KR" dirty="0"/>
          </a:p>
          <a:p>
            <a:endParaRPr lang="ko-KR" altLang="en-US" sz="300" dirty="0"/>
          </a:p>
          <a:p>
            <a:r>
              <a:rPr lang="en-US" altLang="ko-KR" dirty="0"/>
              <a:t>         </a:t>
            </a:r>
            <a:r>
              <a:rPr lang="en-US" altLang="ko-KR" i="1" dirty="0">
                <a:solidFill>
                  <a:srgbClr val="FF0000"/>
                </a:solidFill>
              </a:rPr>
              <a:t>Before					       After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&lt;math xmlns=&quot;http://www.w3.org/1998/Math/MathML&quot;&gt;&lt;mi&gt;O&lt;/mi&gt;&lt;mfenced&gt;&lt;msup&gt;&lt;mi&gt;e&lt;/mi&gt;&lt;mrow&gt;&lt;mn&gt;1&lt;/mn&gt;&lt;mo&gt;.&lt;/mo&gt;&lt;mn&gt;9&lt;/mn&gt;&lt;msup&gt;&lt;mfenced&gt;&lt;mrow&gt;&lt;mi&gt;log&lt;/mi&gt;&lt;mi&gt;N&lt;/mi&gt;&lt;/mrow&gt;&lt;/mfenced&gt;&lt;mrow&gt;&lt;mn&gt;1&lt;/mn&gt;&lt;mo&gt;/&lt;/mo&gt;&lt;mn&gt;3&lt;/mn&gt;&lt;/mrow&gt;&lt;/msup&gt;&lt;msup&gt;&lt;mfenced&gt;&lt;mrow&gt;&lt;mi&gt;log&lt;/mi&gt;&lt;mi&gt;log&lt;/mi&gt;&lt;mi&gt;N&lt;/mi&gt;&lt;/mrow&gt;&lt;/mfenced&gt;&lt;mrow&gt;&lt;mn&gt;2&lt;/mn&gt;&lt;mo&gt;/&lt;/mo&gt;&lt;mn&gt;3&lt;/mn&gt;&lt;/mrow&gt;&lt;/msup&gt;&lt;/mrow&gt;&lt;/msup&gt;&lt;/mfenced&gt;&lt;mo&gt;&amp;#xA0;&lt;/mo&gt;&lt;munder&gt;&lt;mo&gt;&amp;#x2192;&lt;/mo&gt;&lt;mrow&gt;&lt;mi&gt;u&lt;/mi&gt;&lt;mi&gt;s&lt;/mi&gt;&lt;mi&gt;e&lt;/mi&gt;&lt;mo&gt;&amp;#xA0;&lt;/mo&gt;&lt;mi&gt;S&lt;/mi&gt;&lt;mi&gt;h&lt;/mi&gt;&lt;mi&gt;o&lt;/mi&gt;&lt;mi&gt;r&lt;/mi&gt;&lt;mo&gt;'&lt;/mo&gt;&lt;mi&gt;s&lt;/mi&gt;&lt;mo&gt;&amp;#xA0;&lt;/mo&gt;&lt;mi&gt;A&lt;/mi&gt;&lt;mi&gt;l&lt;/mi&gt;&lt;mi&gt;g&lt;/mi&gt;&lt;mi&gt;o&lt;/mi&gt;&lt;mi&gt;r&lt;/mi&gt;&lt;mi&gt;i&lt;/mi&gt;&lt;mi&gt;t&lt;/mi&gt;&lt;mi&gt;t&lt;/mi&gt;&lt;mi&gt;h&lt;/mi&gt;&lt;mi&gt;m&lt;/mi&gt;&lt;/mrow&gt;&lt;/munder&gt;&lt;mo&gt;&amp;#xA0;&lt;/mo&gt;&lt;mi&gt;O&lt;/mi&gt;&lt;mfenced&gt;&lt;mrow&gt;&lt;msup&gt;&lt;mfenced&gt;&lt;mrow&gt;&lt;mi&gt;log&lt;/mi&gt;&lt;mi&gt;N&lt;/mi&gt;&lt;/mrow&gt;&lt;/mfenced&gt;&lt;mn&gt;2&lt;/mn&gt;&lt;/msup&gt;&lt;mfenced&gt;&lt;mrow&gt;&lt;mi&gt;log&lt;/mi&gt;&lt;mi&gt;log&lt;/mi&gt;&lt;mi&gt;N&lt;/mi&gt;&lt;/mrow&gt;&lt;/mfenced&gt;&lt;mfenced&gt;&lt;mrow&gt;&lt;mi&gt;log&lt;/mi&gt;&lt;mi&gt;log&lt;/mi&gt;&lt;mi&gt;log&lt;/mi&gt;&lt;mi&gt;N&lt;/mi&gt;&lt;/mrow&gt;&lt;/mfenced&gt;&lt;/mrow&gt;&lt;/mfenced&gt;&lt;/math&gt;">
            <a:extLst>
              <a:ext uri="{FF2B5EF4-FFF2-40B4-BE49-F238E27FC236}">
                <a16:creationId xmlns:a16="http://schemas.microsoft.com/office/drawing/2014/main" id="{A472F02D-F72A-4F52-B711-03B8D8A0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779" y="4009312"/>
            <a:ext cx="8649081" cy="4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CAD05E-46BD-4105-A077-BAAA4DC13C15}"/>
              </a:ext>
            </a:extLst>
          </p:cNvPr>
          <p:cNvSpPr txBox="1"/>
          <p:nvPr/>
        </p:nvSpPr>
        <p:spPr>
          <a:xfrm>
            <a:off x="6371177" y="3020091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 ) N = </a:t>
            </a:r>
            <a:r>
              <a:rPr lang="en-US" altLang="ko-KR" dirty="0" err="1"/>
              <a:t>pq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5BFFE-3691-485D-BB41-99BA5DEA59C8}"/>
              </a:ext>
            </a:extLst>
          </p:cNvPr>
          <p:cNvSpPr/>
          <p:nvPr/>
        </p:nvSpPr>
        <p:spPr>
          <a:xfrm>
            <a:off x="1314449" y="5648349"/>
            <a:ext cx="8124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  <a:r>
              <a:rPr lang="ko-KR" altLang="en-US" dirty="0"/>
              <a:t> 이러한 어려움에 기반한 암호시스템들을 무너뜨릴 수 있다</a:t>
            </a:r>
            <a:r>
              <a:rPr lang="en-US" altLang="ko-KR" dirty="0"/>
              <a:t>. Ex) RSA</a:t>
            </a:r>
          </a:p>
        </p:txBody>
      </p:sp>
    </p:spTree>
    <p:extLst>
      <p:ext uri="{BB962C8B-B14F-4D97-AF65-F5344CB8AC3E}">
        <p14:creationId xmlns:p14="http://schemas.microsoft.com/office/powerpoint/2010/main" val="20107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</a:rPr>
              <a:t>소인수 분해 </a:t>
            </a:r>
            <a:r>
              <a:rPr lang="en-US" altLang="ko-KR" sz="2500" b="1" dirty="0">
                <a:solidFill>
                  <a:schemeClr val="accent1"/>
                </a:solidFill>
              </a:rPr>
              <a:t>#1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677B6-710A-454F-B22B-22FB1A4F576C}"/>
              </a:ext>
            </a:extLst>
          </p:cNvPr>
          <p:cNvSpPr txBox="1"/>
          <p:nvPr/>
        </p:nvSpPr>
        <p:spPr>
          <a:xfrm>
            <a:off x="1351026" y="2350901"/>
            <a:ext cx="28533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a &lt; </a:t>
            </a:r>
            <a:r>
              <a:rPr lang="en-US" altLang="ko-KR" i="1" dirty="0"/>
              <a:t>N</a:t>
            </a:r>
            <a:r>
              <a:rPr lang="en-US" altLang="ko-KR" dirty="0"/>
              <a:t> </a:t>
            </a:r>
            <a:r>
              <a:rPr lang="ko-KR" altLang="en-US" dirty="0"/>
              <a:t>인 난수 </a:t>
            </a:r>
            <a:r>
              <a:rPr lang="en-US" altLang="ko-KR" i="1" dirty="0"/>
              <a:t>a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E4226-63E7-4AF3-9794-2266A72E66CB}"/>
              </a:ext>
            </a:extLst>
          </p:cNvPr>
          <p:cNvSpPr txBox="1"/>
          <p:nvPr/>
        </p:nvSpPr>
        <p:spPr>
          <a:xfrm>
            <a:off x="372618" y="1515402"/>
            <a:ext cx="516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Problem : </a:t>
            </a:r>
            <a:r>
              <a:rPr lang="ko-KR" altLang="en-US" b="1" dirty="0"/>
              <a:t>정수 </a:t>
            </a:r>
            <a:r>
              <a:rPr lang="en-US" altLang="ko-KR" b="1" dirty="0"/>
              <a:t>N </a:t>
            </a:r>
            <a:r>
              <a:rPr lang="ko-KR" altLang="en-US" b="1" dirty="0"/>
              <a:t>에 대하여 소인수분해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A9829-1A4B-436B-91C5-CB8DBB22ED00}"/>
              </a:ext>
            </a:extLst>
          </p:cNvPr>
          <p:cNvSpPr txBox="1"/>
          <p:nvPr/>
        </p:nvSpPr>
        <p:spPr>
          <a:xfrm>
            <a:off x="1351026" y="3157669"/>
            <a:ext cx="5527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i="1" dirty="0" err="1"/>
              <a:t>gcd</a:t>
            </a:r>
            <a:r>
              <a:rPr lang="en-US" altLang="ko-KR" i="1" dirty="0"/>
              <a:t>(</a:t>
            </a:r>
            <a:r>
              <a:rPr lang="en-US" altLang="ko-KR" i="1" dirty="0" err="1"/>
              <a:t>a,N</a:t>
            </a:r>
            <a:r>
              <a:rPr lang="en-US" altLang="ko-KR" i="1" dirty="0"/>
              <a:t>)</a:t>
            </a:r>
            <a:r>
              <a:rPr lang="ko-KR" altLang="en-US" i="1" dirty="0"/>
              <a:t>을 구한다</a:t>
            </a:r>
            <a:r>
              <a:rPr lang="en-US" altLang="ko-KR" i="1" dirty="0"/>
              <a:t>.     </a:t>
            </a:r>
            <a:r>
              <a:rPr lang="ko-KR" altLang="en-US" i="1" dirty="0"/>
              <a:t>*</a:t>
            </a:r>
            <a:r>
              <a:rPr lang="en-US" altLang="ko-KR" i="1" dirty="0"/>
              <a:t> </a:t>
            </a:r>
            <a:r>
              <a:rPr lang="en-US" altLang="ko-KR" i="1" dirty="0" err="1"/>
              <a:t>gcd</a:t>
            </a:r>
            <a:r>
              <a:rPr lang="en-US" altLang="ko-KR" i="1" dirty="0"/>
              <a:t> : greatest common divisor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8BA09-DB94-4B2B-B3EE-4348BFD71AD4}"/>
              </a:ext>
            </a:extLst>
          </p:cNvPr>
          <p:cNvSpPr txBox="1"/>
          <p:nvPr/>
        </p:nvSpPr>
        <p:spPr>
          <a:xfrm>
            <a:off x="749808" y="2761798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2.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D0CECF-DD3C-4BE5-BC68-71155CE3E058}"/>
                  </a:ext>
                </a:extLst>
              </p:cNvPr>
              <p:cNvSpPr txBox="1"/>
              <p:nvPr/>
            </p:nvSpPr>
            <p:spPr>
              <a:xfrm>
                <a:off x="1351026" y="4051624"/>
                <a:ext cx="7136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i="1" dirty="0"/>
                  <a:t>gcd(</a:t>
                </a:r>
                <a:r>
                  <a:rPr lang="en-US" altLang="ko-KR" i="1" dirty="0" err="1"/>
                  <a:t>a,N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1 </a:t>
                </a:r>
                <a:r>
                  <a:rPr lang="ko-KR" altLang="en-US" dirty="0"/>
                  <a:t>이면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gcd</a:t>
                </a:r>
                <a:r>
                  <a:rPr lang="en-US" altLang="ko-KR" dirty="0"/>
                  <a:t>(</a:t>
                </a:r>
                <a:r>
                  <a:rPr lang="en-US" altLang="ko-KR" i="1" dirty="0" err="1"/>
                  <a:t>a,N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이 바로 </a:t>
                </a:r>
                <a:r>
                  <a:rPr lang="en-US" altLang="ko-KR" i="1" dirty="0"/>
                  <a:t>N</a:t>
                </a:r>
                <a:r>
                  <a:rPr lang="ko-KR" altLang="en-US" dirty="0"/>
                  <a:t>의 인수이다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소인수분해 완료</a:t>
                </a:r>
                <a:r>
                  <a:rPr lang="en-US" altLang="ko-KR" dirty="0"/>
                  <a:t>)</a:t>
                </a:r>
                <a:r>
                  <a:rPr lang="en-US" altLang="ko-KR" i="1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D0CECF-DD3C-4BE5-BC68-71155CE3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26" y="4051624"/>
                <a:ext cx="7136569" cy="276999"/>
              </a:xfrm>
              <a:prstGeom prst="rect">
                <a:avLst/>
              </a:prstGeom>
              <a:blipFill>
                <a:blip r:embed="rId6"/>
                <a:stretch>
                  <a:fillRect l="-2051" t="-28889" r="-256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7CDCE45-58CD-46E0-B631-41454CAE4EEE}"/>
              </a:ext>
            </a:extLst>
          </p:cNvPr>
          <p:cNvSpPr txBox="1"/>
          <p:nvPr/>
        </p:nvSpPr>
        <p:spPr>
          <a:xfrm>
            <a:off x="749808" y="3655753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3.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A8AF11-61E3-44A7-8C88-E835FD60E3EF}"/>
                  </a:ext>
                </a:extLst>
              </p:cNvPr>
              <p:cNvSpPr txBox="1"/>
              <p:nvPr/>
            </p:nvSpPr>
            <p:spPr>
              <a:xfrm>
                <a:off x="1014581" y="5090148"/>
                <a:ext cx="740178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/>
                  <a:t>그렇지 않은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주기 찾기 알고리즘을 이용하여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mod N</a:t>
                </a:r>
                <a:r>
                  <a:rPr lang="ko-KR" altLang="en-US" dirty="0"/>
                  <a:t> 일 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/>
                  <a:t> 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만족하는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차수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을 구한다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A8AF11-61E3-44A7-8C88-E835FD60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81" y="5090148"/>
                <a:ext cx="7401782" cy="830997"/>
              </a:xfrm>
              <a:prstGeom prst="rect">
                <a:avLst/>
              </a:prstGeom>
              <a:blipFill>
                <a:blip r:embed="rId7"/>
                <a:stretch>
                  <a:fillRect l="-1893" t="-9559" b="-16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A07592F-1BAD-47BB-BCC0-FA0C927A23F2}"/>
              </a:ext>
            </a:extLst>
          </p:cNvPr>
          <p:cNvSpPr txBox="1"/>
          <p:nvPr/>
        </p:nvSpPr>
        <p:spPr>
          <a:xfrm>
            <a:off x="749808" y="4633152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4.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4925B2C-0A33-401F-8020-F73BED900D04}"/>
              </a:ext>
            </a:extLst>
          </p:cNvPr>
          <p:cNvSpPr/>
          <p:nvPr/>
        </p:nvSpPr>
        <p:spPr>
          <a:xfrm>
            <a:off x="8211220" y="5339438"/>
            <a:ext cx="812800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864E7-ADDE-4EAE-AC3D-D32CB225C0CD}"/>
              </a:ext>
            </a:extLst>
          </p:cNvPr>
          <p:cNvSpPr txBox="1"/>
          <p:nvPr/>
        </p:nvSpPr>
        <p:spPr>
          <a:xfrm>
            <a:off x="9244584" y="5182480"/>
            <a:ext cx="19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주기 찾기 문제</a:t>
            </a:r>
            <a:endParaRPr lang="en-US" altLang="ko-KR" dirty="0"/>
          </a:p>
          <a:p>
            <a:r>
              <a:rPr lang="en-US" altLang="ko-KR" dirty="0"/>
              <a:t>(Order Finding)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95CDE1-F03B-436E-B6BB-0F4A619F1462}"/>
              </a:ext>
            </a:extLst>
          </p:cNvPr>
          <p:cNvSpPr txBox="1"/>
          <p:nvPr/>
        </p:nvSpPr>
        <p:spPr>
          <a:xfrm>
            <a:off x="749808" y="2046372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1.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48B33-59C5-4426-9A13-64E3183A7C0B}"/>
              </a:ext>
            </a:extLst>
          </p:cNvPr>
          <p:cNvSpPr txBox="1"/>
          <p:nvPr/>
        </p:nvSpPr>
        <p:spPr>
          <a:xfrm>
            <a:off x="8734425" y="1762125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15, a = 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9A8C39-20F9-4A98-B915-34095B56FCE7}"/>
                  </a:ext>
                </a:extLst>
              </p:cNvPr>
              <p:cNvSpPr txBox="1"/>
              <p:nvPr/>
            </p:nvSpPr>
            <p:spPr>
              <a:xfrm>
                <a:off x="8436937" y="2795723"/>
                <a:ext cx="2957385" cy="148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7 mod 15 = 7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49 mod 15 = 4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343 </a:t>
                </a:r>
                <a:r>
                  <a:rPr lang="en-US" altLang="ko-KR" dirty="0">
                    <a:sym typeface="Wingdings" panose="05000000000000000000" pitchFamily="2" charset="2"/>
                  </a:rPr>
                  <a:t> mod 15</a:t>
                </a:r>
                <a:r>
                  <a:rPr lang="en-US" altLang="ko-KR" dirty="0"/>
                  <a:t> =13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2401 </a:t>
                </a:r>
                <a:r>
                  <a:rPr lang="en-US" altLang="ko-KR" dirty="0">
                    <a:sym typeface="Wingdings" panose="05000000000000000000" pitchFamily="2" charset="2"/>
                  </a:rPr>
                  <a:t> mod 15</a:t>
                </a:r>
                <a:r>
                  <a:rPr lang="en-US" altLang="ko-KR" dirty="0"/>
                  <a:t> = 1</a:t>
                </a:r>
                <a:endParaRPr lang="ko-KR" alt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16807 </a:t>
                </a:r>
                <a:r>
                  <a:rPr lang="en-US" altLang="ko-KR" dirty="0">
                    <a:sym typeface="Wingdings" panose="05000000000000000000" pitchFamily="2" charset="2"/>
                  </a:rPr>
                  <a:t> mod 15</a:t>
                </a:r>
                <a:r>
                  <a:rPr lang="en-US" altLang="ko-KR" dirty="0"/>
                  <a:t> = 7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9A8C39-20F9-4A98-B915-34095B56F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937" y="2795723"/>
                <a:ext cx="2957385" cy="1480405"/>
              </a:xfrm>
              <a:prstGeom prst="rect">
                <a:avLst/>
              </a:prstGeom>
              <a:blipFill>
                <a:blip r:embed="rId8"/>
                <a:stretch>
                  <a:fillRect t="-2479" b="-61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화살표: 왼쪽으로 구부러짐 18">
            <a:extLst>
              <a:ext uri="{FF2B5EF4-FFF2-40B4-BE49-F238E27FC236}">
                <a16:creationId xmlns:a16="http://schemas.microsoft.com/office/drawing/2014/main" id="{186EA1F8-F575-468D-A02D-D4DAD08611BA}"/>
              </a:ext>
            </a:extLst>
          </p:cNvPr>
          <p:cNvSpPr/>
          <p:nvPr/>
        </p:nvSpPr>
        <p:spPr>
          <a:xfrm>
            <a:off x="11059736" y="2871093"/>
            <a:ext cx="304800" cy="1329664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9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500" b="1" dirty="0">
                <a:solidFill>
                  <a:schemeClr val="accent1"/>
                </a:solidFill>
              </a:rPr>
              <a:t>소인수 분해 </a:t>
            </a:r>
            <a:r>
              <a:rPr lang="en-US" altLang="ko-KR" sz="2500" b="1" dirty="0">
                <a:solidFill>
                  <a:schemeClr val="accent1"/>
                </a:solidFill>
              </a:rPr>
              <a:t>#2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677B6-710A-454F-B22B-22FB1A4F576C}"/>
              </a:ext>
            </a:extLst>
          </p:cNvPr>
          <p:cNvSpPr txBox="1"/>
          <p:nvPr/>
        </p:nvSpPr>
        <p:spPr>
          <a:xfrm>
            <a:off x="1360170" y="1884557"/>
            <a:ext cx="59246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/>
              <a:t>구해진 </a:t>
            </a:r>
            <a:r>
              <a:rPr lang="en-US" altLang="ko-KR" i="1" dirty="0"/>
              <a:t>r </a:t>
            </a:r>
            <a:r>
              <a:rPr lang="ko-KR" altLang="en-US" dirty="0"/>
              <a:t>이 홀수이면 </a:t>
            </a:r>
            <a:r>
              <a:rPr lang="en-US" altLang="ko-KR" dirty="0"/>
              <a:t>Step 1 </a:t>
            </a:r>
            <a:r>
              <a:rPr lang="ko-KR" altLang="en-US" dirty="0"/>
              <a:t>로 돌아간다</a:t>
            </a:r>
            <a:r>
              <a:rPr lang="en-US" altLang="ko-KR" dirty="0"/>
              <a:t>. (</a:t>
            </a:r>
            <a:r>
              <a:rPr lang="ko-KR" altLang="en-US" dirty="0"/>
              <a:t>다시 수행한다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E4226-63E7-4AF3-9794-2266A72E66CB}"/>
              </a:ext>
            </a:extLst>
          </p:cNvPr>
          <p:cNvSpPr txBox="1"/>
          <p:nvPr/>
        </p:nvSpPr>
        <p:spPr>
          <a:xfrm>
            <a:off x="758952" y="1427561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5.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CA9829-1A4B-436B-91C5-CB8DBB22ED00}"/>
                  </a:ext>
                </a:extLst>
              </p:cNvPr>
              <p:cNvSpPr txBox="1"/>
              <p:nvPr/>
            </p:nvSpPr>
            <p:spPr>
              <a:xfrm>
                <a:off x="1360170" y="2691325"/>
                <a:ext cx="8019760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/>
                  <a:t>구해진 </a:t>
                </a:r>
                <a:r>
                  <a:rPr lang="en-US" altLang="ko-KR" i="1" dirty="0"/>
                  <a:t>r </a:t>
                </a:r>
                <a:r>
                  <a:rPr lang="ko-KR" altLang="en-US" dirty="0"/>
                  <a:t>이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(mod N)</a:t>
                </a:r>
                <a:r>
                  <a:rPr lang="ko-KR" altLang="en-US" dirty="0"/>
                  <a:t> 를 만족하면 </a:t>
                </a:r>
                <a:r>
                  <a:rPr lang="en-US" altLang="ko-KR" dirty="0"/>
                  <a:t>Step 1 </a:t>
                </a:r>
                <a:r>
                  <a:rPr lang="ko-KR" altLang="en-US" dirty="0"/>
                  <a:t>로 돌아간다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다시 수행한다</a:t>
                </a:r>
                <a:r>
                  <a:rPr lang="en-US" altLang="ko-KR" dirty="0"/>
                  <a:t>.)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CA9829-1A4B-436B-91C5-CB8DBB22E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70" y="2691325"/>
                <a:ext cx="8019760" cy="287323"/>
              </a:xfrm>
              <a:prstGeom prst="rect">
                <a:avLst/>
              </a:prstGeom>
              <a:blipFill>
                <a:blip r:embed="rId4"/>
                <a:stretch>
                  <a:fillRect l="-1748" t="-25000" r="-1064" b="-47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648BA09-DB94-4B2B-B3EE-4348BFD71AD4}"/>
              </a:ext>
            </a:extLst>
          </p:cNvPr>
          <p:cNvSpPr txBox="1"/>
          <p:nvPr/>
        </p:nvSpPr>
        <p:spPr>
          <a:xfrm>
            <a:off x="758952" y="2295454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6.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D0CECF-DD3C-4BE5-BC68-71155CE3E058}"/>
                  </a:ext>
                </a:extLst>
              </p:cNvPr>
              <p:cNvSpPr txBox="1"/>
              <p:nvPr/>
            </p:nvSpPr>
            <p:spPr>
              <a:xfrm>
                <a:off x="1360170" y="3585280"/>
                <a:ext cx="8492581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/>
                  <a:t>그렇지 않은 경우</a:t>
                </a:r>
                <a:r>
                  <a:rPr lang="en-US" altLang="ko-KR" dirty="0"/>
                  <a:t>, gcd(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ko-KR" dirty="0"/>
                  <a:t>+1 , N) </a:t>
                </a:r>
                <a:r>
                  <a:rPr lang="ko-KR" altLang="en-US" dirty="0"/>
                  <a:t>과 </a:t>
                </a:r>
                <a:r>
                  <a:rPr lang="en-US" altLang="ko-KR" dirty="0"/>
                  <a:t>gcd(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altLang="ko-KR" dirty="0"/>
                  <a:t>-1 , N) </a:t>
                </a:r>
                <a:r>
                  <a:rPr lang="ko-KR" altLang="en-US" dirty="0"/>
                  <a:t>이 구하고자 하는 </a:t>
                </a:r>
                <a:r>
                  <a:rPr lang="en-US" altLang="ko-KR" dirty="0"/>
                  <a:t>N</a:t>
                </a:r>
                <a:r>
                  <a:rPr lang="ko-KR" altLang="en-US" dirty="0"/>
                  <a:t>의 인수이다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D0CECF-DD3C-4BE5-BC68-71155CE3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70" y="3585280"/>
                <a:ext cx="8492581" cy="287323"/>
              </a:xfrm>
              <a:prstGeom prst="rect">
                <a:avLst/>
              </a:prstGeom>
              <a:blipFill>
                <a:blip r:embed="rId5"/>
                <a:stretch>
                  <a:fillRect l="-1651" t="-25532" r="-1651" b="-510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7CDCE45-58CD-46E0-B631-41454CAE4EEE}"/>
              </a:ext>
            </a:extLst>
          </p:cNvPr>
          <p:cNvSpPr txBox="1"/>
          <p:nvPr/>
        </p:nvSpPr>
        <p:spPr>
          <a:xfrm>
            <a:off x="758952" y="3189409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7.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3474A7-CE86-4CD8-8C96-62A70C37EE82}"/>
              </a:ext>
            </a:extLst>
          </p:cNvPr>
          <p:cNvSpPr/>
          <p:nvPr/>
        </p:nvSpPr>
        <p:spPr>
          <a:xfrm>
            <a:off x="9852751" y="1309587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 = 7, r = 4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15A3F9-5207-4BA4-BC12-85636154FC48}"/>
              </a:ext>
            </a:extLst>
          </p:cNvPr>
          <p:cNvSpPr/>
          <p:nvPr/>
        </p:nvSpPr>
        <p:spPr>
          <a:xfrm>
            <a:off x="4468648" y="4904169"/>
            <a:ext cx="46474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Answer :   </a:t>
            </a:r>
            <a:r>
              <a:rPr lang="en-US" altLang="ko-KR" dirty="0" err="1"/>
              <a:t>gcd</a:t>
            </a:r>
            <a:r>
              <a:rPr lang="en-US" altLang="ko-KR" dirty="0"/>
              <a:t>(50,15) , </a:t>
            </a:r>
            <a:r>
              <a:rPr lang="en-US" altLang="ko-KR" dirty="0" err="1"/>
              <a:t>gcd</a:t>
            </a:r>
            <a:r>
              <a:rPr lang="en-US" altLang="ko-KR" dirty="0"/>
              <a:t>(48,15)</a:t>
            </a:r>
          </a:p>
          <a:p>
            <a:endParaRPr lang="en-US" altLang="ko-KR" dirty="0"/>
          </a:p>
          <a:p>
            <a:r>
              <a:rPr lang="en-US" altLang="ko-KR" dirty="0"/>
              <a:t>                 3</a:t>
            </a:r>
            <a:r>
              <a:rPr lang="ko-KR" altLang="en-US" dirty="0"/>
              <a:t>과 </a:t>
            </a:r>
            <a:r>
              <a:rPr lang="en-US" altLang="ko-KR" dirty="0"/>
              <a:t>5 </a:t>
            </a:r>
            <a:r>
              <a:rPr lang="ko-KR" altLang="en-US" dirty="0"/>
              <a:t>이므로 </a:t>
            </a:r>
            <a:r>
              <a:rPr lang="en-US" altLang="ko-KR" dirty="0"/>
              <a:t>15 </a:t>
            </a:r>
            <a:r>
              <a:rPr lang="ko-KR" altLang="en-US" dirty="0"/>
              <a:t>소인수분해 완료</a:t>
            </a:r>
          </a:p>
        </p:txBody>
      </p:sp>
    </p:spTree>
    <p:extLst>
      <p:ext uri="{BB962C8B-B14F-4D97-AF65-F5344CB8AC3E}">
        <p14:creationId xmlns:p14="http://schemas.microsoft.com/office/powerpoint/2010/main" val="31714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E0A6C36-B8DF-4B2B-8CC3-253D71998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8197" y="458889"/>
            <a:ext cx="10291763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How?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44E21-FD3A-4742-8BBC-1EE4F90EF450}"/>
              </a:ext>
            </a:extLst>
          </p:cNvPr>
          <p:cNvSpPr txBox="1"/>
          <p:nvPr/>
        </p:nvSpPr>
        <p:spPr>
          <a:xfrm>
            <a:off x="841248" y="1989504"/>
            <a:ext cx="1029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컴퓨터에서의 난제를 어떻게 해결하였는가</a:t>
            </a:r>
            <a:r>
              <a:rPr lang="en-US" altLang="ko-KR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B5FE9-C1F7-4C10-B6EC-6381446DBC38}"/>
              </a:ext>
            </a:extLst>
          </p:cNvPr>
          <p:cNvSpPr txBox="1"/>
          <p:nvPr/>
        </p:nvSpPr>
        <p:spPr>
          <a:xfrm>
            <a:off x="2407170" y="4490450"/>
            <a:ext cx="834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지수 차원의 복잡도            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                          </a:t>
            </a:r>
            <a:r>
              <a:rPr lang="ko-KR" altLang="en-US" dirty="0"/>
              <a:t>다항시간내에 해결</a:t>
            </a:r>
          </a:p>
        </p:txBody>
      </p:sp>
      <p:pic>
        <p:nvPicPr>
          <p:cNvPr id="3074" name="Picture 2" descr="&lt;math xmlns=&quot;http://www.w3.org/1998/Math/MathML&quot;&gt;&lt;mi&gt;O&lt;/mi&gt;&lt;mfenced&gt;&lt;msup&gt;&lt;mi&gt;e&lt;/mi&gt;&lt;mrow&gt;&lt;mn&gt;1&lt;/mn&gt;&lt;mo&gt;.&lt;/mo&gt;&lt;mn&gt;9&lt;/mn&gt;&lt;msup&gt;&lt;mfenced&gt;&lt;mrow&gt;&lt;mi&gt;log&lt;/mi&gt;&lt;mi&gt;N&lt;/mi&gt;&lt;/mrow&gt;&lt;/mfenced&gt;&lt;mrow&gt;&lt;mn&gt;1&lt;/mn&gt;&lt;mo&gt;/&lt;/mo&gt;&lt;mn&gt;3&lt;/mn&gt;&lt;/mrow&gt;&lt;/msup&gt;&lt;msup&gt;&lt;mfenced&gt;&lt;mrow&gt;&lt;mi&gt;log&lt;/mi&gt;&lt;mi&gt;log&lt;/mi&gt;&lt;mi&gt;N&lt;/mi&gt;&lt;/mrow&gt;&lt;/mfenced&gt;&lt;mrow&gt;&lt;mn&gt;2&lt;/mn&gt;&lt;mo&gt;/&lt;/mo&gt;&lt;mn&gt;3&lt;/mn&gt;&lt;/mrow&gt;&lt;/msup&gt;&lt;/mrow&gt;&lt;/msup&gt;&lt;/mfenced&gt;&lt;mo&gt;&amp;#xA0;&lt;/mo&gt;&lt;munder&gt;&lt;mo&gt;&amp;#x2192;&lt;/mo&gt;&lt;mrow&gt;&lt;mi&gt;u&lt;/mi&gt;&lt;mi&gt;s&lt;/mi&gt;&lt;mi&gt;e&lt;/mi&gt;&lt;mo&gt;&amp;#xA0;&lt;/mo&gt;&lt;mi&gt;S&lt;/mi&gt;&lt;mi&gt;h&lt;/mi&gt;&lt;mi&gt;o&lt;/mi&gt;&lt;mi&gt;r&lt;/mi&gt;&lt;mo&gt;'&lt;/mo&gt;&lt;mi&gt;s&lt;/mi&gt;&lt;mo&gt;&amp;#xA0;&lt;/mo&gt;&lt;mi&gt;A&lt;/mi&gt;&lt;mi&gt;l&lt;/mi&gt;&lt;mi&gt;g&lt;/mi&gt;&lt;mi&gt;o&lt;/mi&gt;&lt;mi&gt;r&lt;/mi&gt;&lt;mi&gt;i&lt;/mi&gt;&lt;mi&gt;t&lt;/mi&gt;&lt;mi&gt;t&lt;/mi&gt;&lt;mi&gt;h&lt;/mi&gt;&lt;mi&gt;m&lt;/mi&gt;&lt;/mrow&gt;&lt;/munder&gt;&lt;mo&gt;&amp;#xA0;&lt;/mo&gt;&lt;mi&gt;O&lt;/mi&gt;&lt;mfenced&gt;&lt;mrow&gt;&lt;msup&gt;&lt;mfenced&gt;&lt;mrow&gt;&lt;mi&gt;log&lt;/mi&gt;&lt;mi&gt;N&lt;/mi&gt;&lt;/mrow&gt;&lt;/mfenced&gt;&lt;mn&gt;2&lt;/mn&gt;&lt;/msup&gt;&lt;mfenced&gt;&lt;mrow&gt;&lt;mi&gt;log&lt;/mi&gt;&lt;mi&gt;log&lt;/mi&gt;&lt;mi&gt;N&lt;/mi&gt;&lt;/mrow&gt;&lt;/mfenced&gt;&lt;mfenced&gt;&lt;mrow&gt;&lt;mi&gt;log&lt;/mi&gt;&lt;mi&gt;log&lt;/mi&gt;&lt;mi&gt;log&lt;/mi&gt;&lt;mi&gt;N&lt;/mi&gt;&lt;/mrow&gt;&lt;/mfenced&gt;&lt;/mrow&gt;&lt;/mfenced&gt;&lt;/math&gt;">
            <a:extLst>
              <a:ext uri="{FF2B5EF4-FFF2-40B4-BE49-F238E27FC236}">
                <a16:creationId xmlns:a16="http://schemas.microsoft.com/office/drawing/2014/main" id="{A472F02D-F72A-4F52-B711-03B8D8A09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269" y="3856777"/>
            <a:ext cx="8649081" cy="4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930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ABE76DD-788F-4C90-851D-81ED7989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500" b="1" dirty="0">
                <a:solidFill>
                  <a:schemeClr val="accent1"/>
                </a:solidFill>
              </a:rPr>
              <a:t>Where?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677B6-710A-454F-B22B-22FB1A4F576C}"/>
              </a:ext>
            </a:extLst>
          </p:cNvPr>
          <p:cNvSpPr txBox="1"/>
          <p:nvPr/>
        </p:nvSpPr>
        <p:spPr>
          <a:xfrm>
            <a:off x="1360170" y="1884557"/>
            <a:ext cx="285334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i="1" dirty="0"/>
              <a:t>a</a:t>
            </a:r>
            <a:r>
              <a:rPr lang="en-US" altLang="ko-KR" dirty="0"/>
              <a:t> &lt; </a:t>
            </a:r>
            <a:r>
              <a:rPr lang="en-US" altLang="ko-KR" i="1" dirty="0"/>
              <a:t>N</a:t>
            </a:r>
            <a:r>
              <a:rPr lang="en-US" altLang="ko-KR" dirty="0"/>
              <a:t> </a:t>
            </a:r>
            <a:r>
              <a:rPr lang="ko-KR" altLang="en-US" dirty="0"/>
              <a:t>인 난수 </a:t>
            </a:r>
            <a:r>
              <a:rPr lang="en-US" altLang="ko-KR" i="1" dirty="0"/>
              <a:t>a</a:t>
            </a:r>
            <a:r>
              <a:rPr lang="ko-KR" altLang="en-US" dirty="0"/>
              <a:t>를 선택한다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3E4226-63E7-4AF3-9794-2266A72E66CB}"/>
              </a:ext>
            </a:extLst>
          </p:cNvPr>
          <p:cNvSpPr txBox="1"/>
          <p:nvPr/>
        </p:nvSpPr>
        <p:spPr>
          <a:xfrm>
            <a:off x="758952" y="1427561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1.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CA9829-1A4B-436B-91C5-CB8DBB22ED00}"/>
              </a:ext>
            </a:extLst>
          </p:cNvPr>
          <p:cNvSpPr txBox="1"/>
          <p:nvPr/>
        </p:nvSpPr>
        <p:spPr>
          <a:xfrm>
            <a:off x="1360170" y="2691325"/>
            <a:ext cx="5527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i="1" dirty="0" err="1"/>
              <a:t>gcd</a:t>
            </a:r>
            <a:r>
              <a:rPr lang="en-US" altLang="ko-KR" i="1" dirty="0"/>
              <a:t>(</a:t>
            </a:r>
            <a:r>
              <a:rPr lang="en-US" altLang="ko-KR" i="1" dirty="0" err="1"/>
              <a:t>a,N</a:t>
            </a:r>
            <a:r>
              <a:rPr lang="en-US" altLang="ko-KR" i="1" dirty="0"/>
              <a:t>)</a:t>
            </a:r>
            <a:r>
              <a:rPr lang="ko-KR" altLang="en-US" i="1" dirty="0"/>
              <a:t>을 구한다</a:t>
            </a:r>
            <a:r>
              <a:rPr lang="en-US" altLang="ko-KR" i="1" dirty="0"/>
              <a:t>.     </a:t>
            </a:r>
            <a:r>
              <a:rPr lang="ko-KR" altLang="en-US" i="1" dirty="0"/>
              <a:t>*</a:t>
            </a:r>
            <a:r>
              <a:rPr lang="en-US" altLang="ko-KR" i="1" dirty="0"/>
              <a:t> </a:t>
            </a:r>
            <a:r>
              <a:rPr lang="en-US" altLang="ko-KR" i="1" dirty="0" err="1"/>
              <a:t>gcd</a:t>
            </a:r>
            <a:r>
              <a:rPr lang="en-US" altLang="ko-KR" i="1" dirty="0"/>
              <a:t> : greatest common divisor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8BA09-DB94-4B2B-B3EE-4348BFD71AD4}"/>
              </a:ext>
            </a:extLst>
          </p:cNvPr>
          <p:cNvSpPr txBox="1"/>
          <p:nvPr/>
        </p:nvSpPr>
        <p:spPr>
          <a:xfrm>
            <a:off x="758952" y="2295454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2.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D0CECF-DD3C-4BE5-BC68-71155CE3E058}"/>
                  </a:ext>
                </a:extLst>
              </p:cNvPr>
              <p:cNvSpPr txBox="1"/>
              <p:nvPr/>
            </p:nvSpPr>
            <p:spPr>
              <a:xfrm>
                <a:off x="1360170" y="3585280"/>
                <a:ext cx="71365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i="1" dirty="0"/>
                  <a:t>gcd(</a:t>
                </a:r>
                <a:r>
                  <a:rPr lang="en-US" altLang="ko-KR" i="1" dirty="0" err="1"/>
                  <a:t>a,N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1 </a:t>
                </a:r>
                <a:r>
                  <a:rPr lang="ko-KR" altLang="en-US" dirty="0"/>
                  <a:t>이면</a:t>
                </a:r>
                <a:r>
                  <a:rPr lang="en-US" altLang="ko-KR" dirty="0"/>
                  <a:t>, </a:t>
                </a:r>
                <a:r>
                  <a:rPr lang="en-US" altLang="ko-KR" dirty="0" err="1"/>
                  <a:t>gcd</a:t>
                </a:r>
                <a:r>
                  <a:rPr lang="en-US" altLang="ko-KR" dirty="0"/>
                  <a:t>(</a:t>
                </a:r>
                <a:r>
                  <a:rPr lang="en-US" altLang="ko-KR" i="1" dirty="0" err="1"/>
                  <a:t>a,N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이 바로 </a:t>
                </a:r>
                <a:r>
                  <a:rPr lang="en-US" altLang="ko-KR" i="1" dirty="0"/>
                  <a:t>N</a:t>
                </a:r>
                <a:r>
                  <a:rPr lang="ko-KR" altLang="en-US" dirty="0"/>
                  <a:t>의 인수이다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소인수분해 완료</a:t>
                </a:r>
                <a:r>
                  <a:rPr lang="en-US" altLang="ko-KR" dirty="0"/>
                  <a:t>)</a:t>
                </a:r>
                <a:r>
                  <a:rPr lang="en-US" altLang="ko-KR" i="1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D0CECF-DD3C-4BE5-BC68-71155CE3E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70" y="3585280"/>
                <a:ext cx="7136569" cy="276999"/>
              </a:xfrm>
              <a:prstGeom prst="rect">
                <a:avLst/>
              </a:prstGeom>
              <a:blipFill>
                <a:blip r:embed="rId2"/>
                <a:stretch>
                  <a:fillRect l="-1964" t="-28261" r="-256" b="-5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7CDCE45-58CD-46E0-B631-41454CAE4EEE}"/>
              </a:ext>
            </a:extLst>
          </p:cNvPr>
          <p:cNvSpPr txBox="1"/>
          <p:nvPr/>
        </p:nvSpPr>
        <p:spPr>
          <a:xfrm>
            <a:off x="758952" y="3189409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3.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A8AF11-61E3-44A7-8C88-E835FD60E3EF}"/>
                  </a:ext>
                </a:extLst>
              </p:cNvPr>
              <p:cNvSpPr txBox="1"/>
              <p:nvPr/>
            </p:nvSpPr>
            <p:spPr>
              <a:xfrm>
                <a:off x="1360170" y="4623804"/>
                <a:ext cx="672889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/>
                  <a:t>그렇지 않은 경우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주기 찾기 알고리즘을 이용하여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mod N</a:t>
                </a:r>
                <a:r>
                  <a:rPr lang="ko-KR" altLang="en-US" dirty="0"/>
                  <a:t> 일 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/>
                  <a:t> 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만족하는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차수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을 구한다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A8AF11-61E3-44A7-8C88-E835FD60E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70" y="4623804"/>
                <a:ext cx="6728893" cy="830997"/>
              </a:xfrm>
              <a:prstGeom prst="rect">
                <a:avLst/>
              </a:prstGeom>
              <a:blipFill>
                <a:blip r:embed="rId3"/>
                <a:stretch>
                  <a:fillRect l="-2083" t="-9489" r="-1178" b="-16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A07592F-1BAD-47BB-BCC0-FA0C927A23F2}"/>
              </a:ext>
            </a:extLst>
          </p:cNvPr>
          <p:cNvSpPr txBox="1"/>
          <p:nvPr/>
        </p:nvSpPr>
        <p:spPr>
          <a:xfrm>
            <a:off x="758952" y="4166808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Step 4.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4925B2C-0A33-401F-8020-F73BED900D04}"/>
              </a:ext>
            </a:extLst>
          </p:cNvPr>
          <p:cNvSpPr/>
          <p:nvPr/>
        </p:nvSpPr>
        <p:spPr>
          <a:xfrm>
            <a:off x="8220364" y="4873094"/>
            <a:ext cx="812800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4864E7-ADDE-4EAE-AC3D-D32CB225C0CD}"/>
              </a:ext>
            </a:extLst>
          </p:cNvPr>
          <p:cNvSpPr txBox="1"/>
          <p:nvPr/>
        </p:nvSpPr>
        <p:spPr>
          <a:xfrm>
            <a:off x="9253728" y="4716136"/>
            <a:ext cx="19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주기 찾기 문제</a:t>
            </a:r>
            <a:endParaRPr lang="en-US" altLang="ko-KR" dirty="0"/>
          </a:p>
          <a:p>
            <a:r>
              <a:rPr lang="en-US" altLang="ko-KR" dirty="0"/>
              <a:t>(Order finding)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196073-BF18-44A4-B6EE-06FD7B22AC84}"/>
              </a:ext>
            </a:extLst>
          </p:cNvPr>
          <p:cNvSpPr/>
          <p:nvPr/>
        </p:nvSpPr>
        <p:spPr>
          <a:xfrm>
            <a:off x="950024" y="4158434"/>
            <a:ext cx="10291952" cy="142932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47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9115</TotalTime>
  <Words>1006</Words>
  <Application>Microsoft Office PowerPoint</Application>
  <PresentationFormat>와이드스크린</PresentationFormat>
  <Paragraphs>219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Cambria Math</vt:lpstr>
      <vt:lpstr>CryptoCraft 테마</vt:lpstr>
      <vt:lpstr>제목 테마</vt:lpstr>
      <vt:lpstr>디자인 사용자 지정</vt:lpstr>
      <vt:lpstr>            Quantum Algorithm : Shor                          </vt:lpstr>
      <vt:lpstr>PowerPoint 프레젠테이션</vt:lpstr>
      <vt:lpstr>양자 알고리즘 </vt:lpstr>
      <vt:lpstr>NIST(National Institute of Standards and Technology) 발표</vt:lpstr>
      <vt:lpstr>Shor 알고리즘</vt:lpstr>
      <vt:lpstr>소인수 분해 #1</vt:lpstr>
      <vt:lpstr>소인수 분해 #2</vt:lpstr>
      <vt:lpstr>How?</vt:lpstr>
      <vt:lpstr>Where?</vt:lpstr>
      <vt:lpstr>How?</vt:lpstr>
      <vt:lpstr>Fourier transform</vt:lpstr>
      <vt:lpstr>Fourier transform</vt:lpstr>
      <vt:lpstr>Quantum Fourier transform(QFT)</vt:lpstr>
      <vt:lpstr>Quantum Fourier transform(QFT)</vt:lpstr>
      <vt:lpstr>PowerPoint 프레젠테이션</vt:lpstr>
      <vt:lpstr>Control Register</vt:lpstr>
      <vt:lpstr>Target Register</vt:lpstr>
      <vt:lpstr>PowerPoint 프레젠테이션</vt:lpstr>
      <vt:lpstr>Unitary</vt:lpstr>
      <vt:lpstr>PowerPoint 프레젠테이션</vt:lpstr>
      <vt:lpstr>PowerPoint 프레젠테이션</vt:lpstr>
      <vt:lpstr>PowerPoint 프레젠테이션</vt:lpstr>
      <vt:lpstr>Quantum Fourier Transform (QFT)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장 경배</cp:lastModifiedBy>
  <cp:revision>99</cp:revision>
  <cp:lastPrinted>2019-03-20T05:46:06Z</cp:lastPrinted>
  <dcterms:created xsi:type="dcterms:W3CDTF">2019-03-05T04:29:07Z</dcterms:created>
  <dcterms:modified xsi:type="dcterms:W3CDTF">2019-04-21T06:42:02Z</dcterms:modified>
</cp:coreProperties>
</file>