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7FA812-A809-4F81-91EC-A16C2CD8879E}">
  <a:tblStyle styleId="{157FA812-A809-4F81-91EC-A16C2CD88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71d266da1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OTP 메커니즘은 서버와  클라이언트가 미리 약속한 방식에 의해 MAC(Message Authentication Code)을 생성하여 전달함으로써 무결성을 검증하여 인증을 받게 되는 방식입니다. 일반적으로 무결성 검증에는 해쉬 함수(MD4, MD5, RC4, IDEA, HS5DM, SMD)들이 사용됩니다.</a:t>
            </a:r>
            <a:endParaRPr/>
          </a:p>
        </p:txBody>
      </p:sp>
      <p:sp>
        <p:nvSpPr>
          <p:cNvPr id="611" name="Google Shape;611;g471d266da1_5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471d266da1_5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OTP 메커니즘은 서버와  클라이언트가 미리 약속한 방식에 의해 MAC(Message Authentication Code)을 생성하여 전달함으로써 무결성을 검증하여 인증을 받게 되는 방식입니다. 일반적으로 무결성 검증에는 해쉬 함수(MD4, MD5, RC4, IDEA, HS5DM, SMD)들이 사용됩니다.</a:t>
            </a:r>
            <a:endParaRPr/>
          </a:p>
        </p:txBody>
      </p:sp>
      <p:sp>
        <p:nvSpPr>
          <p:cNvPr id="646" name="Google Shape;646;g471d266da1_5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471d266da1_7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471d266da1_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71d266da1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471d266da1_7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71d266d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471d266da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71d266da1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471d266da1_3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471d266da1_5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471d266da1_5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71d266da1_5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OTP 메커니즘은 서버와  클라이언트가 미리 약속한 방식에 의해 MAC(Message Authentication Code)을 생성하여 전달함으로써 무결성을 검증하여 인증을 받게 되는 방식입니다. 일반적으로 무결성 검증에는 해쉬 함수(MD4, MD5, RC4, IDEA, HS5DM, SMD)들이 사용됩니다.</a:t>
            </a:r>
            <a:endParaRPr/>
          </a:p>
        </p:txBody>
      </p:sp>
      <p:sp>
        <p:nvSpPr>
          <p:cNvPr id="577" name="Google Shape;577;g471d266da1_5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2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2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b="0" sz="180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/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1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1"/>
          <p:cNvSpPr txBox="1"/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99" name="Google Shape;299;p1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2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2"/>
          <p:cNvSpPr txBox="1"/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2"/>
          <p:cNvSpPr txBox="1"/>
          <p:nvPr>
            <p:ph idx="1" type="body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331" name="Google Shape;331;p12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12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2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Google Shape;43;p3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3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63" name="Google Shape;63;p3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3"/>
          <p:cNvSpPr txBox="1"/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" name="Google Shape;68;p3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Google Shape;73;p4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95" name="Google Shape;95;p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9" name="Google Shape;109;p6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31" name="Google Shape;131;p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6" name="Google Shape;136;p6"/>
          <p:cNvSpPr txBox="1"/>
          <p:nvPr>
            <p:ph idx="2" type="body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7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Google Shape;142;p7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4" name="Google Shape;164;p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7"/>
          <p:cNvSpPr txBox="1"/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69" name="Google Shape;169;p7"/>
          <p:cNvSpPr txBox="1"/>
          <p:nvPr>
            <p:ph idx="2" type="body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0" name="Google Shape;170;p7"/>
          <p:cNvSpPr txBox="1"/>
          <p:nvPr>
            <p:ph idx="3" type="body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b="1" sz="1600"/>
            </a:lvl9pPr>
          </a:lstStyle>
          <a:p/>
        </p:txBody>
      </p:sp>
      <p:sp>
        <p:nvSpPr>
          <p:cNvPr id="171" name="Google Shape;171;p7"/>
          <p:cNvSpPr txBox="1"/>
          <p:nvPr>
            <p:ph idx="4" type="body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Google Shape;177;p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Google Shape;199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9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9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9"/>
          <p:cNvSpPr txBox="1"/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433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5433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indent="-35433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indent="-35432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indent="-35432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indent="-35432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indent="-35432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indent="-35432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2" type="body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36" name="Google Shape;236;p9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0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0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10"/>
          <p:cNvSpPr/>
          <p:nvPr>
            <p:ph idx="2" type="pic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65" name="Google Shape;265;p10"/>
          <p:cNvSpPr txBox="1"/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/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0"/>
          <p:cNvSpPr txBox="1"/>
          <p:nvPr>
            <p:ph idx="1" type="body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/>
        </p:txBody>
      </p:sp>
      <p:sp>
        <p:nvSpPr>
          <p:cNvPr id="267" name="Google Shape;267;p10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"/>
          <p:cNvSpPr txBox="1"/>
          <p:nvPr>
            <p:ph idx="11" type="ftr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0"/>
          <p:cNvSpPr txBox="1"/>
          <p:nvPr>
            <p:ph idx="12" type="sldNum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/>
          <a:lstStyle>
            <a:lvl1pPr lv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433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036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26389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24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24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242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242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242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242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n6s1nA5fZj0" TargetMode="External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ctrTitle"/>
          </p:nvPr>
        </p:nvSpPr>
        <p:spPr>
          <a:xfrm>
            <a:off x="1756048" y="1801054"/>
            <a:ext cx="86799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</a:pPr>
            <a:r>
              <a:rPr lang="en-US" sz="7200"/>
              <a:t>OTP 도어락</a:t>
            </a:r>
            <a:r>
              <a:rPr lang="en-US"/>
              <a:t> </a:t>
            </a:r>
            <a:endParaRPr/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759237" y="4668266"/>
            <a:ext cx="86733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1871310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김기민 | 1871344 박건재 | 1871345 박병민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8118600" y="3934413"/>
            <a:ext cx="150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19조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2"/>
          <p:cNvSpPr/>
          <p:nvPr/>
        </p:nvSpPr>
        <p:spPr>
          <a:xfrm>
            <a:off x="0" y="-1135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14" name="Google Shape;614;p22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615" name="Google Shape;615;p22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22"/>
          <p:cNvSpPr txBox="1"/>
          <p:nvPr/>
        </p:nvSpPr>
        <p:spPr>
          <a:xfrm>
            <a:off x="4739900" y="1715150"/>
            <a:ext cx="1433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75" y="2036587"/>
            <a:ext cx="2530775" cy="37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2"/>
          <p:cNvSpPr/>
          <p:nvPr/>
        </p:nvSpPr>
        <p:spPr>
          <a:xfrm>
            <a:off x="7660300" y="3518113"/>
            <a:ext cx="608400" cy="2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9" name="Google Shape;639;p22"/>
          <p:cNvPicPr preferRelativeResize="0"/>
          <p:nvPr/>
        </p:nvPicPr>
        <p:blipFill rotWithShape="1">
          <a:blip r:embed="rId4">
            <a:alphaModFix/>
          </a:blip>
          <a:srcRect b="0" l="19800" r="10894" t="0"/>
          <a:stretch/>
        </p:blipFill>
        <p:spPr>
          <a:xfrm>
            <a:off x="630850" y="1561950"/>
            <a:ext cx="2901024" cy="418595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2"/>
          <p:cNvSpPr/>
          <p:nvPr/>
        </p:nvSpPr>
        <p:spPr>
          <a:xfrm>
            <a:off x="3192013" y="3518113"/>
            <a:ext cx="608400" cy="27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22"/>
          <p:cNvPicPr preferRelativeResize="0"/>
          <p:nvPr/>
        </p:nvPicPr>
        <p:blipFill rotWithShape="1">
          <a:blip r:embed="rId5">
            <a:alphaModFix/>
          </a:blip>
          <a:srcRect b="81152" l="0" r="94568" t="0"/>
          <a:stretch/>
        </p:blipFill>
        <p:spPr>
          <a:xfrm>
            <a:off x="5112288" y="3586664"/>
            <a:ext cx="18689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2"/>
          <p:cNvSpPr txBox="1"/>
          <p:nvPr/>
        </p:nvSpPr>
        <p:spPr>
          <a:xfrm>
            <a:off x="3860625" y="3038875"/>
            <a:ext cx="40278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</a:rPr>
              <a:t>잠금 해제</a:t>
            </a:r>
            <a:endParaRPr b="1" sz="6000">
              <a:solidFill>
                <a:srgbClr val="FF0000"/>
              </a:solidFill>
            </a:endParaRPr>
          </a:p>
        </p:txBody>
      </p:sp>
      <p:pic>
        <p:nvPicPr>
          <p:cNvPr id="643" name="Google Shape;643;p22"/>
          <p:cNvPicPr preferRelativeResize="0"/>
          <p:nvPr/>
        </p:nvPicPr>
        <p:blipFill rotWithShape="1">
          <a:blip r:embed="rId6">
            <a:alphaModFix/>
          </a:blip>
          <a:srcRect b="0" l="9567" r="0" t="-5396"/>
          <a:stretch/>
        </p:blipFill>
        <p:spPr>
          <a:xfrm>
            <a:off x="8368100" y="2158889"/>
            <a:ext cx="3760475" cy="2916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649" name="Google Shape;649;p23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650" name="Google Shape;650;p23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3"/>
          <p:cNvSpPr txBox="1"/>
          <p:nvPr/>
        </p:nvSpPr>
        <p:spPr>
          <a:xfrm>
            <a:off x="2576250" y="2524150"/>
            <a:ext cx="2721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 암호의 일회성</a:t>
            </a:r>
            <a:endParaRPr b="1" sz="1800"/>
          </a:p>
        </p:txBody>
      </p:sp>
      <p:sp>
        <p:nvSpPr>
          <p:cNvPr id="672" name="Google Shape;672;p23"/>
          <p:cNvSpPr txBox="1"/>
          <p:nvPr/>
        </p:nvSpPr>
        <p:spPr>
          <a:xfrm>
            <a:off x="2576250" y="605200"/>
            <a:ext cx="70395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OTP 도어락의 장,단점</a:t>
            </a:r>
            <a:endParaRPr b="1" sz="4800"/>
          </a:p>
        </p:txBody>
      </p:sp>
      <p:sp>
        <p:nvSpPr>
          <p:cNvPr id="673" name="Google Shape;673;p23"/>
          <p:cNvSpPr txBox="1"/>
          <p:nvPr/>
        </p:nvSpPr>
        <p:spPr>
          <a:xfrm>
            <a:off x="2576250" y="4514550"/>
            <a:ext cx="2721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스마트폰이 없는 경우, 문을 못 연다.</a:t>
            </a:r>
            <a:endParaRPr b="1" sz="1800"/>
          </a:p>
        </p:txBody>
      </p:sp>
      <p:sp>
        <p:nvSpPr>
          <p:cNvPr id="674" name="Google Shape;674;p23"/>
          <p:cNvSpPr txBox="1"/>
          <p:nvPr/>
        </p:nvSpPr>
        <p:spPr>
          <a:xfrm>
            <a:off x="6424500" y="4514550"/>
            <a:ext cx="36246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암호 입력 중, OTP 재설정되어 다시 입력하는 불상사</a:t>
            </a:r>
            <a:endParaRPr b="1" sz="1800"/>
          </a:p>
        </p:txBody>
      </p:sp>
      <p:sp>
        <p:nvSpPr>
          <p:cNvPr id="675" name="Google Shape;675;p23"/>
          <p:cNvSpPr txBox="1"/>
          <p:nvPr/>
        </p:nvSpPr>
        <p:spPr>
          <a:xfrm>
            <a:off x="6857850" y="2341325"/>
            <a:ext cx="27579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적은 비용으로 클라이언트 구축 가능 </a:t>
            </a:r>
            <a:endParaRPr b="1" sz="1800"/>
          </a:p>
        </p:txBody>
      </p:sp>
      <p:sp>
        <p:nvSpPr>
          <p:cNvPr id="676" name="Google Shape;676;p23"/>
          <p:cNvSpPr/>
          <p:nvPr/>
        </p:nvSpPr>
        <p:spPr>
          <a:xfrm>
            <a:off x="1739550" y="3904950"/>
            <a:ext cx="8712900" cy="200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3"/>
          <p:cNvSpPr/>
          <p:nvPr/>
        </p:nvSpPr>
        <p:spPr>
          <a:xfrm>
            <a:off x="1739550" y="1717638"/>
            <a:ext cx="8712900" cy="20016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4"/>
          <p:cNvSpPr txBox="1"/>
          <p:nvPr/>
        </p:nvSpPr>
        <p:spPr>
          <a:xfrm>
            <a:off x="4501025" y="2467725"/>
            <a:ext cx="4302300" cy="29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Q&amp;A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46" name="Google Shape;346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4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6" name="Google Shape;366;p14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4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370" name="Google Shape;370;p14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1" name="Google Shape;371;p14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4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6666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5882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5882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4705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4705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74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470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74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4"/>
          <p:cNvSpPr txBox="1"/>
          <p:nvPr>
            <p:ph type="title"/>
          </p:nvPr>
        </p:nvSpPr>
        <p:spPr>
          <a:xfrm>
            <a:off x="1961174" y="44204"/>
            <a:ext cx="8247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28600" spcFirstLastPara="1" rIns="228600" wrap="square" tIns="2286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accent1"/>
                </a:solidFill>
              </a:rPr>
              <a:t>목차</a:t>
            </a:r>
            <a:endParaRPr/>
          </a:p>
        </p:txBody>
      </p:sp>
      <p:sp>
        <p:nvSpPr>
          <p:cNvPr id="391" name="Google Shape;391;p14"/>
          <p:cNvSpPr txBox="1"/>
          <p:nvPr>
            <p:ph idx="1" type="body"/>
          </p:nvPr>
        </p:nvSpPr>
        <p:spPr>
          <a:xfrm>
            <a:off x="1961175" y="3341226"/>
            <a:ext cx="83001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20"/>
              <a:buNone/>
            </a:pPr>
            <a:r>
              <a:rPr lang="en-US" sz="2200">
                <a:solidFill>
                  <a:schemeClr val="dk1"/>
                </a:solidFill>
              </a:rPr>
              <a:t>1.  기존 도어락 문제점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</a:pPr>
            <a:r>
              <a:rPr lang="en-US" sz="2200">
                <a:solidFill>
                  <a:schemeClr val="dk1"/>
                </a:solidFill>
              </a:rPr>
              <a:t>2.  OTP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</a:pPr>
            <a:r>
              <a:rPr lang="en-US" sz="2200">
                <a:solidFill>
                  <a:schemeClr val="dk1"/>
                </a:solidFill>
              </a:rPr>
              <a:t>3.  OTP 장, 단점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</a:pPr>
            <a:r>
              <a:rPr lang="en-US" sz="2200">
                <a:solidFill>
                  <a:schemeClr val="dk1"/>
                </a:solidFill>
              </a:rPr>
              <a:t>4.  도어락 구상도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</a:pPr>
            <a:r>
              <a:rPr lang="en-US" sz="2200">
                <a:solidFill>
                  <a:schemeClr val="dk1"/>
                </a:solidFill>
              </a:rPr>
              <a:t>5.  OTP 도어락의 장,단점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 rot="10800000">
            <a:off x="1413927" y="2057483"/>
            <a:ext cx="300900" cy="259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15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9"/>
          </a:xfrm>
        </p:grpSpPr>
        <p:sp>
          <p:nvSpPr>
            <p:cNvPr id="398" name="Google Shape;398;p15"/>
            <p:cNvSpPr/>
            <p:nvPr/>
          </p:nvSpPr>
          <p:spPr>
            <a:xfrm>
              <a:off x="-329674" y="1298404"/>
              <a:ext cx="9702801" cy="5573511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670451" y="2018236"/>
              <a:ext cx="7373937" cy="4848891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51351" y="1788400"/>
              <a:ext cx="8035927" cy="5083517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-1061" y="549842"/>
              <a:ext cx="10334622" cy="6322076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-1061" y="-51881"/>
              <a:ext cx="11091860" cy="6923797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426601" y="5579"/>
              <a:ext cx="5788026" cy="6847185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821889" y="5579"/>
              <a:ext cx="5587999" cy="6866338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6012389" y="5579"/>
              <a:ext cx="5497514" cy="6866338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dk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210826" y="790"/>
              <a:ext cx="5522914" cy="6871128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6463239" y="5579"/>
              <a:ext cx="5413376" cy="6866338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877576" y="5579"/>
              <a:ext cx="5037138" cy="6861551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5"/>
          <p:cNvGrpSpPr/>
          <p:nvPr/>
        </p:nvGrpSpPr>
        <p:grpSpPr>
          <a:xfrm>
            <a:off x="1669293" y="1186483"/>
            <a:ext cx="8848449" cy="4477933"/>
            <a:chOff x="1669293" y="1186483"/>
            <a:chExt cx="8848449" cy="4477933"/>
          </a:xfrm>
        </p:grpSpPr>
        <p:sp>
          <p:nvSpPr>
            <p:cNvPr id="418" name="Google Shape;418;p15"/>
            <p:cNvSpPr/>
            <p:nvPr/>
          </p:nvSpPr>
          <p:spPr>
            <a:xfrm>
              <a:off x="1674042" y="1186483"/>
              <a:ext cx="8843700" cy="716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10800000">
              <a:off x="5892517" y="5313416"/>
              <a:ext cx="407100" cy="351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669293" y="1991156"/>
              <a:ext cx="8845800" cy="3322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329674" y="-59376"/>
            <a:ext cx="12515851" cy="6923799"/>
            <a:chOff x="-329674" y="-51881"/>
            <a:chExt cx="12515851" cy="6923799"/>
          </a:xfrm>
        </p:grpSpPr>
        <p:sp>
          <p:nvSpPr>
            <p:cNvPr id="423" name="Google Shape;423;p15"/>
            <p:cNvSpPr/>
            <p:nvPr/>
          </p:nvSpPr>
          <p:spPr>
            <a:xfrm>
              <a:off x="-329674" y="1298404"/>
              <a:ext cx="9702801" cy="5573511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70451" y="2018236"/>
              <a:ext cx="7373937" cy="4848891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51351" y="1788400"/>
              <a:ext cx="8035927" cy="5083517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1061" y="549842"/>
              <a:ext cx="10334622" cy="6322076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-1061" y="-51881"/>
              <a:ext cx="11091860" cy="6923797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5426601" y="5579"/>
              <a:ext cx="5788026" cy="6847185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6669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5821889" y="5579"/>
              <a:ext cx="5587999" cy="6866338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588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588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012389" y="5579"/>
              <a:ext cx="5497514" cy="6866338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471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471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6210826" y="790"/>
              <a:ext cx="5522914" cy="6871128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463239" y="5579"/>
              <a:ext cx="5413376" cy="6866338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7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877576" y="5579"/>
              <a:ext cx="5037138" cy="6861551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471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392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75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47" name="Google Shape;447;p16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448" name="Google Shape;448;p16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:/Users/qwert/AppData/Roaming/PolarisOffice/ETemp/7996_7851736/fImage1549822659358.png" id="469" name="Google Shape;4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043" y="575733"/>
            <a:ext cx="4516754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사람, 건물, 남자이(가) 표시된 사진&#10;&#10;자동 생성된 설명" id="470" name="Google Shape;470;p16"/>
          <p:cNvPicPr preferRelativeResize="0"/>
          <p:nvPr/>
        </p:nvPicPr>
        <p:blipFill rotWithShape="1">
          <a:blip r:embed="rId4">
            <a:alphaModFix/>
          </a:blip>
          <a:srcRect b="56606" l="0" r="0" t="0"/>
          <a:stretch/>
        </p:blipFill>
        <p:spPr>
          <a:xfrm>
            <a:off x="5032799" y="2057397"/>
            <a:ext cx="6199126" cy="1010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qwert/AppData/Roaming/PolarisOffice/ETemp/7996_7851736/fImage1644422666962.png" id="471" name="Google Shape;47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0520" y="3067719"/>
            <a:ext cx="5714999" cy="1280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/Users/qwert/AppData/Roaming/PolarisOffice/ETemp/7996_7851736/fImage1818622674464.png" id="472" name="Google Shape;4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2802" y="4348527"/>
            <a:ext cx="4744721" cy="161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478" name="Google Shape;478;p17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479" name="Google Shape;479;p17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17"/>
          <p:cNvSpPr txBox="1"/>
          <p:nvPr/>
        </p:nvSpPr>
        <p:spPr>
          <a:xfrm>
            <a:off x="2189700" y="605200"/>
            <a:ext cx="41004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설명" id="501" name="Google Shape;501;p17" title="도어록 비밀번호, 이렇게 노린다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125" y="0"/>
            <a:ext cx="925975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07" name="Google Shape;507;p1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08" name="Google Shape;508;p18"/>
            <p:cNvSpPr/>
            <p:nvPr/>
          </p:nvSpPr>
          <p:spPr>
            <a:xfrm>
              <a:off x="1306513" y="0"/>
              <a:ext cx="3862388" cy="6843713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120775" y="0"/>
              <a:ext cx="3676650" cy="6843713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001713" y="0"/>
              <a:ext cx="3621088" cy="6843713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001713" y="0"/>
              <a:ext cx="3244850" cy="6843713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889000" y="0"/>
              <a:ext cx="3230563" cy="6843713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484188" y="0"/>
              <a:ext cx="3421063" cy="6843713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98488" y="0"/>
              <a:ext cx="2717800" cy="6843713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901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261938" y="0"/>
              <a:ext cx="2944813" cy="6843713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-417513" y="0"/>
              <a:ext cx="2403475" cy="6843713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901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18"/>
          <p:cNvSpPr/>
          <p:nvPr/>
        </p:nvSpPr>
        <p:spPr>
          <a:xfrm>
            <a:off x="0" y="0"/>
            <a:ext cx="12192000" cy="578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30" name="Google Shape;530;p18"/>
          <p:cNvSpPr txBox="1"/>
          <p:nvPr>
            <p:ph type="title"/>
          </p:nvPr>
        </p:nvSpPr>
        <p:spPr>
          <a:xfrm>
            <a:off x="1444600" y="1188725"/>
            <a:ext cx="30666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</a:rPr>
              <a:t> 기존 도어락 문제점</a:t>
            </a:r>
            <a:br>
              <a:rPr lang="en-US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</p:txBody>
      </p:sp>
      <p:cxnSp>
        <p:nvCxnSpPr>
          <p:cNvPr id="531" name="Google Shape;531;p18"/>
          <p:cNvCxnSpPr/>
          <p:nvPr/>
        </p:nvCxnSpPr>
        <p:spPr>
          <a:xfrm>
            <a:off x="4752263" y="1200150"/>
            <a:ext cx="0" cy="3543972"/>
          </a:xfrm>
          <a:prstGeom prst="straightConnector1">
            <a:avLst/>
          </a:prstGeom>
          <a:noFill/>
          <a:ln cap="flat" cmpd="sng" w="12700">
            <a:solidFill>
              <a:srgbClr val="EC19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18"/>
          <p:cNvSpPr txBox="1"/>
          <p:nvPr>
            <p:ph idx="1" type="body"/>
          </p:nvPr>
        </p:nvSpPr>
        <p:spPr>
          <a:xfrm>
            <a:off x="4993350" y="3095750"/>
            <a:ext cx="56814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987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숫자 도어락은 여러 방면에서 보안에 취약하다.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8"/>
          <p:cNvSpPr txBox="1"/>
          <p:nvPr>
            <p:ph idx="1" type="body"/>
          </p:nvPr>
        </p:nvSpPr>
        <p:spPr>
          <a:xfrm>
            <a:off x="4993350" y="1973250"/>
            <a:ext cx="61377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987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▪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뒤에서 몰래 번호를 훔쳐보거나 도어락에 남아있는 지문을 이용하여 숫자를 조합하여 뚫는다.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"/>
          <p:cNvSpPr txBox="1"/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OTP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otp" id="539" name="Google Shape;5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6558" y="1422546"/>
            <a:ext cx="4045118" cy="206120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9"/>
          <p:cNvSpPr/>
          <p:nvPr/>
        </p:nvSpPr>
        <p:spPr>
          <a:xfrm>
            <a:off x="4862995" y="3606075"/>
            <a:ext cx="732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“미리 정해진 패스워드가 아닌,</a:t>
            </a:r>
            <a:r>
              <a:rPr b="1" lang="en-US"/>
              <a:t> </a:t>
            </a:r>
            <a:r>
              <a:rPr b="1" lang="en-US" sz="240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특정한 알고리즘에 따라 수시로 생성되는 비밀번호를 이용하는 </a:t>
            </a:r>
            <a:endParaRPr b="1" sz="2400"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73A3C"/>
                </a:solidFill>
                <a:latin typeface="Open Sans"/>
                <a:ea typeface="Open Sans"/>
                <a:cs typeface="Open Sans"/>
                <a:sym typeface="Open Sans"/>
              </a:rPr>
              <a:t>보안 시스템.”</a:t>
            </a:r>
            <a:endParaRPr b="1"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46" name="Google Shape;546;p20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547" name="Google Shape;547;p20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68" name="Google Shape;568;p20"/>
          <p:cNvGraphicFramePr/>
          <p:nvPr/>
        </p:nvGraphicFramePr>
        <p:xfrm>
          <a:off x="0" y="280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{157FA812-A809-4F81-91EC-A16C2CD8879E}</a:tableStyleId>
              </a:tblPr>
              <a:tblGrid>
                <a:gridCol w="5892450"/>
                <a:gridCol w="6299550"/>
              </a:tblGrid>
              <a:tr h="2729225"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OTP를 생성하기 위해 사용하는 입력 값으로 시각을 사용하는 방식</a:t>
                      </a:r>
                      <a:endParaRPr sz="2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여태 다른 OTP 생성 방식에 비해 피싱에 안전</a:t>
                      </a:r>
                      <a:endParaRPr sz="2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스마트폰 등의 모바일 기기도 클라이언트로 사용되기 적합</a:t>
                      </a:r>
                      <a:endParaRPr sz="2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비용 절약</a:t>
                      </a:r>
                      <a:endParaRPr sz="2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Char char="●"/>
                      </a:pPr>
                      <a:r>
                        <a:rPr lang="en-US" sz="2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클라이언트와 서버의 시간 동기화가 정확하지 않으면 인증에 실패하게 된다는 단점이 있음</a:t>
                      </a:r>
                      <a:endParaRPr sz="20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9" name="Google Shape;569;p20"/>
          <p:cNvSpPr txBox="1"/>
          <p:nvPr/>
        </p:nvSpPr>
        <p:spPr>
          <a:xfrm>
            <a:off x="1024513" y="1832221"/>
            <a:ext cx="42882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장점</a:t>
            </a:r>
            <a:endParaRPr sz="3600"/>
          </a:p>
        </p:txBody>
      </p:sp>
      <p:sp>
        <p:nvSpPr>
          <p:cNvPr id="570" name="Google Shape;570;p20"/>
          <p:cNvSpPr txBox="1"/>
          <p:nvPr/>
        </p:nvSpPr>
        <p:spPr>
          <a:xfrm>
            <a:off x="6977713" y="1832233"/>
            <a:ext cx="42882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단점</a:t>
            </a:r>
            <a:endParaRPr sz="3600"/>
          </a:p>
        </p:txBody>
      </p:sp>
      <p:sp>
        <p:nvSpPr>
          <p:cNvPr id="571" name="Google Shape;571;p20"/>
          <p:cNvSpPr txBox="1"/>
          <p:nvPr/>
        </p:nvSpPr>
        <p:spPr>
          <a:xfrm>
            <a:off x="2189700" y="605200"/>
            <a:ext cx="4100400" cy="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0"/>
          <p:cNvSpPr txBox="1"/>
          <p:nvPr/>
        </p:nvSpPr>
        <p:spPr>
          <a:xfrm>
            <a:off x="2576250" y="605200"/>
            <a:ext cx="70395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highlight>
                  <a:srgbClr val="FFFFFF"/>
                </a:highlight>
              </a:rPr>
              <a:t>시간 동기화 방식</a:t>
            </a:r>
            <a:r>
              <a:rPr b="1" lang="en-US" sz="4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의 OTP</a:t>
            </a:r>
            <a:endParaRPr b="1" sz="4800"/>
          </a:p>
        </p:txBody>
      </p:sp>
      <p:sp>
        <p:nvSpPr>
          <p:cNvPr id="573" name="Google Shape;573;p20"/>
          <p:cNvSpPr/>
          <p:nvPr/>
        </p:nvSpPr>
        <p:spPr>
          <a:xfrm>
            <a:off x="8726525" y="3783650"/>
            <a:ext cx="532200" cy="5169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0"/>
          <p:cNvSpPr txBox="1"/>
          <p:nvPr/>
        </p:nvSpPr>
        <p:spPr>
          <a:xfrm>
            <a:off x="5768725" y="4365000"/>
            <a:ext cx="65538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highlight>
                  <a:srgbClr val="FFFFFF"/>
                </a:highlight>
              </a:rPr>
              <a:t>이를 보완하기 위해 일반적으로 </a:t>
            </a:r>
            <a:endParaRPr sz="32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highlight>
                  <a:srgbClr val="FFFFFF"/>
                </a:highlight>
              </a:rPr>
              <a:t>1~2 분 정도를 OTP 생성 간격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/>
        </p:nvSpPr>
        <p:spPr>
          <a:xfrm>
            <a:off x="1188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580" name="Google Shape;580;p21"/>
          <p:cNvGrpSpPr/>
          <p:nvPr/>
        </p:nvGrpSpPr>
        <p:grpSpPr>
          <a:xfrm>
            <a:off x="-417513" y="0"/>
            <a:ext cx="12584115" cy="6853238"/>
            <a:chOff x="-417513" y="0"/>
            <a:chExt cx="12584115" cy="6853238"/>
          </a:xfrm>
        </p:grpSpPr>
        <p:sp>
          <p:nvSpPr>
            <p:cNvPr id="581" name="Google Shape;581;p21"/>
            <p:cNvSpPr/>
            <p:nvPr/>
          </p:nvSpPr>
          <p:spPr>
            <a:xfrm>
              <a:off x="1306513" y="0"/>
              <a:ext cx="3862388" cy="6843712"/>
            </a:xfrm>
            <a:custGeom>
              <a:rect b="b" l="l" r="r" t="t"/>
              <a:pathLst>
                <a:path extrusionOk="0" h="1440" w="813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10626725" y="9525"/>
              <a:ext cx="1539875" cy="555625"/>
            </a:xfrm>
            <a:custGeom>
              <a:rect b="b" l="l" r="r" t="t"/>
              <a:pathLst>
                <a:path extrusionOk="0" h="117" w="324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10247313" y="5013325"/>
              <a:ext cx="1919288" cy="1830388"/>
            </a:xfrm>
            <a:custGeom>
              <a:rect b="b" l="l" r="r" t="t"/>
              <a:pathLst>
                <a:path extrusionOk="0" h="385" w="404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1120775" y="0"/>
              <a:ext cx="3676651" cy="6843712"/>
            </a:xfrm>
            <a:custGeom>
              <a:rect b="b" l="l" r="r" t="t"/>
              <a:pathLst>
                <a:path extrusionOk="0" h="1440" w="774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11202988" y="9525"/>
              <a:ext cx="963613" cy="366713"/>
            </a:xfrm>
            <a:custGeom>
              <a:rect b="b" l="l" r="r" t="t"/>
              <a:pathLst>
                <a:path extrusionOk="0" h="77" w="203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10494963" y="5275263"/>
              <a:ext cx="1666875" cy="1577975"/>
            </a:xfrm>
            <a:custGeom>
              <a:rect b="b" l="l" r="r" t="t"/>
              <a:pathLst>
                <a:path extrusionOk="0" h="332" w="351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765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1001713" y="0"/>
              <a:ext cx="3621089" cy="6843712"/>
            </a:xfrm>
            <a:custGeom>
              <a:rect b="b" l="l" r="r" t="t"/>
              <a:pathLst>
                <a:path extrusionOk="0" h="1440" w="762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11501438" y="9525"/>
              <a:ext cx="665163" cy="257175"/>
            </a:xfrm>
            <a:custGeom>
              <a:rect b="b" l="l" r="r" t="t"/>
              <a:pathLst>
                <a:path extrusionOk="0" h="54" w="14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10641013" y="5408613"/>
              <a:ext cx="1525588" cy="1435100"/>
            </a:xfrm>
            <a:custGeom>
              <a:rect b="b" l="l" r="r" t="t"/>
              <a:pathLst>
                <a:path extrusionOk="0" h="302" w="321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49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1001713" y="0"/>
              <a:ext cx="3244849" cy="6843712"/>
            </a:xfrm>
            <a:custGeom>
              <a:rect b="b" l="l" r="r" t="t"/>
              <a:pathLst>
                <a:path extrusionOk="0" h="1440" w="683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10802938" y="5518150"/>
              <a:ext cx="1363663" cy="1325563"/>
            </a:xfrm>
            <a:custGeom>
              <a:rect b="b" l="l" r="r" t="t"/>
              <a:pathLst>
                <a:path extrusionOk="0" h="279" w="287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889000" y="0"/>
              <a:ext cx="3230563" cy="6843712"/>
            </a:xfrm>
            <a:custGeom>
              <a:rect b="b" l="l" r="r" t="t"/>
              <a:pathLst>
                <a:path extrusionOk="0" h="1440" w="68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29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10979150" y="5694363"/>
              <a:ext cx="1187450" cy="1149350"/>
            </a:xfrm>
            <a:custGeom>
              <a:rect b="b" l="l" r="r" t="t"/>
              <a:pathLst>
                <a:path extrusionOk="0" h="242" w="25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84188" y="0"/>
              <a:ext cx="3421064" cy="6843712"/>
            </a:xfrm>
            <a:custGeom>
              <a:rect b="b" l="l" r="r" t="t"/>
              <a:pathLst>
                <a:path extrusionOk="0" h="1440" w="72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1287125" y="6049963"/>
              <a:ext cx="879475" cy="793750"/>
            </a:xfrm>
            <a:custGeom>
              <a:rect b="b" l="l" r="r" t="t"/>
              <a:pathLst>
                <a:path extrusionOk="0" h="167" w="185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98488" y="0"/>
              <a:ext cx="2717799" cy="6843712"/>
            </a:xfrm>
            <a:custGeom>
              <a:rect b="b" l="l" r="r" t="t"/>
              <a:pathLst>
                <a:path extrusionOk="0" h="1440" w="572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cap="flat" cmpd="sng" w="12700">
              <a:solidFill>
                <a:schemeClr val="accent1">
                  <a:alpha val="1176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261938" y="0"/>
              <a:ext cx="2944812" cy="6843712"/>
            </a:xfrm>
            <a:custGeom>
              <a:rect b="b" l="l" r="r" t="t"/>
              <a:pathLst>
                <a:path extrusionOk="0" h="1440" w="62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1760"/>
                </a:schemeClr>
              </a:solidFill>
              <a:prstDash val="lg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-417513" y="0"/>
              <a:ext cx="2403475" cy="6843712"/>
            </a:xfrm>
            <a:custGeom>
              <a:rect b="b" l="l" r="r" t="t"/>
              <a:pathLst>
                <a:path extrusionOk="0" h="1440" w="506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1098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14288" y="9525"/>
              <a:ext cx="1771650" cy="3198813"/>
            </a:xfrm>
            <a:custGeom>
              <a:rect b="b" l="l" r="r" t="t"/>
              <a:pathLst>
                <a:path extrusionOk="0" h="673" w="3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98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763" y="6016625"/>
              <a:ext cx="214313" cy="827088"/>
            </a:xfrm>
            <a:custGeom>
              <a:rect b="b" l="l" r="r" t="t"/>
              <a:pathLst>
                <a:path extrusionOk="0" h="174" w="45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14288" y="0"/>
              <a:ext cx="1562100" cy="2228850"/>
            </a:xfrm>
            <a:custGeom>
              <a:rect b="b" l="l" r="r" t="t"/>
              <a:pathLst>
                <a:path extrusionOk="0" h="469" w="32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cap="flat" cmpd="sng" w="9525">
              <a:solidFill>
                <a:schemeClr val="accent1">
                  <a:alpha val="784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2" name="Google Shape;602;p21"/>
          <p:cNvPicPr preferRelativeResize="0"/>
          <p:nvPr/>
        </p:nvPicPr>
        <p:blipFill rotWithShape="1">
          <a:blip r:embed="rId3">
            <a:alphaModFix/>
          </a:blip>
          <a:srcRect b="81152" l="0" r="94568" t="0"/>
          <a:stretch/>
        </p:blipFill>
        <p:spPr>
          <a:xfrm>
            <a:off x="8801159" y="4485090"/>
            <a:ext cx="2125434" cy="6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21"/>
          <p:cNvSpPr txBox="1"/>
          <p:nvPr/>
        </p:nvSpPr>
        <p:spPr>
          <a:xfrm>
            <a:off x="729908" y="4412000"/>
            <a:ext cx="4634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</a:rPr>
              <a:t>OTP 알고리즘</a:t>
            </a:r>
            <a:endParaRPr b="1" sz="2600">
              <a:solidFill>
                <a:srgbClr val="FF0000"/>
              </a:solidFill>
            </a:endParaRPr>
          </a:p>
        </p:txBody>
      </p:sp>
      <p:pic>
        <p:nvPicPr>
          <p:cNvPr id="604" name="Google Shape;6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900" y="742075"/>
            <a:ext cx="5338502" cy="362902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1"/>
          <p:cNvSpPr txBox="1"/>
          <p:nvPr/>
        </p:nvSpPr>
        <p:spPr>
          <a:xfrm>
            <a:off x="8957578" y="2508480"/>
            <a:ext cx="1812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</a:rPr>
              <a:t>결과값</a:t>
            </a:r>
            <a:endParaRPr b="1" sz="2600">
              <a:solidFill>
                <a:srgbClr val="FF0000"/>
              </a:solidFill>
            </a:endParaRPr>
          </a:p>
        </p:txBody>
      </p:sp>
      <p:pic>
        <p:nvPicPr>
          <p:cNvPr id="606" name="Google Shape;6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7750" y="3135897"/>
            <a:ext cx="2128844" cy="7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5600" y="2492013"/>
            <a:ext cx="2102622" cy="7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5600" y="3851709"/>
            <a:ext cx="2102625" cy="6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아틀라스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