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2" r:id="rId2"/>
    <p:sldId id="590" r:id="rId3"/>
    <p:sldId id="593" r:id="rId4"/>
    <p:sldId id="592" r:id="rId5"/>
    <p:sldId id="594" r:id="rId6"/>
    <p:sldId id="607" r:id="rId7"/>
    <p:sldId id="609" r:id="rId8"/>
    <p:sldId id="610" r:id="rId9"/>
    <p:sldId id="608" r:id="rId10"/>
    <p:sldId id="612" r:id="rId11"/>
    <p:sldId id="614" r:id="rId12"/>
    <p:sldId id="595" r:id="rId13"/>
    <p:sldId id="601" r:id="rId14"/>
    <p:sldId id="602" r:id="rId15"/>
    <p:sldId id="603" r:id="rId16"/>
    <p:sldId id="606" r:id="rId17"/>
    <p:sldId id="61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5C1"/>
    <a:srgbClr val="212121"/>
    <a:srgbClr val="FAFAFA"/>
    <a:srgbClr val="860505"/>
    <a:srgbClr val="FF0000"/>
    <a:srgbClr val="EEEEEE"/>
    <a:srgbClr val="202020"/>
    <a:srgbClr val="1D2029"/>
    <a:srgbClr val="A192D3"/>
    <a:srgbClr val="88A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9" autoAdjust="0"/>
    <p:restoredTop sz="77484" autoAdjust="0"/>
  </p:normalViewPr>
  <p:slideViewPr>
    <p:cSldViewPr snapToGrid="0">
      <p:cViewPr varScale="1">
        <p:scale>
          <a:sx n="66" d="100"/>
          <a:sy n="66" d="100"/>
        </p:scale>
        <p:origin x="15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F78B4-A2E6-4215-9110-A81B12E45E29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B3C49-FD6F-42AC-A7FC-7C1EE5AB81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3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대학교 원격강의와 보안 적용에 대해 발표하게 된 이상민 입니다</a:t>
            </a:r>
            <a:r>
              <a:rPr lang="en-US" altLang="ko-KR" dirty="0"/>
              <a:t>. </a:t>
            </a:r>
            <a:r>
              <a:rPr lang="ko-KR" altLang="en-US" dirty="0"/>
              <a:t>우선 원격 강의라고 해서 조금 생소하실 수 </a:t>
            </a:r>
            <a:r>
              <a:rPr lang="ko-KR" altLang="en-US" dirty="0" err="1"/>
              <a:t>있을탠데요</a:t>
            </a:r>
            <a:r>
              <a:rPr lang="ko-KR" altLang="en-US" dirty="0"/>
              <a:t> 원격강의는 우리가 </a:t>
            </a:r>
            <a:r>
              <a:rPr lang="ko-KR" altLang="en-US" dirty="0" err="1"/>
              <a:t>즐겨쓰는</a:t>
            </a:r>
            <a:r>
              <a:rPr lang="ko-KR" altLang="en-US" dirty="0"/>
              <a:t> 말인 </a:t>
            </a:r>
            <a:r>
              <a:rPr lang="ko-KR" altLang="en-US" dirty="0" err="1"/>
              <a:t>싸이버강의와</a:t>
            </a:r>
            <a:r>
              <a:rPr lang="ko-KR" altLang="en-US" dirty="0"/>
              <a:t> 같은 말입니다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B3C49-FD6F-42AC-A7FC-7C1EE5AB810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129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</a:t>
            </a:r>
            <a:r>
              <a:rPr lang="en-US" altLang="ko-KR" dirty="0"/>
              <a:t>OTP</a:t>
            </a:r>
            <a:r>
              <a:rPr lang="ko-KR" altLang="en-US" dirty="0"/>
              <a:t>의 종류로는 하드웨어 즉 위에 보이는 카드형식이나 다른 인증기를 이용해서 토큰을 생성하는 방식과 스마트폰 어플리케이션을 이용해서 토큰을 만드는 소프트웨어 방식이 있습니다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B3C49-FD6F-42AC-A7FC-7C1EE5AB810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457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저는 하드웨어 방식은 상대적으로 높은 보안을 요구하는 금융권에는 매우 적합한 방식이지만</a:t>
            </a:r>
            <a:r>
              <a:rPr lang="en-US" altLang="ko-KR" dirty="0"/>
              <a:t>, </a:t>
            </a:r>
            <a:r>
              <a:rPr lang="ko-KR" altLang="en-US" dirty="0"/>
              <a:t>학교 싸이버 강의에 적용하기에는 너무나 번거로운 방식이라고 생각했고</a:t>
            </a:r>
            <a:r>
              <a:rPr lang="en-US" altLang="ko-KR" dirty="0"/>
              <a:t>, </a:t>
            </a:r>
            <a:r>
              <a:rPr lang="ko-KR" altLang="en-US" dirty="0"/>
              <a:t>소프트웨어 방식의 </a:t>
            </a:r>
            <a:r>
              <a:rPr lang="en-US" altLang="ko-KR" dirty="0"/>
              <a:t>OTP</a:t>
            </a:r>
            <a:r>
              <a:rPr lang="ko-KR" altLang="en-US" dirty="0"/>
              <a:t>도 해킹 유출을 방지하기 위해 시드 쉽게 말해 번호 생성 알고리즘을 스마트폰 속 </a:t>
            </a:r>
            <a:r>
              <a:rPr lang="en-US" altLang="ko-KR" dirty="0"/>
              <a:t>Trust Zone</a:t>
            </a:r>
            <a:r>
              <a:rPr lang="ko-KR" altLang="en-US" dirty="0"/>
              <a:t>이라는 매우 안전한 공간에 저장하기 때문에 충분히 신뢰할 수 있다고 생각했습니다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로그인을 할 때 지금 옆에 보이는 것처럼 아주 적은 시간의 유효성을 가진 </a:t>
            </a:r>
            <a:r>
              <a:rPr lang="en-US" altLang="ko-KR" dirty="0"/>
              <a:t>6</a:t>
            </a:r>
            <a:r>
              <a:rPr lang="ko-KR" altLang="en-US" dirty="0"/>
              <a:t>자리의 숫자조합을 학번 비밀번호를 입력한 후 인증에 도입하는 것입니다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B3C49-FD6F-42AC-A7FC-7C1EE5AB810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950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인증방법으로 생각한 것은</a:t>
            </a:r>
            <a:r>
              <a:rPr lang="en-US" altLang="ko-KR" dirty="0"/>
              <a:t>, </a:t>
            </a:r>
            <a:r>
              <a:rPr lang="ko-KR" altLang="en-US" dirty="0"/>
              <a:t>컴퓨터나 스마트폰의 고유 번호를 이용한 도용방지와</a:t>
            </a:r>
            <a:r>
              <a:rPr lang="en-US" altLang="ko-KR" dirty="0"/>
              <a:t>, </a:t>
            </a:r>
            <a:r>
              <a:rPr lang="ko-KR" altLang="en-US" dirty="0"/>
              <a:t>뻔하지만 가장 확실한 생체인식을 위한 도용방지에 대해 설명해드리려고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B3C49-FD6F-42AC-A7FC-7C1EE5AB810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34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여러분 모든 휴대폰 각각은 고유번호인 </a:t>
            </a:r>
            <a:r>
              <a:rPr lang="en-US" altLang="ko-KR" dirty="0"/>
              <a:t>IMEI</a:t>
            </a:r>
            <a:r>
              <a:rPr lang="ko-KR" altLang="en-US" dirty="0"/>
              <a:t>를 가지고 있습니다</a:t>
            </a:r>
            <a:r>
              <a:rPr lang="en-US" altLang="ko-KR" dirty="0"/>
              <a:t> </a:t>
            </a:r>
            <a:r>
              <a:rPr lang="ko-KR" altLang="en-US" dirty="0"/>
              <a:t>싸이버 강의 </a:t>
            </a:r>
            <a:r>
              <a:rPr lang="en-US" altLang="ko-KR" dirty="0"/>
              <a:t>OTP </a:t>
            </a:r>
            <a:r>
              <a:rPr lang="ko-KR" altLang="en-US" dirty="0"/>
              <a:t>로그인 시 어플리케이션이 정보를 확인한 후 서버에 저장된 번호와 일치하지 않는 </a:t>
            </a:r>
            <a:r>
              <a:rPr lang="en-US" altLang="ko-KR" dirty="0"/>
              <a:t>IMEI</a:t>
            </a:r>
            <a:r>
              <a:rPr lang="ko-KR" altLang="en-US" dirty="0"/>
              <a:t>일 경우 어플리케이션을 종료하는 것입니다</a:t>
            </a:r>
            <a:r>
              <a:rPr lang="en-US" altLang="ko-KR" dirty="0"/>
              <a:t>. </a:t>
            </a:r>
            <a:r>
              <a:rPr lang="ko-KR" altLang="en-US" dirty="0"/>
              <a:t>두번째는 </a:t>
            </a:r>
            <a:r>
              <a:rPr lang="en-US" altLang="ko-KR" dirty="0"/>
              <a:t>MAC</a:t>
            </a:r>
            <a:r>
              <a:rPr lang="ko-KR" altLang="en-US" dirty="0"/>
              <a:t>주소 인증입니다</a:t>
            </a:r>
            <a:r>
              <a:rPr lang="en-US" altLang="ko-KR" dirty="0"/>
              <a:t>, </a:t>
            </a:r>
            <a:r>
              <a:rPr lang="ko-KR" altLang="en-US" dirty="0"/>
              <a:t>이 번호는 컴퓨터의 랜 카드에 저장된 고유 번호입니다</a:t>
            </a:r>
            <a:r>
              <a:rPr lang="en-US" altLang="ko-KR" dirty="0"/>
              <a:t>, </a:t>
            </a:r>
            <a:r>
              <a:rPr lang="ko-KR" altLang="en-US" dirty="0"/>
              <a:t>싸이버 강의를 들을 수 있는 </a:t>
            </a:r>
            <a:r>
              <a:rPr lang="en-US" altLang="ko-KR" dirty="0"/>
              <a:t>PC </a:t>
            </a:r>
            <a:r>
              <a:rPr lang="ko-KR" altLang="en-US" dirty="0"/>
              <a:t>대수를 </a:t>
            </a:r>
            <a:r>
              <a:rPr lang="en-US" altLang="ko-KR" dirty="0"/>
              <a:t>5</a:t>
            </a:r>
            <a:r>
              <a:rPr lang="ko-KR" altLang="en-US" dirty="0"/>
              <a:t>대정도까지 풀어주는 대신</a:t>
            </a:r>
            <a:r>
              <a:rPr lang="en-US" altLang="ko-KR" dirty="0"/>
              <a:t>, </a:t>
            </a:r>
            <a:r>
              <a:rPr lang="ko-KR" altLang="en-US" dirty="0" err="1"/>
              <a:t>이또한</a:t>
            </a:r>
            <a:r>
              <a:rPr lang="ko-KR" altLang="en-US" dirty="0"/>
              <a:t> 서버에 저장된 것과 일치하지 않는 경우</a:t>
            </a:r>
            <a:r>
              <a:rPr lang="en-US" altLang="ko-KR" dirty="0"/>
              <a:t>, </a:t>
            </a:r>
            <a:r>
              <a:rPr lang="ko-KR" altLang="en-US" dirty="0"/>
              <a:t>로그인을 방지하는 방법입니다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아 물론</a:t>
            </a:r>
            <a:r>
              <a:rPr lang="en-US" altLang="ko-KR" dirty="0"/>
              <a:t>, </a:t>
            </a:r>
            <a:r>
              <a:rPr lang="ko-KR" altLang="en-US" dirty="0"/>
              <a:t>휴대폰을 바꿨다 거나 새 노트북을 구입하는 등 불가피하게 사정이 있을 경우 당연히 학사지원팀에게 연락 후 등록된 정보를 초기화 후 바꿀 수 있도록 하는게 당연하겠죠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B3C49-FD6F-42AC-A7FC-7C1EE5AB810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519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세번째는 생체 인식입니다</a:t>
            </a:r>
            <a:r>
              <a:rPr lang="en-US" altLang="ko-KR" dirty="0"/>
              <a:t>. </a:t>
            </a:r>
            <a:r>
              <a:rPr lang="ko-KR" altLang="en-US" dirty="0"/>
              <a:t>여러분이 생각하시기에 너무나 뻔할 수도 있지만 전 가장 강력한 인증수단이 될 수 있다고 생각합니다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B3C49-FD6F-42AC-A7FC-7C1EE5AB810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96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홍체인식부터</a:t>
            </a:r>
            <a:r>
              <a:rPr lang="en-US" altLang="ko-KR" dirty="0"/>
              <a:t>, </a:t>
            </a:r>
            <a:r>
              <a:rPr lang="ko-KR" altLang="en-US" dirty="0"/>
              <a:t>지문인식 등의 인증수단을 적용해서 </a:t>
            </a:r>
            <a:r>
              <a:rPr lang="en-US" altLang="ko-KR" dirty="0"/>
              <a:t>OTP</a:t>
            </a:r>
            <a:r>
              <a:rPr lang="ko-KR" altLang="en-US" dirty="0"/>
              <a:t>를 넘어서 </a:t>
            </a:r>
            <a:r>
              <a:rPr lang="en-US" altLang="ko-KR" dirty="0"/>
              <a:t>2</a:t>
            </a:r>
            <a:r>
              <a:rPr lang="ko-KR" altLang="en-US" dirty="0"/>
              <a:t>중으로 잠금 장치를 적용하는 방법을 생각해봤습니다</a:t>
            </a:r>
            <a:r>
              <a:rPr lang="en-US" altLang="ko-KR" dirty="0"/>
              <a:t>. </a:t>
            </a:r>
            <a:r>
              <a:rPr lang="ko-KR" altLang="en-US" dirty="0"/>
              <a:t>물론 여기에 없더라도</a:t>
            </a:r>
            <a:r>
              <a:rPr lang="en-US" altLang="ko-KR" dirty="0"/>
              <a:t>, </a:t>
            </a:r>
            <a:r>
              <a:rPr lang="ko-KR" altLang="en-US" dirty="0"/>
              <a:t>아이폰 신형의</a:t>
            </a:r>
            <a:r>
              <a:rPr lang="en-US" altLang="ko-KR" dirty="0"/>
              <a:t> Face ID</a:t>
            </a:r>
            <a:r>
              <a:rPr lang="ko-KR" altLang="en-US" dirty="0"/>
              <a:t>나 </a:t>
            </a:r>
            <a:r>
              <a:rPr lang="en-US" altLang="ko-KR" dirty="0"/>
              <a:t>Touch ID</a:t>
            </a:r>
            <a:r>
              <a:rPr lang="ko-KR" altLang="en-US" dirty="0"/>
              <a:t>등은 당연히 포함해서 말씀 드리고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그러면 여러분들이 별로 와 닿지 않으실 것 같아서 </a:t>
            </a:r>
            <a:r>
              <a:rPr lang="en-US" altLang="ko-KR" dirty="0"/>
              <a:t>IMEI</a:t>
            </a:r>
            <a:r>
              <a:rPr lang="ko-KR" altLang="en-US" dirty="0"/>
              <a:t>인증을 왜 적용해야 할지에 대해 그냥 간단하게 보여드린 후 발표 마치도록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B3C49-FD6F-42AC-A7FC-7C1EE5AB810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203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질문 있으시면 해주시고</a:t>
            </a:r>
            <a:r>
              <a:rPr lang="en-US" altLang="ko-KR" dirty="0"/>
              <a:t>, </a:t>
            </a:r>
            <a:r>
              <a:rPr lang="ko-KR" altLang="en-US" dirty="0"/>
              <a:t>없으면 발표 마치도록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B3C49-FD6F-42AC-A7FC-7C1EE5AB810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385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질문 있으시면 해주시고</a:t>
            </a:r>
            <a:r>
              <a:rPr lang="en-US" altLang="ko-KR" dirty="0"/>
              <a:t>, </a:t>
            </a:r>
            <a:r>
              <a:rPr lang="ko-KR" altLang="en-US" dirty="0"/>
              <a:t>없으면 발표 마치도록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B3C49-FD6F-42AC-A7FC-7C1EE5AB810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555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발표 순서부터 소개해 드리겠습니다</a:t>
            </a:r>
            <a:r>
              <a:rPr lang="en-US" altLang="ko-KR" dirty="0"/>
              <a:t>. </a:t>
            </a:r>
            <a:r>
              <a:rPr lang="ko-KR" altLang="en-US" dirty="0"/>
              <a:t>첫번째는 싸이버 강의에 보안을 적용해야 </a:t>
            </a:r>
            <a:r>
              <a:rPr lang="ko-KR" altLang="en-US" dirty="0" err="1"/>
              <a:t>겠다는</a:t>
            </a:r>
            <a:r>
              <a:rPr lang="ko-KR" altLang="en-US" dirty="0"/>
              <a:t> 생각을 한 이유</a:t>
            </a:r>
            <a:r>
              <a:rPr lang="en-US" altLang="ko-KR" dirty="0"/>
              <a:t>, </a:t>
            </a:r>
            <a:r>
              <a:rPr lang="ko-KR" altLang="en-US" dirty="0"/>
              <a:t>두번째</a:t>
            </a:r>
            <a:r>
              <a:rPr lang="en-US" altLang="ko-KR" dirty="0"/>
              <a:t>, </a:t>
            </a:r>
            <a:r>
              <a:rPr lang="ko-KR" altLang="en-US" dirty="0"/>
              <a:t>세번째는 그에 대한 대안을 제시하는 순서가 되겠습니다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B3C49-FD6F-42AC-A7FC-7C1EE5AB810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929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주제 선정 이유입니다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B3C49-FD6F-42AC-A7FC-7C1EE5AB810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734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2018</a:t>
            </a:r>
            <a:r>
              <a:rPr lang="ko-KR" altLang="en-US" dirty="0"/>
              <a:t>년도 </a:t>
            </a:r>
            <a:r>
              <a:rPr lang="en-US" altLang="ko-KR" dirty="0"/>
              <a:t>1</a:t>
            </a:r>
            <a:r>
              <a:rPr lang="ko-KR" altLang="en-US" dirty="0"/>
              <a:t>월 달 교육부에서는 일반대학의 원격수업 즉 싸이버 강의에 대한 운영 기준 지침을 개정입법 하겠다고 예고하였고</a:t>
            </a:r>
            <a:r>
              <a:rPr lang="en-US" altLang="ko-KR" dirty="0"/>
              <a:t>, </a:t>
            </a:r>
            <a:r>
              <a:rPr lang="ko-KR" altLang="en-US" dirty="0"/>
              <a:t>약 한달전인 </a:t>
            </a: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5</a:t>
            </a:r>
            <a:r>
              <a:rPr lang="ko-KR" altLang="en-US" dirty="0"/>
              <a:t>일 세부적인 지침사항이 담긴 공문을 각 대학들에게 보냈습니다</a:t>
            </a:r>
            <a:r>
              <a:rPr lang="en-US" altLang="ko-KR" dirty="0"/>
              <a:t>. </a:t>
            </a:r>
            <a:r>
              <a:rPr lang="ko-KR" altLang="en-US" dirty="0"/>
              <a:t>그리고 이 입법기준의 적용기한은 </a:t>
            </a:r>
            <a:r>
              <a:rPr lang="en-US" altLang="ko-KR" dirty="0"/>
              <a:t>2019</a:t>
            </a:r>
            <a:r>
              <a:rPr lang="ko-KR" altLang="en-US" dirty="0"/>
              <a:t>년도 그러니까 </a:t>
            </a:r>
            <a:r>
              <a:rPr lang="en-US" altLang="ko-KR" dirty="0"/>
              <a:t>19</a:t>
            </a:r>
            <a:r>
              <a:rPr lang="ko-KR" altLang="en-US" dirty="0"/>
              <a:t>학번들이 들어오는 시기에 적용하는 것을 원칙으로 함을 이야기하고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B3C49-FD6F-42AC-A7FC-7C1EE5AB810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000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주목한 점은 공문 </a:t>
            </a:r>
            <a:r>
              <a:rPr lang="en-US" altLang="ko-KR" dirty="0"/>
              <a:t>4</a:t>
            </a:r>
            <a:r>
              <a:rPr lang="ko-KR" altLang="en-US" dirty="0"/>
              <a:t>페이지에 있는 출석 관리 부분이었습니다</a:t>
            </a:r>
            <a:r>
              <a:rPr lang="en-US" altLang="ko-KR" dirty="0"/>
              <a:t>. </a:t>
            </a:r>
            <a:r>
              <a:rPr lang="ko-KR" altLang="en-US" dirty="0"/>
              <a:t>큰 글씨로 읽어드리자면</a:t>
            </a:r>
            <a:r>
              <a:rPr lang="en-US" altLang="ko-KR" dirty="0"/>
              <a:t> </a:t>
            </a:r>
            <a:r>
              <a:rPr lang="ko-KR" altLang="en-US" dirty="0"/>
              <a:t>출석관리 원격수업의 출석 인정 기준 및 결석 처리 등에</a:t>
            </a:r>
            <a:r>
              <a:rPr lang="en-US" altLang="ko-KR" dirty="0"/>
              <a:t> </a:t>
            </a:r>
            <a:r>
              <a:rPr lang="ko-KR" altLang="en-US" dirty="0"/>
              <a:t>관한 사항은 강의실 수업에 준하여 학칙으로 정해야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그리고</a:t>
            </a:r>
            <a:r>
              <a:rPr lang="en-US" altLang="ko-KR" dirty="0"/>
              <a:t>!! </a:t>
            </a:r>
            <a:r>
              <a:rPr lang="ko-KR" altLang="en-US" dirty="0"/>
              <a:t>대리출석을 차단하는 시스템 장치를 반드시 마련할 것을 지시하고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B3C49-FD6F-42AC-A7FC-7C1EE5AB810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5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저희 학교로 돌아와봅시다</a:t>
            </a:r>
            <a:r>
              <a:rPr lang="en-US" altLang="ko-KR" dirty="0"/>
              <a:t>. </a:t>
            </a:r>
            <a:r>
              <a:rPr lang="ko-KR" altLang="en-US" dirty="0"/>
              <a:t>익숙하신 화면이시지요</a:t>
            </a:r>
            <a:r>
              <a:rPr lang="en-US" altLang="ko-KR" dirty="0"/>
              <a:t>? </a:t>
            </a:r>
            <a:r>
              <a:rPr lang="ko-KR" altLang="en-US" dirty="0"/>
              <a:t>꼭 싸이버 강의가 아니더라도 강의자료나 과제를 제출할 때 사용하는 </a:t>
            </a:r>
            <a:r>
              <a:rPr lang="en-US" altLang="ko-KR" dirty="0"/>
              <a:t>E</a:t>
            </a:r>
            <a:r>
              <a:rPr lang="ko-KR" altLang="en-US" dirty="0"/>
              <a:t>클래스입니다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B3C49-FD6F-42AC-A7FC-7C1EE5AB810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575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단순히 학번과 비밀번호만을 물어본 후 아무 별도의 인증 없이 로그인이 되고 있습니다</a:t>
            </a:r>
            <a:r>
              <a:rPr lang="en-US" altLang="ko-KR" dirty="0"/>
              <a:t>. </a:t>
            </a:r>
            <a:r>
              <a:rPr lang="ko-KR" altLang="en-US" dirty="0"/>
              <a:t>다른 학교들도 현재로서는 이러한 방식의 로그인 방식을 사용하고 있습니다</a:t>
            </a:r>
            <a:r>
              <a:rPr lang="en-US" altLang="ko-KR" dirty="0"/>
              <a:t>. </a:t>
            </a:r>
            <a:r>
              <a:rPr lang="ko-KR" altLang="en-US" dirty="0"/>
              <a:t>하지만 </a:t>
            </a:r>
            <a:r>
              <a:rPr lang="en-US" altLang="ko-KR" dirty="0"/>
              <a:t>2019</a:t>
            </a:r>
            <a:r>
              <a:rPr lang="ko-KR" altLang="en-US" dirty="0"/>
              <a:t>년도 교육부 방침에 따르면 로그인 방식을 변경하는 것은 불가피합니다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B3C49-FD6F-42AC-A7FC-7C1EE5AB810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395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그러면 이런 교육부 정책에 대응하기 위해서 저희가 생각한 방안을 두가지 말씀드리겠습니다</a:t>
            </a:r>
            <a:r>
              <a:rPr lang="en-US" altLang="ko-KR" dirty="0"/>
              <a:t>. </a:t>
            </a:r>
            <a:r>
              <a:rPr lang="ko-KR" altLang="en-US" dirty="0"/>
              <a:t>저희가 생각한 첫번째 대안은 스마트 </a:t>
            </a:r>
            <a:r>
              <a:rPr lang="en-US" altLang="ko-KR" dirty="0"/>
              <a:t>OTP </a:t>
            </a:r>
            <a:r>
              <a:rPr lang="ko-KR" altLang="en-US" dirty="0"/>
              <a:t>적용입니다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B3C49-FD6F-42AC-A7FC-7C1EE5AB810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792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</a:t>
            </a:r>
            <a:r>
              <a:rPr lang="en-US" altLang="ko-KR" dirty="0"/>
              <a:t>OTP</a:t>
            </a:r>
            <a:r>
              <a:rPr lang="ko-KR" altLang="en-US" dirty="0"/>
              <a:t>가 무엇인지에 대하여 설명해 드리겠습니다</a:t>
            </a:r>
            <a:r>
              <a:rPr lang="en-US" altLang="ko-KR" dirty="0"/>
              <a:t>, OTP</a:t>
            </a:r>
            <a:r>
              <a:rPr lang="ko-KR" altLang="en-US" dirty="0"/>
              <a:t>라는 것은 </a:t>
            </a:r>
            <a:r>
              <a:rPr lang="en-US" altLang="ko-KR" dirty="0"/>
              <a:t>One Time Password </a:t>
            </a:r>
            <a:r>
              <a:rPr lang="ko-KR" altLang="en-US" dirty="0"/>
              <a:t>영어 그대로 일회용 비밀번호입니다</a:t>
            </a:r>
            <a:r>
              <a:rPr lang="en-US" altLang="ko-KR" dirty="0"/>
              <a:t>. </a:t>
            </a:r>
            <a:r>
              <a:rPr lang="ko-KR" altLang="en-US" dirty="0"/>
              <a:t>내부의 알고리즘을 이용해서 특정 시간마다 적용되는 알고리즘으로 매번 다른 숫자 조합이 나오는 비밀번호 인증 방식입니다</a:t>
            </a:r>
            <a:r>
              <a:rPr lang="en-US" altLang="ko-KR" dirty="0"/>
              <a:t>. </a:t>
            </a:r>
            <a:r>
              <a:rPr lang="ko-KR" altLang="en-US" dirty="0"/>
              <a:t>여기 계신분들 중 은행 이체 등을 하실 때 사용해보신 분들도 있으실 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CB3C49-FD6F-42AC-A7FC-7C1EE5AB810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0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870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9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826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42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4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08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227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72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6DCD-4700-455A-AD6D-3C42515F5C57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05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E6DCD-4700-455A-AD6D-3C42515F5C57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A184-67E8-40B5-A2FF-4C77723C27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35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603417" y="1126165"/>
            <a:ext cx="6437668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b="1" dirty="0">
                <a:solidFill>
                  <a:prstClr val="whit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대학교 원격 강의와 보안 적용</a:t>
            </a:r>
            <a:endParaRPr lang="ko-KR" altLang="en-US" sz="1050" dirty="0">
              <a:solidFill>
                <a:prstClr val="white">
                  <a:lumMod val="75000"/>
                </a:prst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7748175" y="0"/>
            <a:ext cx="6589486" cy="6858000"/>
          </a:xfrm>
          <a:prstGeom prst="rect">
            <a:avLst/>
          </a:prstGeom>
          <a:solidFill>
            <a:srgbClr val="212121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양쪽 모서리가 둥근 사각형 2"/>
          <p:cNvSpPr/>
          <p:nvPr/>
        </p:nvSpPr>
        <p:spPr>
          <a:xfrm rot="16200000">
            <a:off x="6364783" y="2414981"/>
            <a:ext cx="2510971" cy="255815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3" name="양쪽 모서리가 둥근 사각형 22"/>
          <p:cNvSpPr/>
          <p:nvPr/>
        </p:nvSpPr>
        <p:spPr>
          <a:xfrm rot="16200000">
            <a:off x="7228921" y="4205145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4" name="양쪽 모서리가 둥근 사각형 23"/>
          <p:cNvSpPr/>
          <p:nvPr/>
        </p:nvSpPr>
        <p:spPr>
          <a:xfrm rot="16200000">
            <a:off x="7228922" y="5131168"/>
            <a:ext cx="782696" cy="255813"/>
          </a:xfrm>
          <a:prstGeom prst="round2SameRect">
            <a:avLst>
              <a:gd name="adj1" fmla="val 38542"/>
              <a:gd name="adj2" fmla="val 0"/>
            </a:avLst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199452" y="0"/>
            <a:ext cx="6138209" cy="6858000"/>
          </a:xfrm>
          <a:prstGeom prst="rect">
            <a:avLst/>
          </a:prstGeom>
          <a:solidFill>
            <a:srgbClr val="1B1B1B"/>
          </a:solidFill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000281" y="5259074"/>
            <a:ext cx="399254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상상력 인재학부   </a:t>
            </a:r>
            <a:r>
              <a:rPr lang="en-US" altLang="ko-KR" sz="16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1891262 </a:t>
            </a:r>
            <a:r>
              <a:rPr lang="ko-KR" altLang="en-US" sz="16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이상민</a:t>
            </a:r>
            <a:endParaRPr lang="en-US" altLang="ko-KR" sz="1600" b="1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6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상상력 인재학부   </a:t>
            </a:r>
            <a:r>
              <a:rPr lang="en-US" altLang="ko-KR" sz="16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1891293 </a:t>
            </a:r>
            <a:r>
              <a:rPr lang="ko-KR" altLang="en-US" sz="1600" b="1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장서현</a:t>
            </a:r>
          </a:p>
        </p:txBody>
      </p:sp>
    </p:spTree>
    <p:extLst>
      <p:ext uri="{BB962C8B-B14F-4D97-AF65-F5344CB8AC3E}">
        <p14:creationId xmlns:p14="http://schemas.microsoft.com/office/powerpoint/2010/main" val="1961539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10668" y="143757"/>
            <a:ext cx="3277229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whit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스마트 </a:t>
            </a:r>
            <a:r>
              <a:rPr lang="en-US" altLang="ko-KR" sz="2800" b="1" dirty="0">
                <a:solidFill>
                  <a:prstClr val="whit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OTP </a:t>
            </a:r>
            <a:r>
              <a:rPr lang="ko-KR" altLang="en-US" sz="2800" b="1" dirty="0">
                <a:solidFill>
                  <a:prstClr val="whit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적용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D0E124-EE8C-4A48-9184-279B98102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15" y="1680260"/>
            <a:ext cx="5323474" cy="3497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D890CF-9D33-402C-8ED9-32ECB4A937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195" y="2239186"/>
            <a:ext cx="4424050" cy="786497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712136-9DBE-42AF-AC49-462750F6B847}"/>
              </a:ext>
            </a:extLst>
          </p:cNvPr>
          <p:cNvSpPr/>
          <p:nvPr/>
        </p:nvSpPr>
        <p:spPr>
          <a:xfrm>
            <a:off x="6365213" y="1409797"/>
            <a:ext cx="51870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소프트웨어 방식</a:t>
            </a:r>
            <a:endParaRPr lang="en-US" altLang="ko-KR" sz="3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1E1AAA-AFBB-4895-96EA-78CEFA0DF749}"/>
              </a:ext>
            </a:extLst>
          </p:cNvPr>
          <p:cNvSpPr/>
          <p:nvPr/>
        </p:nvSpPr>
        <p:spPr>
          <a:xfrm>
            <a:off x="400888" y="1409796"/>
            <a:ext cx="51870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하드웨어 방식</a:t>
            </a:r>
            <a:endParaRPr lang="en-US" altLang="ko-KR" sz="3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617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4.79167E-6 0.08079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5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10668" y="143757"/>
            <a:ext cx="3277229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whit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스마트 </a:t>
            </a:r>
            <a:r>
              <a:rPr lang="en-US" altLang="ko-KR" sz="2800" b="1" dirty="0">
                <a:solidFill>
                  <a:prstClr val="whit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OTP </a:t>
            </a:r>
            <a:r>
              <a:rPr lang="ko-KR" altLang="en-US" sz="2800" b="1" dirty="0">
                <a:solidFill>
                  <a:prstClr val="whit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적용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D890CF-9D33-402C-8ED9-32ECB4A937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195" y="2239186"/>
            <a:ext cx="4424050" cy="786497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712136-9DBE-42AF-AC49-462750F6B847}"/>
              </a:ext>
            </a:extLst>
          </p:cNvPr>
          <p:cNvSpPr/>
          <p:nvPr/>
        </p:nvSpPr>
        <p:spPr>
          <a:xfrm>
            <a:off x="6365213" y="1409797"/>
            <a:ext cx="518700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소프트웨어 방식</a:t>
            </a:r>
            <a:endParaRPr lang="en-US" altLang="ko-KR" sz="32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7277403-2A2F-42EA-8F50-53FDF8AC6BDC}"/>
              </a:ext>
            </a:extLst>
          </p:cNvPr>
          <p:cNvGrpSpPr/>
          <p:nvPr/>
        </p:nvGrpSpPr>
        <p:grpSpPr>
          <a:xfrm>
            <a:off x="216829" y="1610666"/>
            <a:ext cx="6148384" cy="3636667"/>
            <a:chOff x="216829" y="1610666"/>
            <a:chExt cx="6148384" cy="363666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3275B52-ECAD-401B-B09C-E4A77C0409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890" b="5582"/>
            <a:stretch/>
          </p:blipFill>
          <p:spPr>
            <a:xfrm>
              <a:off x="216829" y="1610666"/>
              <a:ext cx="6148384" cy="3636667"/>
            </a:xfrm>
            <a:prstGeom prst="rect">
              <a:avLst/>
            </a:prstGeom>
            <a:ln>
              <a:noFill/>
            </a:ln>
            <a:effectLst>
              <a:softEdge rad="31750"/>
            </a:effectLst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38C25DF-39D1-437A-AE43-01F4E0767F65}"/>
                </a:ext>
              </a:extLst>
            </p:cNvPr>
            <p:cNvSpPr/>
            <p:nvPr/>
          </p:nvSpPr>
          <p:spPr>
            <a:xfrm>
              <a:off x="334981" y="3585172"/>
              <a:ext cx="3892987" cy="552262"/>
            </a:xfrm>
            <a:prstGeom prst="rect">
              <a:avLst/>
            </a:prstGeom>
            <a:solidFill>
              <a:srgbClr val="0065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B7B189-C968-4019-AA7F-7D0FE1427088}"/>
              </a:ext>
            </a:extLst>
          </p:cNvPr>
          <p:cNvCxnSpPr/>
          <p:nvPr/>
        </p:nvCxnSpPr>
        <p:spPr>
          <a:xfrm flipH="1" flipV="1">
            <a:off x="2731625" y="3784922"/>
            <a:ext cx="4247909" cy="1851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28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1620A5-6AA4-4EA0-97E5-ED67664D6AAA}"/>
              </a:ext>
            </a:extLst>
          </p:cNvPr>
          <p:cNvSpPr/>
          <p:nvPr/>
        </p:nvSpPr>
        <p:spPr>
          <a:xfrm>
            <a:off x="0" y="0"/>
            <a:ext cx="2857929" cy="687024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F9B926-D8F7-4E25-9F90-E585252E6879}"/>
              </a:ext>
            </a:extLst>
          </p:cNvPr>
          <p:cNvSpPr txBox="1"/>
          <p:nvPr/>
        </p:nvSpPr>
        <p:spPr>
          <a:xfrm>
            <a:off x="3366928" y="3013501"/>
            <a:ext cx="8825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latin typeface="타이포_쌍문동 B" pitchFamily="18" charset="-127"/>
                <a:ea typeface="타이포_쌍문동 B" pitchFamily="18" charset="-127"/>
              </a:rPr>
              <a:t>3. </a:t>
            </a:r>
            <a:r>
              <a:rPr lang="ko-KR" altLang="en-US" sz="4200" b="1" dirty="0">
                <a:latin typeface="타이포_쌍문동 B" pitchFamily="18" charset="-127"/>
                <a:ea typeface="타이포_쌍문동 B" pitchFamily="18" charset="-127"/>
              </a:rPr>
              <a:t>고유번호 인증 및</a:t>
            </a:r>
            <a:r>
              <a:rPr lang="en-US" altLang="ko-KR" sz="4200" b="1" dirty="0">
                <a:latin typeface="타이포_쌍문동 B" pitchFamily="18" charset="-127"/>
                <a:ea typeface="타이포_쌍문동 B" pitchFamily="18" charset="-127"/>
              </a:rPr>
              <a:t> </a:t>
            </a:r>
            <a:r>
              <a:rPr lang="ko-KR" altLang="en-US" sz="4200" b="1" dirty="0">
                <a:latin typeface="타이포_쌍문동 B" pitchFamily="18" charset="-127"/>
                <a:ea typeface="타이포_쌍문동 B" pitchFamily="18" charset="-127"/>
              </a:rPr>
              <a:t>생체인증 적용</a:t>
            </a:r>
          </a:p>
        </p:txBody>
      </p:sp>
    </p:spTree>
    <p:extLst>
      <p:ext uri="{BB962C8B-B14F-4D97-AF65-F5344CB8AC3E}">
        <p14:creationId xmlns:p14="http://schemas.microsoft.com/office/powerpoint/2010/main" val="514771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426351" y="1310212"/>
            <a:ext cx="857854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휴대폰 고유 번호 </a:t>
            </a:r>
            <a:r>
              <a:rPr lang="en-US" altLang="ko-KR" sz="24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IMEI </a:t>
            </a:r>
            <a:r>
              <a:rPr lang="ko-KR" altLang="en-US" sz="24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인증 적용</a:t>
            </a:r>
            <a:endParaRPr lang="en-US" altLang="ko-KR" sz="1200" b="1" dirty="0">
              <a:solidFill>
                <a:prstClr val="white">
                  <a:lumMod val="75000"/>
                </a:prst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21212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3E4B68-4881-4EEB-9B63-864A514A5361}"/>
              </a:ext>
            </a:extLst>
          </p:cNvPr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CD6848-CA50-464D-81F8-84A9F9C4327B}"/>
              </a:ext>
            </a:extLst>
          </p:cNvPr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D06826-48B8-42A1-B725-BD3ABE1E0410}"/>
              </a:ext>
            </a:extLst>
          </p:cNvPr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105520-DE67-43A4-855D-908EC83F228F}"/>
              </a:ext>
            </a:extLst>
          </p:cNvPr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64ADB3-ECD7-4BD1-937D-6B75DC445485}"/>
              </a:ext>
            </a:extLst>
          </p:cNvPr>
          <p:cNvSpPr/>
          <p:nvPr/>
        </p:nvSpPr>
        <p:spPr>
          <a:xfrm>
            <a:off x="2310668" y="143757"/>
            <a:ext cx="988133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생체인식 적용 및 고유번호 인증 적용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9D17A2B-E5FB-459C-AF8F-F98F6202D96E}"/>
              </a:ext>
            </a:extLst>
          </p:cNvPr>
          <p:cNvGrpSpPr/>
          <p:nvPr/>
        </p:nvGrpSpPr>
        <p:grpSpPr>
          <a:xfrm>
            <a:off x="805699" y="1620989"/>
            <a:ext cx="2303260" cy="4815938"/>
            <a:chOff x="805699" y="1620989"/>
            <a:chExt cx="2303260" cy="481593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229E87E-6A7D-4450-8052-9E78DD40F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4" t="776" r="7280" b="-4330"/>
            <a:stretch/>
          </p:blipFill>
          <p:spPr>
            <a:xfrm>
              <a:off x="805699" y="1620989"/>
              <a:ext cx="2303260" cy="481593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E7D2362-E53A-44F5-8A4D-CCCD7F3A3ACA}"/>
                </a:ext>
              </a:extLst>
            </p:cNvPr>
            <p:cNvSpPr/>
            <p:nvPr/>
          </p:nvSpPr>
          <p:spPr>
            <a:xfrm>
              <a:off x="2571184" y="3793402"/>
              <a:ext cx="416459" cy="425513"/>
            </a:xfrm>
            <a:prstGeom prst="rect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FF7C60-8331-4609-B759-381AF5D22174}"/>
              </a:ext>
            </a:extLst>
          </p:cNvPr>
          <p:cNvSpPr/>
          <p:nvPr/>
        </p:nvSpPr>
        <p:spPr>
          <a:xfrm>
            <a:off x="3426350" y="2020534"/>
            <a:ext cx="8578543" cy="8542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just">
              <a:lnSpc>
                <a:spcPct val="150000"/>
              </a:lnSpc>
            </a:pPr>
            <a:r>
              <a:rPr lang="ko-KR" altLang="en-US" sz="1600" b="1" dirty="0">
                <a:solidFill>
                  <a:srgbClr val="42424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휴대전화 각각마다 부여된 </a:t>
            </a:r>
            <a:r>
              <a:rPr lang="en-US" altLang="ko-KR" sz="1600" b="1" dirty="0">
                <a:solidFill>
                  <a:srgbClr val="42424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IMEI </a:t>
            </a:r>
            <a:r>
              <a:rPr lang="ko-KR" altLang="en-US" sz="1600" b="1" dirty="0">
                <a:solidFill>
                  <a:srgbClr val="42424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번호를 어플리케이션 </a:t>
            </a:r>
            <a:r>
              <a:rPr lang="ko-KR" altLang="en-US" sz="1600" b="1" dirty="0" err="1">
                <a:solidFill>
                  <a:srgbClr val="42424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실행시</a:t>
            </a:r>
            <a:r>
              <a:rPr lang="ko-KR" altLang="en-US" sz="1600" b="1" dirty="0">
                <a:solidFill>
                  <a:srgbClr val="42424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대조 후 불일치시 어플리케이션 종료</a:t>
            </a:r>
            <a:endParaRPr lang="ko-KR" altLang="en-US" sz="1000" b="1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83B3240-9BE9-483E-B15B-97BB37D09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50" y="3086629"/>
            <a:ext cx="4165157" cy="19125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FCAF1E90-9F74-4628-86C2-C996C0638619}"/>
              </a:ext>
            </a:extLst>
          </p:cNvPr>
          <p:cNvSpPr/>
          <p:nvPr/>
        </p:nvSpPr>
        <p:spPr>
          <a:xfrm>
            <a:off x="7715621" y="3086629"/>
            <a:ext cx="4289272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 MAC </a:t>
            </a:r>
            <a:r>
              <a:rPr lang="ko-KR" altLang="en-US" sz="24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주소 인증</a:t>
            </a:r>
            <a:endParaRPr lang="en-US" altLang="ko-KR" sz="1200" b="1" dirty="0">
              <a:solidFill>
                <a:prstClr val="white">
                  <a:lumMod val="75000"/>
                </a:prst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dirty="0">
              <a:solidFill>
                <a:srgbClr val="21212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16449FD-0770-47C5-9C94-F3FE7B61DAD2}"/>
              </a:ext>
            </a:extLst>
          </p:cNvPr>
          <p:cNvSpPr/>
          <p:nvPr/>
        </p:nvSpPr>
        <p:spPr>
          <a:xfrm>
            <a:off x="3426349" y="5210980"/>
            <a:ext cx="8578543" cy="8542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just">
              <a:lnSpc>
                <a:spcPct val="150000"/>
              </a:lnSpc>
            </a:pPr>
            <a:r>
              <a:rPr lang="ko-KR" altLang="en-US" sz="1600" b="1" dirty="0">
                <a:solidFill>
                  <a:srgbClr val="42424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랜 카드 고유 번호를 이용하여 </a:t>
            </a:r>
            <a:r>
              <a:rPr lang="en-US" altLang="ko-KR" sz="1600" b="1" dirty="0">
                <a:solidFill>
                  <a:srgbClr val="42424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PC</a:t>
            </a:r>
            <a:r>
              <a:rPr lang="ko-KR" altLang="en-US" sz="1600" b="1" dirty="0">
                <a:solidFill>
                  <a:srgbClr val="42424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에서의 사이버 강의 아이디 도용 방지</a:t>
            </a:r>
            <a:endParaRPr lang="ko-KR" altLang="en-US" sz="1000" b="1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55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5" grpId="1"/>
      <p:bldP spid="18" grpId="0" animBg="1"/>
      <p:bldP spid="18" grpId="1" animBg="1"/>
      <p:bldP spid="22" grpId="0"/>
      <p:bldP spid="22" grpId="1"/>
      <p:bldP spid="27" grpId="0" animBg="1"/>
      <p:bldP spid="2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426351" y="1310212"/>
            <a:ext cx="857854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3. </a:t>
            </a:r>
            <a:r>
              <a:rPr lang="ko-KR" altLang="en-US" sz="24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인증기 및 사이버 강의 시청 어플리케이션 생체인식 적용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3E4B68-4881-4EEB-9B63-864A514A5361}"/>
              </a:ext>
            </a:extLst>
          </p:cNvPr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CD6848-CA50-464D-81F8-84A9F9C4327B}"/>
              </a:ext>
            </a:extLst>
          </p:cNvPr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D06826-48B8-42A1-B725-BD3ABE1E0410}"/>
              </a:ext>
            </a:extLst>
          </p:cNvPr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105520-DE67-43A4-855D-908EC83F228F}"/>
              </a:ext>
            </a:extLst>
          </p:cNvPr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64ADB3-ECD7-4BD1-937D-6B75DC445485}"/>
              </a:ext>
            </a:extLst>
          </p:cNvPr>
          <p:cNvSpPr/>
          <p:nvPr/>
        </p:nvSpPr>
        <p:spPr>
          <a:xfrm>
            <a:off x="2310668" y="143757"/>
            <a:ext cx="988133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생체인식 적용 및 고유번호 인증 적용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C581BA-ED92-4DA4-992D-CA5B09D16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49" y="1644865"/>
            <a:ext cx="2235110" cy="48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98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3426351" y="1310212"/>
            <a:ext cx="857854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홍체인식 적용</a:t>
            </a:r>
            <a:endParaRPr lang="en-US" altLang="ko-KR" sz="24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75000"/>
                  </a:prst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</a:t>
            </a:r>
            <a:r>
              <a:rPr lang="ko-KR" altLang="en-US" sz="1200" b="1" dirty="0">
                <a:solidFill>
                  <a:prstClr val="white">
                    <a:lumMod val="75000"/>
                  </a:prst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조 분의 </a:t>
            </a:r>
            <a:r>
              <a:rPr lang="en-US" altLang="ko-KR" sz="1200" b="1" dirty="0">
                <a:solidFill>
                  <a:prstClr val="white">
                    <a:lumMod val="75000"/>
                  </a:prst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</a:t>
            </a:r>
            <a:r>
              <a:rPr lang="ko-KR" altLang="en-US" sz="1200" b="1" dirty="0">
                <a:solidFill>
                  <a:prstClr val="white">
                    <a:lumMod val="75000"/>
                  </a:prst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의 오류확률을 가진 신뢰성이 매우 높은 인증수단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3E4B68-4881-4EEB-9B63-864A514A5361}"/>
              </a:ext>
            </a:extLst>
          </p:cNvPr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DCD6848-CA50-464D-81F8-84A9F9C4327B}"/>
              </a:ext>
            </a:extLst>
          </p:cNvPr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ED06826-48B8-42A1-B725-BD3ABE1E0410}"/>
              </a:ext>
            </a:extLst>
          </p:cNvPr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105520-DE67-43A4-855D-908EC83F228F}"/>
              </a:ext>
            </a:extLst>
          </p:cNvPr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03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464ADB3-ECD7-4BD1-937D-6B75DC445485}"/>
              </a:ext>
            </a:extLst>
          </p:cNvPr>
          <p:cNvSpPr/>
          <p:nvPr/>
        </p:nvSpPr>
        <p:spPr>
          <a:xfrm>
            <a:off x="2310668" y="143757"/>
            <a:ext cx="9881332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생체인식 적용 및 고유번호 인증 적용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C581BA-ED92-4DA4-992D-CA5B09D16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49" y="1644865"/>
            <a:ext cx="2235110" cy="4815938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95555397-2311-4FBF-BC3A-825B2AFA2662}"/>
              </a:ext>
            </a:extLst>
          </p:cNvPr>
          <p:cNvSpPr/>
          <p:nvPr/>
        </p:nvSpPr>
        <p:spPr>
          <a:xfrm>
            <a:off x="2543646" y="1771393"/>
            <a:ext cx="92869" cy="92869"/>
          </a:xfrm>
          <a:prstGeom prst="ellipse">
            <a:avLst/>
          </a:prstGeom>
          <a:noFill/>
          <a:ln>
            <a:solidFill>
              <a:srgbClr val="860505"/>
            </a:solidFill>
          </a:ln>
          <a:effectLst>
            <a:glow rad="228600">
              <a:srgbClr val="FF0000">
                <a:alpha val="5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5746284-F39B-4476-BF28-4A77B5D711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091" y="3429000"/>
            <a:ext cx="1736626" cy="10532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A3F239-DBA2-438E-A31F-A72944F4A5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187" y="6605606"/>
            <a:ext cx="4559362" cy="536395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F8FF62-CD4C-4D19-8E54-BC722773088D}"/>
              </a:ext>
            </a:extLst>
          </p:cNvPr>
          <p:cNvSpPr/>
          <p:nvPr/>
        </p:nvSpPr>
        <p:spPr>
          <a:xfrm>
            <a:off x="6826313" y="3955633"/>
            <a:ext cx="857854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지문인식 적용</a:t>
            </a:r>
            <a:endParaRPr lang="en-US" altLang="ko-KR" sz="2400" dirty="0">
              <a:solidFill>
                <a:schemeClr val="bg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white">
                    <a:lumMod val="75000"/>
                  </a:prst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약 </a:t>
            </a:r>
            <a:r>
              <a:rPr lang="en-US" altLang="ko-KR" sz="1200" b="1" dirty="0">
                <a:solidFill>
                  <a:prstClr val="white">
                    <a:lumMod val="75000"/>
                  </a:prst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640</a:t>
            </a:r>
            <a:r>
              <a:rPr lang="ko-KR" altLang="en-US" sz="1200" b="1" dirty="0" err="1">
                <a:solidFill>
                  <a:prstClr val="white">
                    <a:lumMod val="75000"/>
                  </a:prst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억분의</a:t>
            </a:r>
            <a:r>
              <a:rPr lang="ko-KR" altLang="en-US" sz="1200" b="1" dirty="0">
                <a:solidFill>
                  <a:prstClr val="white">
                    <a:lumMod val="75000"/>
                  </a:prst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en-US" altLang="ko-KR" sz="1200" b="1" dirty="0">
                <a:solidFill>
                  <a:prstClr val="white">
                    <a:lumMod val="75000"/>
                  </a:prst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</a:t>
            </a:r>
            <a:r>
              <a:rPr lang="ko-KR" altLang="en-US" sz="1200" b="1" dirty="0">
                <a:solidFill>
                  <a:prstClr val="white">
                    <a:lumMod val="75000"/>
                  </a:prst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의 오류확률을 가진 신뢰할 수 있는 인증수단</a:t>
            </a:r>
          </a:p>
        </p:txBody>
      </p:sp>
    </p:spTree>
    <p:extLst>
      <p:ext uri="{BB962C8B-B14F-4D97-AF65-F5344CB8AC3E}">
        <p14:creationId xmlns:p14="http://schemas.microsoft.com/office/powerpoint/2010/main" val="93377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4.16667E-6 -0.4314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5" grpId="1"/>
      <p:bldP spid="2" grpId="0" animBg="1"/>
      <p:bldP spid="2" grpId="1" animBg="1"/>
      <p:bldP spid="17" grpId="0"/>
      <p:bldP spid="1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1620A5-6AA4-4EA0-97E5-ED67664D6AAA}"/>
              </a:ext>
            </a:extLst>
          </p:cNvPr>
          <p:cNvSpPr/>
          <p:nvPr/>
        </p:nvSpPr>
        <p:spPr>
          <a:xfrm>
            <a:off x="0" y="0"/>
            <a:ext cx="2857929" cy="687024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F9B926-D8F7-4E25-9F90-E585252E6879}"/>
              </a:ext>
            </a:extLst>
          </p:cNvPr>
          <p:cNvSpPr txBox="1"/>
          <p:nvPr/>
        </p:nvSpPr>
        <p:spPr>
          <a:xfrm>
            <a:off x="3366928" y="3013501"/>
            <a:ext cx="88250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200" b="1" dirty="0">
                <a:latin typeface="타이포_쌍문동 B" pitchFamily="18" charset="-127"/>
                <a:ea typeface="타이포_쌍문동 B" pitchFamily="18" charset="-127"/>
              </a:rPr>
              <a:t>4. Q&amp;A</a:t>
            </a:r>
            <a:endParaRPr lang="ko-KR" altLang="en-US" sz="4200" b="1" dirty="0"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79F85-276D-4754-9B45-184366E0BE35}"/>
              </a:ext>
            </a:extLst>
          </p:cNvPr>
          <p:cNvSpPr txBox="1"/>
          <p:nvPr/>
        </p:nvSpPr>
        <p:spPr>
          <a:xfrm>
            <a:off x="3102868" y="5845727"/>
            <a:ext cx="8825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latin typeface="타이포_쌍문동 B" pitchFamily="18" charset="-127"/>
                <a:ea typeface="타이포_쌍문동 B" pitchFamily="18" charset="-127"/>
              </a:rPr>
              <a:t>Thank you for your attention!</a:t>
            </a:r>
            <a:endParaRPr lang="ko-KR" altLang="en-US" sz="3600" b="1" dirty="0">
              <a:latin typeface="타이포_쌍문동 B" pitchFamily="18" charset="-127"/>
              <a:ea typeface="타이포_쌍문동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127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1620A5-6AA4-4EA0-97E5-ED67664D6AAA}"/>
              </a:ext>
            </a:extLst>
          </p:cNvPr>
          <p:cNvSpPr/>
          <p:nvPr/>
        </p:nvSpPr>
        <p:spPr>
          <a:xfrm>
            <a:off x="0" y="0"/>
            <a:ext cx="2857929" cy="687024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379F85-276D-4754-9B45-184366E0BE35}"/>
              </a:ext>
            </a:extLst>
          </p:cNvPr>
          <p:cNvSpPr txBox="1"/>
          <p:nvPr/>
        </p:nvSpPr>
        <p:spPr>
          <a:xfrm>
            <a:off x="3125165" y="5104947"/>
            <a:ext cx="88490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타이포_쌍문동 B" pitchFamily="18" charset="-127"/>
                <a:ea typeface="타이포_쌍문동 B" pitchFamily="18" charset="-127"/>
              </a:rPr>
              <a:t>교육부 출처</a:t>
            </a:r>
            <a:r>
              <a:rPr lang="en-US" altLang="ko-KR" sz="2400" b="1" dirty="0">
                <a:latin typeface="타이포_쌍문동 B" pitchFamily="18" charset="-127"/>
                <a:ea typeface="타이포_쌍문동 B" pitchFamily="18" charset="-127"/>
              </a:rPr>
              <a:t>https://www.moe.go.kr/boardCnts/view.do?boardID=337&amp;lev=0&amp;statusYN=W&amp;s=moe&amp;m=030308&amp;opType=N&amp;boardSeq=75423</a:t>
            </a:r>
            <a:endParaRPr lang="ko-KR" altLang="en-US" sz="2400" b="1" dirty="0">
              <a:latin typeface="타이포_쌍문동 B" pitchFamily="18" charset="-127"/>
              <a:ea typeface="타이포_쌍문동 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72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0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421991" y="392648"/>
            <a:ext cx="6522013" cy="89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whit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대학교 원격 강의와 보안 적용</a:t>
            </a:r>
            <a:endParaRPr lang="ko-KR" altLang="en-US" sz="900" dirty="0">
              <a:solidFill>
                <a:prstClr val="white">
                  <a:lumMod val="75000"/>
                </a:prst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i="1" dirty="0">
                <a:solidFill>
                  <a:prstClr val="black">
                    <a:lumMod val="50000"/>
                    <a:lumOff val="50000"/>
                  </a:prst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발표순서</a:t>
            </a:r>
            <a:endParaRPr lang="en-US" altLang="ko-KR" sz="800" i="1" dirty="0">
              <a:solidFill>
                <a:prstClr val="black">
                  <a:lumMod val="50000"/>
                  <a:lumOff val="50000"/>
                </a:prst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86718" y="2031829"/>
            <a:ext cx="1217885" cy="321972"/>
          </a:xfrm>
          <a:prstGeom prst="roundRect">
            <a:avLst/>
          </a:prstGeom>
          <a:gradFill flip="none" rotWithShape="1">
            <a:gsLst>
              <a:gs pos="100000">
                <a:srgbClr val="D5355F"/>
              </a:gs>
              <a:gs pos="0">
                <a:srgbClr val="815695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prstClr val="whit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발표 순서</a:t>
            </a:r>
            <a:endParaRPr lang="en-US" altLang="ko-KR" sz="1050" b="1" dirty="0">
              <a:solidFill>
                <a:prstClr val="white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102722" y="1981029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prstClr val="whit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1. </a:t>
            </a:r>
            <a:r>
              <a:rPr lang="ko-KR" altLang="en-US" sz="2400" dirty="0">
                <a:solidFill>
                  <a:prstClr val="whit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주제 선정 이유</a:t>
            </a:r>
          </a:p>
        </p:txBody>
      </p:sp>
      <p:cxnSp>
        <p:nvCxnSpPr>
          <p:cNvPr id="43" name="직선 연결선 42"/>
          <p:cNvCxnSpPr/>
          <p:nvPr/>
        </p:nvCxnSpPr>
        <p:spPr>
          <a:xfrm>
            <a:off x="2102722" y="2435281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모서리가 둥근 직사각형 31">
            <a:extLst>
              <a:ext uri="{FF2B5EF4-FFF2-40B4-BE49-F238E27FC236}">
                <a16:creationId xmlns:a16="http://schemas.microsoft.com/office/drawing/2014/main" id="{DE4F9763-40B2-49AF-B7B3-3C83DA947ED7}"/>
              </a:ext>
            </a:extLst>
          </p:cNvPr>
          <p:cNvSpPr/>
          <p:nvPr/>
        </p:nvSpPr>
        <p:spPr>
          <a:xfrm>
            <a:off x="2102722" y="2669868"/>
            <a:ext cx="4313510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prstClr val="whit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 </a:t>
            </a:r>
            <a:r>
              <a:rPr lang="ko-KR" altLang="en-US" sz="2400" dirty="0">
                <a:solidFill>
                  <a:prstClr val="whit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스마트 </a:t>
            </a:r>
            <a:r>
              <a:rPr lang="en-US" altLang="ko-KR" sz="2400" dirty="0">
                <a:solidFill>
                  <a:prstClr val="whit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OTP </a:t>
            </a:r>
            <a:r>
              <a:rPr lang="ko-KR" altLang="en-US" sz="2400" dirty="0">
                <a:solidFill>
                  <a:prstClr val="whit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적용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BF110AB-D395-469D-81ED-F7C028E7854A}"/>
              </a:ext>
            </a:extLst>
          </p:cNvPr>
          <p:cNvCxnSpPr/>
          <p:nvPr/>
        </p:nvCxnSpPr>
        <p:spPr>
          <a:xfrm>
            <a:off x="2102722" y="3124120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31">
            <a:extLst>
              <a:ext uri="{FF2B5EF4-FFF2-40B4-BE49-F238E27FC236}">
                <a16:creationId xmlns:a16="http://schemas.microsoft.com/office/drawing/2014/main" id="{968D7000-75F4-4E8A-A6E8-CD1455131F54}"/>
              </a:ext>
            </a:extLst>
          </p:cNvPr>
          <p:cNvSpPr/>
          <p:nvPr/>
        </p:nvSpPr>
        <p:spPr>
          <a:xfrm>
            <a:off x="2102721" y="3358706"/>
            <a:ext cx="7774609" cy="321972"/>
          </a:xfrm>
          <a:prstGeom prst="roundRect">
            <a:avLst>
              <a:gd name="adj" fmla="val 13709"/>
            </a:avLst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dirty="0">
                <a:solidFill>
                  <a:prstClr val="whit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3. </a:t>
            </a:r>
            <a:r>
              <a:rPr lang="ko-KR" altLang="en-US" sz="2400" dirty="0">
                <a:solidFill>
                  <a:prstClr val="whit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생체인식 및 고유번호 인증 적용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28F00D8-8B26-497B-BB85-9EC3DCA68C33}"/>
              </a:ext>
            </a:extLst>
          </p:cNvPr>
          <p:cNvCxnSpPr/>
          <p:nvPr/>
        </p:nvCxnSpPr>
        <p:spPr>
          <a:xfrm>
            <a:off x="2102722" y="3812958"/>
            <a:ext cx="5220000" cy="0"/>
          </a:xfrm>
          <a:prstGeom prst="line">
            <a:avLst/>
          </a:prstGeom>
          <a:ln>
            <a:gradFill flip="none" rotWithShape="1">
              <a:gsLst>
                <a:gs pos="0">
                  <a:srgbClr val="D5355F"/>
                </a:gs>
                <a:gs pos="100000">
                  <a:srgbClr val="815695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1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1620A5-6AA4-4EA0-97E5-ED67664D6AAA}"/>
              </a:ext>
            </a:extLst>
          </p:cNvPr>
          <p:cNvSpPr/>
          <p:nvPr/>
        </p:nvSpPr>
        <p:spPr>
          <a:xfrm>
            <a:off x="0" y="0"/>
            <a:ext cx="2857929" cy="687024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F9B926-D8F7-4E25-9F90-E585252E6879}"/>
              </a:ext>
            </a:extLst>
          </p:cNvPr>
          <p:cNvSpPr txBox="1"/>
          <p:nvPr/>
        </p:nvSpPr>
        <p:spPr>
          <a:xfrm>
            <a:off x="3366929" y="3013501"/>
            <a:ext cx="6361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타이포_쌍문동 B" pitchFamily="18" charset="-127"/>
                <a:ea typeface="타이포_쌍문동 B" pitchFamily="18" charset="-127"/>
              </a:rPr>
              <a:t>1. </a:t>
            </a:r>
            <a:r>
              <a:rPr lang="ko-KR" altLang="en-US" sz="4800" b="1" dirty="0">
                <a:latin typeface="타이포_쌍문동 B" pitchFamily="18" charset="-127"/>
                <a:ea typeface="타이포_쌍문동 B" pitchFamily="18" charset="-127"/>
              </a:rPr>
              <a:t>주제 선정 이유</a:t>
            </a:r>
          </a:p>
        </p:txBody>
      </p:sp>
    </p:spTree>
    <p:extLst>
      <p:ext uri="{BB962C8B-B14F-4D97-AF65-F5344CB8AC3E}">
        <p14:creationId xmlns:p14="http://schemas.microsoft.com/office/powerpoint/2010/main" val="1684763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A30AB1B-902B-4B87-B93E-1AC25C7DC5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6" t="675" r="2278"/>
          <a:stretch/>
        </p:blipFill>
        <p:spPr>
          <a:xfrm>
            <a:off x="4118834" y="1487628"/>
            <a:ext cx="3954331" cy="52181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CB53BC3-7833-4BD4-9BA7-EA36E79CFDAD}"/>
              </a:ext>
            </a:extLst>
          </p:cNvPr>
          <p:cNvSpPr/>
          <p:nvPr/>
        </p:nvSpPr>
        <p:spPr>
          <a:xfrm>
            <a:off x="4953841" y="1583380"/>
            <a:ext cx="6665758" cy="149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just">
              <a:lnSpc>
                <a:spcPct val="150000"/>
              </a:lnSpc>
            </a:pPr>
            <a:r>
              <a:rPr lang="en-US" altLang="ko-KR" sz="1400" b="1" dirty="0">
                <a:solidFill>
                  <a:srgbClr val="42424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2018. 10. 05</a:t>
            </a:r>
          </a:p>
          <a:p>
            <a:pPr marL="177800" lvl="1" algn="just">
              <a:lnSpc>
                <a:spcPct val="150000"/>
              </a:lnSpc>
            </a:pPr>
            <a:r>
              <a:rPr lang="ko-KR" altLang="en-US" sz="2400" b="1" dirty="0">
                <a:solidFill>
                  <a:srgbClr val="20202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고등교육법 시행령 제</a:t>
            </a:r>
            <a:r>
              <a:rPr lang="en-US" altLang="ko-KR" sz="2400" b="1" dirty="0">
                <a:solidFill>
                  <a:srgbClr val="20202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14</a:t>
            </a:r>
            <a:r>
              <a:rPr lang="ko-KR" altLang="en-US" sz="2400" b="1" dirty="0">
                <a:solidFill>
                  <a:srgbClr val="20202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조의</a:t>
            </a:r>
            <a:r>
              <a:rPr lang="en-US" altLang="ko-KR" sz="2400" b="1" dirty="0">
                <a:solidFill>
                  <a:srgbClr val="20202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 </a:t>
            </a:r>
            <a:r>
              <a:rPr lang="ko-KR" altLang="en-US" sz="2400" b="1" dirty="0">
                <a:solidFill>
                  <a:srgbClr val="202020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일반대학의 원격수업 운영 기준 방침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DADBE6C-3777-4D1F-9CA4-1CF5A84BAA7F}"/>
              </a:ext>
            </a:extLst>
          </p:cNvPr>
          <p:cNvSpPr/>
          <p:nvPr/>
        </p:nvSpPr>
        <p:spPr>
          <a:xfrm>
            <a:off x="2310668" y="143757"/>
            <a:ext cx="3277229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whit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주제 선정 이유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014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22222E-6 L -0.29062 -0.00185 " pathEditMode="relative" rAng="0" ptsTypes="AA">
                                      <p:cBhvr>
                                        <p:cTn id="9" dur="1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3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5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AEB8956-CA5C-4647-A866-235494D326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1" y="1487628"/>
            <a:ext cx="3957096" cy="5145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10668" y="143757"/>
            <a:ext cx="3277229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whit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주제 선정 이유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535EFA-AF41-4722-9EBA-685E9526E7F1}"/>
              </a:ext>
            </a:extLst>
          </p:cNvPr>
          <p:cNvSpPr/>
          <p:nvPr/>
        </p:nvSpPr>
        <p:spPr>
          <a:xfrm>
            <a:off x="4953841" y="1583380"/>
            <a:ext cx="6665758" cy="12954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just">
              <a:lnSpc>
                <a:spcPct val="150000"/>
              </a:lnSpc>
            </a:pPr>
            <a:r>
              <a:rPr lang="en-US" altLang="ko-KR" sz="1600" b="1" dirty="0">
                <a:solidFill>
                  <a:srgbClr val="42424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2. </a:t>
            </a:r>
            <a:r>
              <a:rPr lang="ko-KR" altLang="en-US" sz="1600" b="1" dirty="0">
                <a:solidFill>
                  <a:srgbClr val="42424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출석관리</a:t>
            </a:r>
            <a:endParaRPr lang="en-US" altLang="ko-KR" sz="1600" b="1" dirty="0">
              <a:solidFill>
                <a:srgbClr val="42424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177800" lvl="1" algn="just">
              <a:lnSpc>
                <a:spcPct val="150000"/>
              </a:lnSpc>
            </a:pPr>
            <a:endParaRPr lang="en-US" altLang="ko-KR" sz="300" dirty="0">
              <a:solidFill>
                <a:srgbClr val="424242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 marL="177800" lvl="1" algn="just">
              <a:lnSpc>
                <a:spcPct val="150000"/>
              </a:lnSpc>
            </a:pPr>
            <a:r>
              <a:rPr lang="ko-KR" altLang="en-US" sz="1400" dirty="0">
                <a:solidFill>
                  <a:srgbClr val="42424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원격수업의 출석 인정 기준 및 결석 처리 등에 관한 사항은 강의실 수업에 준하여 </a:t>
            </a:r>
            <a:r>
              <a:rPr lang="ko-KR" altLang="en-US" sz="1400" b="1" dirty="0">
                <a:solidFill>
                  <a:srgbClr val="42424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학칙</a:t>
            </a:r>
            <a:r>
              <a:rPr lang="ko-KR" altLang="en-US" sz="1400" dirty="0">
                <a:solidFill>
                  <a:srgbClr val="424242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으로 정해야 한다</a:t>
            </a:r>
            <a:endParaRPr lang="ko-KR" altLang="en-US" sz="1000" b="1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DB7BCBC-ECEA-4838-8D0C-16429E310F1E}"/>
              </a:ext>
            </a:extLst>
          </p:cNvPr>
          <p:cNvGrpSpPr/>
          <p:nvPr/>
        </p:nvGrpSpPr>
        <p:grpSpPr>
          <a:xfrm>
            <a:off x="1713878" y="1912775"/>
            <a:ext cx="3440423" cy="403624"/>
            <a:chOff x="1713878" y="1912775"/>
            <a:chExt cx="3440423" cy="403624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9B8086C-1555-4A84-9F3F-A4E11B75EB28}"/>
                </a:ext>
              </a:extLst>
            </p:cNvPr>
            <p:cNvCxnSpPr>
              <a:cxnSpLocks/>
              <a:stCxn id="39" idx="6"/>
              <a:endCxn id="38" idx="2"/>
            </p:cNvCxnSpPr>
            <p:nvPr/>
          </p:nvCxnSpPr>
          <p:spPr>
            <a:xfrm flipV="1">
              <a:off x="1828468" y="1985000"/>
              <a:ext cx="3211243" cy="259174"/>
            </a:xfrm>
            <a:prstGeom prst="line">
              <a:avLst/>
            </a:prstGeom>
            <a:ln w="28575">
              <a:solidFill>
                <a:srgbClr val="2121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93352A5A-888C-40CA-98CC-8459B7334D8C}"/>
                </a:ext>
              </a:extLst>
            </p:cNvPr>
            <p:cNvSpPr/>
            <p:nvPr/>
          </p:nvSpPr>
          <p:spPr>
            <a:xfrm rot="20760202">
              <a:off x="5037984" y="1912775"/>
              <a:ext cx="116317" cy="116317"/>
            </a:xfrm>
            <a:prstGeom prst="ellipse">
              <a:avLst/>
            </a:prstGeom>
            <a:solidFill>
              <a:srgbClr val="EEEEEE"/>
            </a:solidFill>
            <a:ln w="38100">
              <a:solidFill>
                <a:srgbClr val="212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8B2A41BE-BFD3-40EB-B4D7-96F678F2E44D}"/>
                </a:ext>
              </a:extLst>
            </p:cNvPr>
            <p:cNvSpPr/>
            <p:nvPr/>
          </p:nvSpPr>
          <p:spPr>
            <a:xfrm rot="20760202">
              <a:off x="1713878" y="2200082"/>
              <a:ext cx="116317" cy="116317"/>
            </a:xfrm>
            <a:prstGeom prst="ellipse">
              <a:avLst/>
            </a:prstGeom>
            <a:solidFill>
              <a:srgbClr val="EEEEEE"/>
            </a:solidFill>
            <a:ln w="38100">
              <a:solidFill>
                <a:srgbClr val="212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875663A-CBE1-4BA8-9B4C-87A9625E9410}"/>
              </a:ext>
            </a:extLst>
          </p:cNvPr>
          <p:cNvSpPr/>
          <p:nvPr/>
        </p:nvSpPr>
        <p:spPr>
          <a:xfrm>
            <a:off x="4953841" y="2963346"/>
            <a:ext cx="6665758" cy="82100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just">
              <a:lnSpc>
                <a:spcPct val="150000"/>
              </a:lnSpc>
            </a:pPr>
            <a:r>
              <a:rPr lang="ko-KR" altLang="en-US" sz="2200" b="1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대리출석을 차단하는 시스템 장치 반드시 마련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04CE1C8-A7A8-4AA5-A748-E1B44C5B89A5}"/>
              </a:ext>
            </a:extLst>
          </p:cNvPr>
          <p:cNvGrpSpPr/>
          <p:nvPr/>
        </p:nvGrpSpPr>
        <p:grpSpPr>
          <a:xfrm>
            <a:off x="1998153" y="2753885"/>
            <a:ext cx="3170216" cy="733274"/>
            <a:chOff x="1998153" y="2753885"/>
            <a:chExt cx="3170216" cy="733274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D6D1025-FEE4-4330-BBB9-CA3765727B5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2126810" y="2826933"/>
              <a:ext cx="2933550" cy="572111"/>
            </a:xfrm>
            <a:prstGeom prst="line">
              <a:avLst/>
            </a:prstGeom>
            <a:ln w="28575">
              <a:solidFill>
                <a:srgbClr val="2121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99F5FD9-3FBB-44A7-836D-33539E186767}"/>
                </a:ext>
              </a:extLst>
            </p:cNvPr>
            <p:cNvSpPr/>
            <p:nvPr/>
          </p:nvSpPr>
          <p:spPr>
            <a:xfrm rot="20760202">
              <a:off x="5052052" y="3370842"/>
              <a:ext cx="116317" cy="116317"/>
            </a:xfrm>
            <a:prstGeom prst="ellipse">
              <a:avLst/>
            </a:prstGeom>
            <a:solidFill>
              <a:srgbClr val="EEEEEE"/>
            </a:solidFill>
            <a:ln w="38100">
              <a:solidFill>
                <a:srgbClr val="212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D36C2616-81DC-437C-B3F9-DF2645010BE6}"/>
                </a:ext>
              </a:extLst>
            </p:cNvPr>
            <p:cNvSpPr/>
            <p:nvPr/>
          </p:nvSpPr>
          <p:spPr>
            <a:xfrm rot="20760202">
              <a:off x="1998153" y="2753885"/>
              <a:ext cx="116317" cy="116317"/>
            </a:xfrm>
            <a:prstGeom prst="ellipse">
              <a:avLst/>
            </a:prstGeom>
            <a:solidFill>
              <a:srgbClr val="EEEEEE"/>
            </a:solidFill>
            <a:ln w="38100">
              <a:solidFill>
                <a:srgbClr val="2121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altLang="ko-KR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81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606344B-2DDC-415E-89BB-1F76B4B41D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2" r="22976" b="19864"/>
          <a:stretch/>
        </p:blipFill>
        <p:spPr>
          <a:xfrm>
            <a:off x="2981459" y="1540724"/>
            <a:ext cx="6229082" cy="37765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10668" y="143757"/>
            <a:ext cx="3277229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whit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주제 선정 이유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8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0D2A91D-63EA-4CDA-B33E-5F961693F9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90" b="5582"/>
          <a:stretch/>
        </p:blipFill>
        <p:spPr>
          <a:xfrm>
            <a:off x="3021808" y="1310212"/>
            <a:ext cx="6148384" cy="36366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10668" y="143757"/>
            <a:ext cx="3277229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whit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주제 선정 이유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01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535EFA-AF41-4722-9EBA-685E9526E7F1}"/>
              </a:ext>
            </a:extLst>
          </p:cNvPr>
          <p:cNvSpPr/>
          <p:nvPr/>
        </p:nvSpPr>
        <p:spPr>
          <a:xfrm>
            <a:off x="445591" y="5253088"/>
            <a:ext cx="11300818" cy="129540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marL="177800" lvl="1" algn="ctr">
              <a:lnSpc>
                <a:spcPct val="150000"/>
              </a:lnSpc>
            </a:pPr>
            <a:r>
              <a:rPr lang="ko-KR" altLang="en-US" sz="2800" b="1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현재의 블랙보드</a:t>
            </a:r>
            <a:r>
              <a:rPr lang="en-US" altLang="ko-KR" sz="2800" b="1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로그인 방식으로는 교육부 정책에 대응할 수 없음</a:t>
            </a:r>
            <a:endParaRPr lang="en-US" altLang="ko-KR" sz="700" dirty="0">
              <a:solidFill>
                <a:schemeClr val="tx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48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31620A5-6AA4-4EA0-97E5-ED67664D6AAA}"/>
              </a:ext>
            </a:extLst>
          </p:cNvPr>
          <p:cNvSpPr/>
          <p:nvPr/>
        </p:nvSpPr>
        <p:spPr>
          <a:xfrm>
            <a:off x="0" y="0"/>
            <a:ext cx="2857929" cy="687024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타이포_쌍문동 B" pitchFamily="18" charset="-127"/>
              <a:ea typeface="타이포_쌍문동 B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F9B926-D8F7-4E25-9F90-E585252E6879}"/>
              </a:ext>
            </a:extLst>
          </p:cNvPr>
          <p:cNvSpPr txBox="1"/>
          <p:nvPr/>
        </p:nvSpPr>
        <p:spPr>
          <a:xfrm>
            <a:off x="3366929" y="3013501"/>
            <a:ext cx="6361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latin typeface="타이포_쌍문동 B" pitchFamily="18" charset="-127"/>
                <a:ea typeface="타이포_쌍문동 B" pitchFamily="18" charset="-127"/>
              </a:rPr>
              <a:t>2. </a:t>
            </a:r>
            <a:r>
              <a:rPr lang="ko-KR" altLang="en-US" sz="4800" b="1" dirty="0">
                <a:latin typeface="타이포_쌍문동 B" pitchFamily="18" charset="-127"/>
                <a:ea typeface="타이포_쌍문동 B" pitchFamily="18" charset="-127"/>
              </a:rPr>
              <a:t>스마트 </a:t>
            </a:r>
            <a:r>
              <a:rPr lang="en-US" altLang="ko-KR" sz="4800" b="1" dirty="0">
                <a:latin typeface="타이포_쌍문동 B" pitchFamily="18" charset="-127"/>
                <a:ea typeface="타이포_쌍문동 B" pitchFamily="18" charset="-127"/>
              </a:rPr>
              <a:t>OTP </a:t>
            </a:r>
            <a:r>
              <a:rPr lang="ko-KR" altLang="en-US" sz="4800" b="1" dirty="0">
                <a:latin typeface="타이포_쌍문동 B" pitchFamily="18" charset="-127"/>
                <a:ea typeface="타이포_쌍문동 B" pitchFamily="18" charset="-127"/>
              </a:rPr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290333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-1814"/>
            <a:ext cx="12192000" cy="85425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310668" y="143757"/>
            <a:ext cx="3277229" cy="684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prstClr val="whit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스마트 </a:t>
            </a:r>
            <a:r>
              <a:rPr lang="en-US" altLang="ko-KR" sz="2800" b="1" dirty="0">
                <a:solidFill>
                  <a:prstClr val="whit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OTP </a:t>
            </a:r>
            <a:r>
              <a:rPr lang="ko-KR" altLang="en-US" sz="2800" b="1" dirty="0">
                <a:solidFill>
                  <a:prstClr val="white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적용</a:t>
            </a:r>
            <a:endParaRPr lang="ko-KR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990600" y="499435"/>
            <a:ext cx="1104900" cy="3530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90600" y="957211"/>
            <a:ext cx="1104900" cy="353001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285824" y="463411"/>
            <a:ext cx="540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srgbClr val="FF3300"/>
                </a:solidFill>
              </a:rPr>
              <a:t>02</a:t>
            </a:r>
            <a:endParaRPr lang="ko-KR" altLang="en-US" sz="2400" dirty="0">
              <a:solidFill>
                <a:srgbClr val="FF33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D0E124-EE8C-4A48-9184-279B98102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15" y="1680260"/>
            <a:ext cx="5323474" cy="34974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4A8BDFA-7FE0-415F-9BC5-1147E07B069D}"/>
              </a:ext>
            </a:extLst>
          </p:cNvPr>
          <p:cNvSpPr/>
          <p:nvPr/>
        </p:nvSpPr>
        <p:spPr>
          <a:xfrm>
            <a:off x="6365213" y="1509388"/>
            <a:ext cx="5639682" cy="1627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One-time Password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고유의 알고리즘을 이용한 일회성 키</a:t>
            </a:r>
            <a:endParaRPr lang="en-US" altLang="ko-KR" b="1" dirty="0">
              <a:solidFill>
                <a:srgbClr val="21212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212121"/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보통 은행 거래시 많이 이용됨</a:t>
            </a:r>
            <a:endParaRPr lang="en-US" altLang="ko-KR" b="1" dirty="0">
              <a:solidFill>
                <a:srgbClr val="212121"/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93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0" grpId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906</Words>
  <Application>Microsoft Office PowerPoint</Application>
  <PresentationFormat>와이드스크린</PresentationFormat>
  <Paragraphs>98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야놀자 야체 B</vt:lpstr>
      <vt:lpstr>타이포_쌍문동 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Sangmin 이</cp:lastModifiedBy>
  <cp:revision>146</cp:revision>
  <dcterms:created xsi:type="dcterms:W3CDTF">2017-10-09T06:24:25Z</dcterms:created>
  <dcterms:modified xsi:type="dcterms:W3CDTF">2018-11-19T06:01:14Z</dcterms:modified>
</cp:coreProperties>
</file>