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5"/>
  </p:notesMasterIdLst>
  <p:handoutMasterIdLst>
    <p:handoutMasterId r:id="rId26"/>
  </p:handoutMasterIdLst>
  <p:sldIdLst>
    <p:sldId id="269" r:id="rId3"/>
    <p:sldId id="275" r:id="rId4"/>
    <p:sldId id="281" r:id="rId5"/>
    <p:sldId id="304" r:id="rId6"/>
    <p:sldId id="282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05" r:id="rId20"/>
    <p:sldId id="320" r:id="rId21"/>
    <p:sldId id="319" r:id="rId22"/>
    <p:sldId id="306" r:id="rId23"/>
    <p:sldId id="30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6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7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pie/CryptoCraftLab-minpie_public" TargetMode="External"/><Relationship Id="rId2" Type="http://schemas.openxmlformats.org/officeDocument/2006/relationships/hyperlink" Target="https://youtu.be/KY8vmsgT1iU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yuki.io/page/des-cipher-internals-in-excel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yuki.io/page/des-cipher-internals-in-excel" TargetMode="External"/><Relationship Id="rId2" Type="http://schemas.openxmlformats.org/officeDocument/2006/relationships/hyperlink" Target="https://csrc.nist.gov/files/pubs/fips/46-3/final/docs/fips46-3.pdf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minpie/CryptoCraftLab-minpie_public/blob/main/%EC%95%94%ED%98%B8%EA%B5%AC%ED%98%84/DataEncryptionStandard/main.c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대칭키</a:t>
            </a:r>
            <a:r>
              <a:rPr lang="ko-KR" altLang="en-US" dirty="0"/>
              <a:t> 암호의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1.Ep 2: DES</a:t>
            </a:r>
            <a:br>
              <a:rPr lang="en-US" altLang="ko-KR" dirty="0"/>
            </a:br>
            <a:r>
              <a:rPr lang="en-US" altLang="ko-KR" dirty="0"/>
              <a:t>YouTube: </a:t>
            </a:r>
            <a:r>
              <a:rPr lang="en-US" altLang="ko-KR" dirty="0">
                <a:hlinkClick r:id="rId2"/>
              </a:rPr>
              <a:t>https://youtu.be/KY8vmsgT1iU</a:t>
            </a:r>
            <a:br>
              <a:rPr lang="en-US" altLang="ko-KR" dirty="0"/>
            </a:br>
            <a:r>
              <a:rPr lang="en-US" altLang="ko-KR" dirty="0"/>
              <a:t>Git: </a:t>
            </a:r>
            <a:r>
              <a:rPr lang="en-US" altLang="ko-KR" dirty="0">
                <a:hlinkClick r:id="rId3"/>
              </a:rPr>
              <a:t>https://github.com/minpie/CryptoCraftLab-minpie_public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4911634"/>
            <a:ext cx="11039851" cy="1888124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개의 라운드키 생성</a:t>
            </a:r>
            <a:endParaRPr lang="en-US" altLang="ko-KR" dirty="0"/>
          </a:p>
          <a:p>
            <a:r>
              <a:rPr lang="en-US" altLang="ko-KR" dirty="0"/>
              <a:t>PC1()</a:t>
            </a:r>
            <a:r>
              <a:rPr lang="ko-KR" altLang="en-US" dirty="0"/>
              <a:t>을 통해 </a:t>
            </a:r>
            <a:r>
              <a:rPr lang="en-US" altLang="ko-KR" dirty="0"/>
              <a:t>64</a:t>
            </a:r>
            <a:r>
              <a:rPr lang="ko-KR" altLang="en-US" dirty="0"/>
              <a:t>비트 초기키를 </a:t>
            </a:r>
            <a:r>
              <a:rPr lang="en-US" altLang="ko-KR" dirty="0"/>
              <a:t>56</a:t>
            </a:r>
            <a:r>
              <a:rPr lang="ko-KR" altLang="en-US" dirty="0"/>
              <a:t>비트 키로 변환</a:t>
            </a:r>
            <a:endParaRPr lang="en-US" altLang="ko-KR" dirty="0"/>
          </a:p>
          <a:p>
            <a:r>
              <a:rPr lang="en-US" altLang="ko-KR" dirty="0"/>
              <a:t>PC2()</a:t>
            </a:r>
            <a:r>
              <a:rPr lang="ko-KR" altLang="en-US" dirty="0"/>
              <a:t>를 통해 </a:t>
            </a:r>
            <a:r>
              <a:rPr lang="en-US" altLang="ko-KR" dirty="0"/>
              <a:t>56</a:t>
            </a:r>
            <a:r>
              <a:rPr lang="ko-KR" altLang="en-US" dirty="0"/>
              <a:t>비트 키를 </a:t>
            </a:r>
            <a:r>
              <a:rPr lang="en-US" altLang="ko-KR" dirty="0"/>
              <a:t>48</a:t>
            </a:r>
            <a:r>
              <a:rPr lang="ko-KR" altLang="en-US" dirty="0"/>
              <a:t>비트 라운드키로 변환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E00F3-3120-1F63-20B2-B5C6AAF8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073873"/>
            <a:ext cx="10673339" cy="35983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78C48A2-3B6D-D352-AF93-B5F12DDA8A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39"/>
          <a:stretch/>
        </p:blipFill>
        <p:spPr>
          <a:xfrm>
            <a:off x="9747574" y="1073873"/>
            <a:ext cx="1961691" cy="245909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777763E-5474-54FE-9247-55E822E59B37}"/>
              </a:ext>
            </a:extLst>
          </p:cNvPr>
          <p:cNvCxnSpPr>
            <a:cxnSpLocks/>
          </p:cNvCxnSpPr>
          <p:nvPr/>
        </p:nvCxnSpPr>
        <p:spPr>
          <a:xfrm flipH="1">
            <a:off x="6740434" y="2133600"/>
            <a:ext cx="292608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29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PC1()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082C30-54C1-E6DC-575F-DF362DD17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093759"/>
            <a:ext cx="9840698" cy="1705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0E85192-8997-2538-31EA-74046CC3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76" y="2798972"/>
            <a:ext cx="4877481" cy="2676899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3C8906-54C3-5606-56CA-F98400253311}"/>
              </a:ext>
            </a:extLst>
          </p:cNvPr>
          <p:cNvCxnSpPr>
            <a:cxnSpLocks/>
          </p:cNvCxnSpPr>
          <p:nvPr/>
        </p:nvCxnSpPr>
        <p:spPr>
          <a:xfrm flipH="1" flipV="1">
            <a:off x="2403566" y="1715589"/>
            <a:ext cx="1123405" cy="14282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3835" y="2429691"/>
            <a:ext cx="5387989" cy="1888124"/>
          </a:xfrm>
        </p:spPr>
        <p:txBody>
          <a:bodyPr/>
          <a:lstStyle/>
          <a:p>
            <a:r>
              <a:rPr lang="en-US" altLang="ko-KR" dirty="0"/>
              <a:t>PC1()</a:t>
            </a:r>
            <a:r>
              <a:rPr lang="ko-KR" altLang="en-US" dirty="0"/>
              <a:t>을 통해 </a:t>
            </a:r>
            <a:r>
              <a:rPr lang="en-US" altLang="ko-KR" dirty="0"/>
              <a:t>64</a:t>
            </a:r>
            <a:r>
              <a:rPr lang="ko-KR" altLang="en-US" dirty="0"/>
              <a:t>비트 초기키를 </a:t>
            </a:r>
            <a:r>
              <a:rPr lang="en-US" altLang="ko-KR" dirty="0"/>
              <a:t>56</a:t>
            </a:r>
            <a:r>
              <a:rPr lang="ko-KR" altLang="en-US" dirty="0"/>
              <a:t>비트 키로 변환</a:t>
            </a:r>
            <a:endParaRPr lang="en-US" altLang="ko-KR" dirty="0"/>
          </a:p>
          <a:p>
            <a:r>
              <a:rPr lang="ko-KR" altLang="en-US" dirty="0"/>
              <a:t>일종의 순서 바꾸기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360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PC2()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050D5B-3D8C-839A-E9E6-41039C12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052548"/>
            <a:ext cx="10583752" cy="1448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FBABE8-0A01-5792-1F6B-672353554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51" y="2583188"/>
            <a:ext cx="6134956" cy="295316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3C8906-54C3-5606-56CA-F98400253311}"/>
              </a:ext>
            </a:extLst>
          </p:cNvPr>
          <p:cNvCxnSpPr>
            <a:cxnSpLocks/>
          </p:cNvCxnSpPr>
          <p:nvPr/>
        </p:nvCxnSpPr>
        <p:spPr>
          <a:xfrm flipH="1" flipV="1">
            <a:off x="2333897" y="1619794"/>
            <a:ext cx="1123406" cy="13498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24607" y="2294708"/>
            <a:ext cx="5233204" cy="1888124"/>
          </a:xfrm>
        </p:spPr>
        <p:txBody>
          <a:bodyPr/>
          <a:lstStyle/>
          <a:p>
            <a:r>
              <a:rPr lang="en-US" altLang="ko-KR" dirty="0"/>
              <a:t>PC2()</a:t>
            </a:r>
            <a:r>
              <a:rPr lang="ko-KR" altLang="en-US" dirty="0"/>
              <a:t>를 통해 </a:t>
            </a:r>
            <a:r>
              <a:rPr lang="en-US" altLang="ko-KR" dirty="0"/>
              <a:t>56</a:t>
            </a:r>
            <a:r>
              <a:rPr lang="ko-KR" altLang="en-US" dirty="0"/>
              <a:t>비트 키를 </a:t>
            </a:r>
            <a:br>
              <a:rPr lang="en-US" altLang="ko-KR" dirty="0"/>
            </a:br>
            <a:r>
              <a:rPr lang="en-US" altLang="ko-KR" dirty="0"/>
              <a:t>48</a:t>
            </a:r>
            <a:r>
              <a:rPr lang="ko-KR" altLang="en-US" dirty="0"/>
              <a:t>비트 라운드키로 변환</a:t>
            </a:r>
            <a:endParaRPr lang="en-US" altLang="ko-KR" dirty="0"/>
          </a:p>
          <a:p>
            <a:r>
              <a:rPr lang="ko-KR" altLang="en-US" dirty="0"/>
              <a:t>일종의 순서 바꾸기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541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F5E7FB11-9B61-076A-139D-6EB815EE9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2523733"/>
            <a:ext cx="5925377" cy="281026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E629945-6E83-7D5E-607D-9389D494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19508"/>
            <a:ext cx="8916644" cy="12574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IP()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3C8906-54C3-5606-56CA-F98400253311}"/>
              </a:ext>
            </a:extLst>
          </p:cNvPr>
          <p:cNvCxnSpPr>
            <a:cxnSpLocks/>
          </p:cNvCxnSpPr>
          <p:nvPr/>
        </p:nvCxnSpPr>
        <p:spPr>
          <a:xfrm flipH="1" flipV="1">
            <a:off x="1950720" y="1524000"/>
            <a:ext cx="1227909" cy="1714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24607" y="2294708"/>
            <a:ext cx="5233204" cy="1888124"/>
          </a:xfrm>
        </p:spPr>
        <p:txBody>
          <a:bodyPr/>
          <a:lstStyle/>
          <a:p>
            <a:r>
              <a:rPr lang="en-US" altLang="ko-KR" dirty="0"/>
              <a:t>IP()</a:t>
            </a:r>
            <a:r>
              <a:rPr lang="ko-KR" altLang="en-US" dirty="0"/>
              <a:t>를 통해 </a:t>
            </a:r>
            <a:r>
              <a:rPr lang="en-US" altLang="ko-KR" dirty="0"/>
              <a:t>64</a:t>
            </a:r>
            <a:r>
              <a:rPr lang="ko-KR" altLang="en-US" dirty="0"/>
              <a:t>비트 입력을 뒤섞음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일종의 순서 바꾸기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9736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A1C484A7-BD8B-B192-E826-F755F1DE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89" y="2934883"/>
            <a:ext cx="5934903" cy="2495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F1FD19-315B-FEB1-91CA-36E243C8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22847"/>
            <a:ext cx="8878539" cy="12479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FP()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3C8906-54C3-5606-56CA-F98400253311}"/>
              </a:ext>
            </a:extLst>
          </p:cNvPr>
          <p:cNvCxnSpPr>
            <a:cxnSpLocks/>
          </p:cNvCxnSpPr>
          <p:nvPr/>
        </p:nvCxnSpPr>
        <p:spPr>
          <a:xfrm flipH="1" flipV="1">
            <a:off x="1950720" y="1524000"/>
            <a:ext cx="1227909" cy="1714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24607" y="2294708"/>
            <a:ext cx="5233204" cy="1888124"/>
          </a:xfrm>
        </p:spPr>
        <p:txBody>
          <a:bodyPr/>
          <a:lstStyle/>
          <a:p>
            <a:r>
              <a:rPr lang="en-US" altLang="ko-KR" dirty="0"/>
              <a:t>FP()</a:t>
            </a:r>
            <a:r>
              <a:rPr lang="ko-KR" altLang="en-US" dirty="0"/>
              <a:t>를 통해 </a:t>
            </a:r>
            <a:r>
              <a:rPr lang="en-US" altLang="ko-KR" dirty="0"/>
              <a:t>IP()</a:t>
            </a:r>
            <a:r>
              <a:rPr lang="ko-KR" altLang="en-US" dirty="0"/>
              <a:t>에서 섞은 것을 원상복구</a:t>
            </a:r>
            <a:endParaRPr lang="en-US" altLang="ko-KR" dirty="0"/>
          </a:p>
          <a:p>
            <a:r>
              <a:rPr lang="ko-KR" altLang="en-US" dirty="0"/>
              <a:t>일종의 순서 바꾸기</a:t>
            </a:r>
            <a:r>
              <a:rPr lang="en-US" altLang="ko-KR" dirty="0"/>
              <a:t>(</a:t>
            </a:r>
            <a:r>
              <a:rPr lang="ko-KR" altLang="en-US" dirty="0"/>
              <a:t>치환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5035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ExpansionPermutation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46876" y="2484938"/>
            <a:ext cx="5233204" cy="1888124"/>
          </a:xfrm>
        </p:spPr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입력을 </a:t>
            </a:r>
            <a:r>
              <a:rPr lang="en-US" altLang="ko-KR" dirty="0"/>
              <a:t>48</a:t>
            </a:r>
            <a:r>
              <a:rPr lang="ko-KR" altLang="en-US" dirty="0"/>
              <a:t>비트로 확장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7E1F9-A64E-E208-DE41-517F1C708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3429000"/>
            <a:ext cx="5925377" cy="2724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F961E0-6238-6C6C-6BF2-FDB84F7C8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38938"/>
            <a:ext cx="11368160" cy="1282434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3C8906-54C3-5606-56CA-F98400253311}"/>
              </a:ext>
            </a:extLst>
          </p:cNvPr>
          <p:cNvCxnSpPr>
            <a:cxnSpLocks/>
          </p:cNvCxnSpPr>
          <p:nvPr/>
        </p:nvCxnSpPr>
        <p:spPr>
          <a:xfrm flipH="1" flipV="1">
            <a:off x="2116184" y="1480457"/>
            <a:ext cx="1284551" cy="2647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844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Substitution()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38465" y="2952279"/>
            <a:ext cx="5233204" cy="2177069"/>
          </a:xfrm>
        </p:spPr>
        <p:txBody>
          <a:bodyPr>
            <a:normAutofit/>
          </a:bodyPr>
          <a:lstStyle/>
          <a:p>
            <a:r>
              <a:rPr lang="en-US" altLang="ko-KR" dirty="0"/>
              <a:t>8</a:t>
            </a:r>
            <a:r>
              <a:rPr lang="ko-KR" altLang="en-US" dirty="0"/>
              <a:t>개의 </a:t>
            </a:r>
            <a:r>
              <a:rPr lang="en-US" altLang="ko-KR" dirty="0"/>
              <a:t>S-Box</a:t>
            </a:r>
            <a:r>
              <a:rPr lang="ko-KR" altLang="en-US" dirty="0"/>
              <a:t>를 통해 각 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비트를 </a:t>
            </a:r>
            <a:r>
              <a:rPr lang="en-US" altLang="ko-KR" dirty="0"/>
              <a:t>4</a:t>
            </a:r>
            <a:r>
              <a:rPr lang="ko-KR" altLang="en-US" dirty="0"/>
              <a:t>비트로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즉 총 </a:t>
            </a:r>
            <a:r>
              <a:rPr lang="en-US" altLang="ko-KR" dirty="0"/>
              <a:t>48</a:t>
            </a:r>
            <a:r>
              <a:rPr lang="ko-KR" altLang="en-US" dirty="0"/>
              <a:t>비트를 </a:t>
            </a:r>
            <a:r>
              <a:rPr lang="en-US" altLang="ko-KR" dirty="0"/>
              <a:t>32</a:t>
            </a:r>
            <a:r>
              <a:rPr lang="ko-KR" altLang="en-US" dirty="0"/>
              <a:t>비트로 축소</a:t>
            </a:r>
            <a:endParaRPr lang="en-US" altLang="ko-KR" dirty="0"/>
          </a:p>
          <a:p>
            <a:r>
              <a:rPr lang="ko-KR" altLang="en-US" dirty="0"/>
              <a:t>전체 </a:t>
            </a:r>
            <a:r>
              <a:rPr lang="en-US" altLang="ko-KR" dirty="0"/>
              <a:t>S-Box </a:t>
            </a:r>
            <a:r>
              <a:rPr lang="ko-KR" altLang="en-US" dirty="0"/>
              <a:t>표는 </a:t>
            </a:r>
            <a:br>
              <a:rPr lang="en-US" altLang="ko-KR" dirty="0"/>
            </a:br>
            <a:r>
              <a:rPr lang="en-US" altLang="ko-KR" dirty="0"/>
              <a:t>Appendix 1</a:t>
            </a:r>
            <a:r>
              <a:rPr lang="ko-KR" altLang="en-US" dirty="0"/>
              <a:t>에 존재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F51549-3C5E-1B39-35AC-03088A24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083122"/>
            <a:ext cx="11368160" cy="18691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80C53E-BA19-A618-F14F-69632CF38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3065492"/>
            <a:ext cx="5801535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5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StraightPermutation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46876" y="2326188"/>
            <a:ext cx="5233204" cy="1888124"/>
          </a:xfrm>
        </p:spPr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비트 입력을 뒤섞음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1535E5-2BCD-D32F-E36C-0FF478D08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94" y="3429000"/>
            <a:ext cx="6144482" cy="25911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41F7B7-16A7-5D82-D1E8-45EE27AC7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26789"/>
            <a:ext cx="11368160" cy="112009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E3C8906-54C3-5606-56CA-F98400253311}"/>
              </a:ext>
            </a:extLst>
          </p:cNvPr>
          <p:cNvCxnSpPr>
            <a:cxnSpLocks/>
          </p:cNvCxnSpPr>
          <p:nvPr/>
        </p:nvCxnSpPr>
        <p:spPr>
          <a:xfrm flipH="1" flipV="1">
            <a:off x="2120501" y="1427569"/>
            <a:ext cx="1284551" cy="26474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181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실행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C9F908B-2C43-5230-8C48-94CDB301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44788"/>
            <a:ext cx="9481017" cy="49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11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구현 테스트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B99F79-C649-F4A1-9F4E-85C128EC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466811"/>
            <a:ext cx="10633166" cy="33832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3F955-A682-92CA-CF4E-75C1E1484F85}"/>
              </a:ext>
            </a:extLst>
          </p:cNvPr>
          <p:cNvSpPr txBox="1"/>
          <p:nvPr/>
        </p:nvSpPr>
        <p:spPr>
          <a:xfrm>
            <a:off x="411920" y="1033694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Nayuki.io: des-cipher-internals-in-excel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475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발표 계획 목록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어려웠던 부분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Substitution() – </a:t>
            </a:r>
            <a:r>
              <a:rPr lang="ko-KR" altLang="en-US" dirty="0"/>
              <a:t>정확한 </a:t>
            </a:r>
            <a:r>
              <a:rPr lang="en-US" altLang="ko-KR" dirty="0"/>
              <a:t>S-box </a:t>
            </a:r>
            <a:r>
              <a:rPr lang="ko-KR" altLang="en-US" dirty="0"/>
              <a:t>값</a:t>
            </a:r>
            <a:endParaRPr lang="en-US" altLang="ko-KR" dirty="0"/>
          </a:p>
          <a:p>
            <a:r>
              <a:rPr lang="ko-KR" altLang="en-US" dirty="0"/>
              <a:t>애매한 자료형 크기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94449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참고문헌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NIST FIPS 46-3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Nayuki.io: des-cipher-internals-in-excel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309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계획한 향후 발표 주제 </a:t>
            </a:r>
            <a:r>
              <a:rPr lang="en-US" altLang="ko-KR" dirty="0"/>
              <a:t>- </a:t>
            </a:r>
            <a:r>
              <a:rPr lang="ko-KR" altLang="en-US" dirty="0"/>
              <a:t>기존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1: </a:t>
            </a:r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ko-KR" altLang="en-US" dirty="0" err="1"/>
              <a:t>암복호화의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AES, DES</a:t>
            </a:r>
          </a:p>
          <a:p>
            <a:pPr lvl="1"/>
            <a:r>
              <a:rPr lang="en-US" altLang="ko-KR" dirty="0"/>
              <a:t>2: </a:t>
            </a:r>
            <a:r>
              <a:rPr lang="en-US" altLang="ko-KR" dirty="0" err="1"/>
              <a:t>OpenMPI</a:t>
            </a:r>
            <a:r>
              <a:rPr lang="ko-KR" altLang="en-US" dirty="0"/>
              <a:t>와 </a:t>
            </a:r>
            <a:r>
              <a:rPr lang="en-US" altLang="ko-KR" dirty="0"/>
              <a:t>AES </a:t>
            </a:r>
            <a:r>
              <a:rPr lang="ko-KR" altLang="en-US" dirty="0"/>
              <a:t>및 블록암호 </a:t>
            </a:r>
            <a:r>
              <a:rPr lang="ko-KR" altLang="en-US" dirty="0" err="1"/>
              <a:t>운영모드별</a:t>
            </a:r>
            <a:r>
              <a:rPr lang="ko-KR" altLang="en-US" dirty="0"/>
              <a:t> 병렬연산의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1"/>
            <a:r>
              <a:rPr lang="en-US" altLang="ko-KR" dirty="0"/>
              <a:t>3: 64</a:t>
            </a:r>
            <a:r>
              <a:rPr lang="ko-KR" altLang="en-US" dirty="0"/>
              <a:t>비트 이상 키 길이의 공개키 암호의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RSA, Rabin, </a:t>
            </a:r>
            <a:r>
              <a:rPr lang="en-US" altLang="ko-KR" dirty="0" err="1"/>
              <a:t>Elgamal</a:t>
            </a:r>
            <a:r>
              <a:rPr lang="en-US" altLang="ko-KR" dirty="0"/>
              <a:t>, ECDSA</a:t>
            </a:r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C452439-53D3-7829-9987-9E4AA8494327}"/>
              </a:ext>
            </a:extLst>
          </p:cNvPr>
          <p:cNvSpPr/>
          <p:nvPr/>
        </p:nvSpPr>
        <p:spPr>
          <a:xfrm>
            <a:off x="385035" y="1152525"/>
            <a:ext cx="574766" cy="4097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39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계획</a:t>
            </a:r>
            <a:r>
              <a:rPr lang="en-US" altLang="ko-KR" dirty="0"/>
              <a:t>: 24.07.19ver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Part 1. </a:t>
            </a:r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Ep1. AES</a:t>
            </a:r>
          </a:p>
          <a:p>
            <a:pPr lvl="2"/>
            <a:r>
              <a:rPr lang="en-US" altLang="ko-KR" dirty="0"/>
              <a:t>Ep2. DES</a:t>
            </a:r>
          </a:p>
          <a:p>
            <a:pPr lvl="1"/>
            <a:r>
              <a:rPr lang="en-US" altLang="ko-KR" dirty="0"/>
              <a:t>Part 2. 64</a:t>
            </a:r>
            <a:r>
              <a:rPr lang="ko-KR" altLang="en-US" dirty="0"/>
              <a:t>비트 이상 키 길이의 공개키 암호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2"/>
            <a:r>
              <a:rPr lang="en-US" altLang="ko-KR" dirty="0"/>
              <a:t>Ep3. GMP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Ep4. RSA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Ep5. Rabin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Ep6. </a:t>
            </a:r>
            <a:r>
              <a:rPr lang="en-US" altLang="ko-KR" dirty="0" err="1"/>
              <a:t>Elgamal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Ep7. ECDSA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AES-</a:t>
            </a:r>
            <a:r>
              <a:rPr lang="ko-KR" altLang="en-US" dirty="0"/>
              <a:t>운영모드 </a:t>
            </a:r>
            <a:r>
              <a:rPr lang="en-US" altLang="ko-KR" dirty="0"/>
              <a:t>with </a:t>
            </a:r>
            <a:r>
              <a:rPr lang="ko-KR" altLang="en-US" dirty="0"/>
              <a:t>병렬컴퓨팅</a:t>
            </a:r>
            <a:endParaRPr lang="en-US" altLang="ko-KR" dirty="0"/>
          </a:p>
          <a:p>
            <a:pPr lvl="2"/>
            <a:r>
              <a:rPr lang="en-US" altLang="ko-KR" dirty="0"/>
              <a:t>Ep8. </a:t>
            </a:r>
            <a:r>
              <a:rPr lang="en-US" altLang="ko-KR" dirty="0" err="1"/>
              <a:t>OpenMPI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Ep9. </a:t>
            </a:r>
            <a:r>
              <a:rPr lang="en-US" altLang="ko-KR" dirty="0" err="1"/>
              <a:t>OpenMPI</a:t>
            </a:r>
            <a:r>
              <a:rPr lang="en-US" altLang="ko-KR" dirty="0"/>
              <a:t>-AES</a:t>
            </a:r>
          </a:p>
          <a:p>
            <a:pPr lvl="2"/>
            <a:r>
              <a:rPr lang="en-US" altLang="ko-KR" dirty="0"/>
              <a:t>Ep10. CUDA C</a:t>
            </a:r>
          </a:p>
          <a:p>
            <a:pPr lvl="2"/>
            <a:r>
              <a:rPr lang="en-US" altLang="ko-KR" dirty="0"/>
              <a:t>Ep11. CUDA-AES</a:t>
            </a:r>
          </a:p>
          <a:p>
            <a:pPr lvl="1"/>
            <a:endParaRPr lang="ko-KR" altLang="en-US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C452439-53D3-7829-9987-9E4AA8494327}"/>
              </a:ext>
            </a:extLst>
          </p:cNvPr>
          <p:cNvSpPr/>
          <p:nvPr/>
        </p:nvSpPr>
        <p:spPr>
          <a:xfrm>
            <a:off x="776921" y="1840502"/>
            <a:ext cx="574766" cy="4097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93635-3CD0-E6DD-9B19-6DF48D27093B}"/>
              </a:ext>
            </a:extLst>
          </p:cNvPr>
          <p:cNvSpPr txBox="1"/>
          <p:nvPr/>
        </p:nvSpPr>
        <p:spPr>
          <a:xfrm>
            <a:off x="11020" y="1840502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Today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80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6917645" y="1213750"/>
            <a:ext cx="4862434" cy="4220664"/>
          </a:xfrm>
        </p:spPr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를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</a:t>
            </a:r>
            <a:r>
              <a:rPr lang="en-US" altLang="ko-KR" dirty="0"/>
              <a:t>: 56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블록 길이</a:t>
            </a:r>
            <a:r>
              <a:rPr lang="en-US" altLang="ko-KR" dirty="0"/>
              <a:t>: 64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구조</a:t>
            </a:r>
            <a:r>
              <a:rPr lang="en-US" altLang="ko-KR" dirty="0"/>
              <a:t>: Feistel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라운드 수</a:t>
            </a:r>
            <a:r>
              <a:rPr lang="en-US" altLang="ko-KR" dirty="0"/>
              <a:t>: 16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NIST</a:t>
            </a:r>
            <a:r>
              <a:rPr lang="ko-KR" altLang="en-US" dirty="0"/>
              <a:t> </a:t>
            </a:r>
            <a:r>
              <a:rPr lang="en-US" altLang="ko-KR" dirty="0"/>
              <a:t>FIPS 46-3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7ADE2-6B8B-153B-40E7-3788A4BBE6A5}"/>
              </a:ext>
            </a:extLst>
          </p:cNvPr>
          <p:cNvSpPr txBox="1"/>
          <p:nvPr/>
        </p:nvSpPr>
        <p:spPr>
          <a:xfrm>
            <a:off x="411162" y="5286970"/>
            <a:ext cx="86109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https://github.com/minpie/CryptoCraftLab-minpie_public/blob/main/%EC%95%94%ED%98%B8%EA%B5%AC%ED%98%84/DataEncryptionStandard/main.c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9254B5-FC33-DAE5-B3D5-446947B89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146963"/>
            <a:ext cx="522995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46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794375" y="1168030"/>
            <a:ext cx="3985705" cy="4220664"/>
          </a:xfrm>
        </p:spPr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를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</a:t>
            </a:r>
            <a:r>
              <a:rPr lang="en-US" altLang="ko-KR" dirty="0"/>
              <a:t>: 56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블록 길이</a:t>
            </a:r>
            <a:r>
              <a:rPr lang="en-US" altLang="ko-KR" dirty="0"/>
              <a:t>: 64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구조</a:t>
            </a:r>
            <a:r>
              <a:rPr lang="en-US" altLang="ko-KR" dirty="0"/>
              <a:t>: Feistel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라운드 수</a:t>
            </a:r>
            <a:r>
              <a:rPr lang="en-US" altLang="ko-KR" dirty="0"/>
              <a:t>: 16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NIST</a:t>
            </a:r>
            <a:r>
              <a:rPr lang="ko-KR" altLang="en-US" dirty="0"/>
              <a:t> </a:t>
            </a:r>
            <a:r>
              <a:rPr lang="en-US" altLang="ko-KR" dirty="0"/>
              <a:t>FIPS 46-3</a:t>
            </a:r>
          </a:p>
          <a:p>
            <a:endParaRPr lang="en-US" altLang="ko-KR" dirty="0"/>
          </a:p>
        </p:txBody>
      </p:sp>
      <p:pic>
        <p:nvPicPr>
          <p:cNvPr id="1026" name="Picture 2" descr="Data Encryption Standard (DES) | Britannica">
            <a:extLst>
              <a:ext uri="{FF2B5EF4-FFF2-40B4-BE49-F238E27FC236}">
                <a16:creationId xmlns:a16="http://schemas.microsoft.com/office/drawing/2014/main" id="{E20CBBE1-4D64-D355-5453-796CB50CD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20" y="1168030"/>
            <a:ext cx="375285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lock diagram of DES algorithm | Download Scientific Diagram">
            <a:extLst>
              <a:ext uri="{FF2B5EF4-FFF2-40B4-BE49-F238E27FC236}">
                <a16:creationId xmlns:a16="http://schemas.microsoft.com/office/drawing/2014/main" id="{C7B19518-402B-091D-844A-A0CD99C3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4771" y="1168030"/>
            <a:ext cx="3503542" cy="422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0E77203-E6FF-4DCE-A15F-AA751D650EA2}"/>
              </a:ext>
            </a:extLst>
          </p:cNvPr>
          <p:cNvSpPr/>
          <p:nvPr/>
        </p:nvSpPr>
        <p:spPr>
          <a:xfrm>
            <a:off x="2159726" y="2351165"/>
            <a:ext cx="235131" cy="2701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1321ED-4080-BD91-07AA-6CD524112370}"/>
              </a:ext>
            </a:extLst>
          </p:cNvPr>
          <p:cNvCxnSpPr>
            <a:stCxn id="7" idx="0"/>
          </p:cNvCxnSpPr>
          <p:nvPr/>
        </p:nvCxnSpPr>
        <p:spPr>
          <a:xfrm flipV="1">
            <a:off x="2277292" y="1558834"/>
            <a:ext cx="1887478" cy="79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E243BFD-CCDA-A8A8-58B7-D41FD2CD40C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277292" y="2621280"/>
            <a:ext cx="1887478" cy="23513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890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단일 블록 암호화</a:t>
            </a:r>
          </a:p>
        </p:txBody>
      </p:sp>
      <p:pic>
        <p:nvPicPr>
          <p:cNvPr id="11" name="그림 10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773E69E0-3DE3-0E4C-841D-E10A41EE72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326" y="1140823"/>
            <a:ext cx="4726754" cy="346291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473172-CA08-1F47-27A5-B17CDD847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67" y="1035985"/>
            <a:ext cx="6331833" cy="52752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C956609-D31F-2E7E-D10B-07AF66C4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766" y="5822015"/>
            <a:ext cx="3562847" cy="6001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CCC14CF-34A7-474B-489C-39ABDA304F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766" y="4774652"/>
            <a:ext cx="6840586" cy="10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단일 블록 복호화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29A66B-471E-3DA6-4336-8BB2E405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74228"/>
            <a:ext cx="7737022" cy="2814296"/>
          </a:xfrm>
          <a:prstGeom prst="rect">
            <a:avLst/>
          </a:prstGeom>
        </p:spPr>
      </p:pic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33807" y="1174228"/>
            <a:ext cx="3602309" cy="4220664"/>
          </a:xfrm>
        </p:spPr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를 구현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키 길이</a:t>
            </a:r>
            <a:r>
              <a:rPr lang="en-US" altLang="ko-KR" dirty="0"/>
              <a:t>: 56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블록 길이</a:t>
            </a:r>
            <a:r>
              <a:rPr lang="en-US" altLang="ko-KR" dirty="0"/>
              <a:t>: 64</a:t>
            </a:r>
            <a:r>
              <a:rPr lang="ko-KR" altLang="en-US" dirty="0"/>
              <a:t>비트</a:t>
            </a:r>
            <a:endParaRPr lang="en-US" altLang="ko-KR" dirty="0"/>
          </a:p>
          <a:p>
            <a:r>
              <a:rPr lang="ko-KR" altLang="en-US" dirty="0"/>
              <a:t>구조</a:t>
            </a:r>
            <a:r>
              <a:rPr lang="en-US" altLang="ko-KR" dirty="0"/>
              <a:t>: Feistel 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/>
              <a:t>라운드 수</a:t>
            </a:r>
            <a:r>
              <a:rPr lang="en-US" altLang="ko-KR" dirty="0"/>
              <a:t>: 16</a:t>
            </a:r>
            <a:r>
              <a:rPr lang="ko-KR" altLang="en-US" dirty="0"/>
              <a:t>라운드</a:t>
            </a:r>
            <a:endParaRPr lang="en-US" altLang="ko-KR" dirty="0"/>
          </a:p>
          <a:p>
            <a:r>
              <a:rPr lang="en-US" altLang="ko-KR" dirty="0"/>
              <a:t>NIST</a:t>
            </a:r>
            <a:r>
              <a:rPr lang="ko-KR" altLang="en-US" dirty="0"/>
              <a:t> </a:t>
            </a:r>
            <a:r>
              <a:rPr lang="en-US" altLang="ko-KR" dirty="0"/>
              <a:t>FIPS 46-3</a:t>
            </a: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7C32C4-8741-12B3-C532-FBAE4F6D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84" y="4134682"/>
            <a:ext cx="7693058" cy="117788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8F8BCC-F200-0C6C-5655-88F9005B41A6}"/>
              </a:ext>
            </a:extLst>
          </p:cNvPr>
          <p:cNvCxnSpPr/>
          <p:nvPr/>
        </p:nvCxnSpPr>
        <p:spPr>
          <a:xfrm>
            <a:off x="9353008" y="3161212"/>
            <a:ext cx="18549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29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DES</a:t>
            </a:r>
            <a:r>
              <a:rPr lang="ko-KR" altLang="en-US" dirty="0"/>
              <a:t>의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KeyExpansion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A11C5A1-49BD-DC5D-EA1A-AE72C1A3D4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24846" y="1152525"/>
            <a:ext cx="6755992" cy="5057775"/>
          </a:xfrm>
        </p:spPr>
        <p:txBody>
          <a:bodyPr/>
          <a:lstStyle/>
          <a:p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개의 라운드키 생성</a:t>
            </a:r>
            <a:endParaRPr lang="en-US" altLang="ko-KR" dirty="0"/>
          </a:p>
          <a:p>
            <a:r>
              <a:rPr lang="en-US" altLang="ko-KR" dirty="0"/>
              <a:t>PC1()</a:t>
            </a:r>
            <a:r>
              <a:rPr lang="ko-KR" altLang="en-US" dirty="0"/>
              <a:t>을 통해 </a:t>
            </a:r>
            <a:r>
              <a:rPr lang="en-US" altLang="ko-KR" dirty="0"/>
              <a:t>64</a:t>
            </a:r>
            <a:r>
              <a:rPr lang="ko-KR" altLang="en-US" dirty="0"/>
              <a:t>비트 초기키를 </a:t>
            </a:r>
            <a:r>
              <a:rPr lang="en-US" altLang="ko-KR" dirty="0"/>
              <a:t>56</a:t>
            </a:r>
            <a:r>
              <a:rPr lang="ko-KR" altLang="en-US" dirty="0"/>
              <a:t>비트 키로 변환</a:t>
            </a:r>
            <a:endParaRPr lang="en-US" altLang="ko-KR" dirty="0"/>
          </a:p>
          <a:p>
            <a:r>
              <a:rPr lang="en-US" altLang="ko-KR" dirty="0"/>
              <a:t>PC2()</a:t>
            </a:r>
            <a:r>
              <a:rPr lang="ko-KR" altLang="en-US" dirty="0"/>
              <a:t>를 통해 </a:t>
            </a:r>
            <a:r>
              <a:rPr lang="en-US" altLang="ko-KR" dirty="0"/>
              <a:t>56</a:t>
            </a:r>
            <a:r>
              <a:rPr lang="ko-KR" altLang="en-US" dirty="0"/>
              <a:t>비트 키를 </a:t>
            </a:r>
            <a:r>
              <a:rPr lang="en-US" altLang="ko-KR" dirty="0"/>
              <a:t>48</a:t>
            </a:r>
            <a:r>
              <a:rPr lang="ko-KR" altLang="en-US" dirty="0"/>
              <a:t>비트 라운드키로 변환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85A8A9-5767-B0DD-9F46-0C3902B4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1048341"/>
            <a:ext cx="4137474" cy="531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1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603</Words>
  <Application>Microsoft Office PowerPoint</Application>
  <PresentationFormat>와이드스크린</PresentationFormat>
  <Paragraphs>83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CryptoCraft 테마</vt:lpstr>
      <vt:lpstr>제목 테마</vt:lpstr>
      <vt:lpstr>대칭키 암호의 구현</vt:lpstr>
      <vt:lpstr>PowerPoint 프레젠테이션</vt:lpstr>
      <vt:lpstr>계획한 향후 발표 주제 - 기존</vt:lpstr>
      <vt:lpstr>발표 계획: 24.07.19ver</vt:lpstr>
      <vt:lpstr>DES의 C언어 구현 - 개요</vt:lpstr>
      <vt:lpstr>DES의 C언어 구현 - 개요</vt:lpstr>
      <vt:lpstr>DES의 C언어 구현 – 단일 블록 암호화</vt:lpstr>
      <vt:lpstr>DES의 C언어 구현 – 단일 블록 복호화</vt:lpstr>
      <vt:lpstr>DES의 C언어 구현 – KeyExpansion()</vt:lpstr>
      <vt:lpstr>DES의 C언어 구현 – KeyExpansion()</vt:lpstr>
      <vt:lpstr>DES의 C언어 구현 – PC1()</vt:lpstr>
      <vt:lpstr>DES의 C언어 구현 – PC2()</vt:lpstr>
      <vt:lpstr>DES의 C언어 구현 – IP()</vt:lpstr>
      <vt:lpstr>DES의 C언어 구현 – FP()</vt:lpstr>
      <vt:lpstr>DES의 C언어 구현 – ExpansionPermutation()</vt:lpstr>
      <vt:lpstr>DES의 C언어 구현 – Substitution()</vt:lpstr>
      <vt:lpstr>DES의 C언어 구현 – StraightPermutation()</vt:lpstr>
      <vt:lpstr>DES의 C언어 구현 – 실행 예시</vt:lpstr>
      <vt:lpstr>DES의 C언어 구현 – 구현 테스트 방법</vt:lpstr>
      <vt:lpstr>DES의 C언어 구현 – 어려웠던 부분</vt:lpstr>
      <vt:lpstr>DES의 C언어 구현 - 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차상민</cp:lastModifiedBy>
  <cp:revision>354</cp:revision>
  <dcterms:created xsi:type="dcterms:W3CDTF">2019-03-05T04:29:07Z</dcterms:created>
  <dcterms:modified xsi:type="dcterms:W3CDTF">2024-08-05T06:52:23Z</dcterms:modified>
</cp:coreProperties>
</file>