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notesMasterIdLst>
    <p:notesMasterId r:id="rId20"/>
  </p:notesMasterIdLst>
  <p:sldIdLst>
    <p:sldId id="257" r:id="rId3"/>
    <p:sldId id="282" r:id="rId4"/>
    <p:sldId id="268" r:id="rId5"/>
    <p:sldId id="270" r:id="rId6"/>
    <p:sldId id="283" r:id="rId7"/>
    <p:sldId id="277" r:id="rId8"/>
    <p:sldId id="271" r:id="rId9"/>
    <p:sldId id="263" r:id="rId10"/>
    <p:sldId id="264" r:id="rId11"/>
    <p:sldId id="275" r:id="rId12"/>
    <p:sldId id="276" r:id="rId13"/>
    <p:sldId id="279" r:id="rId14"/>
    <p:sldId id="278" r:id="rId15"/>
    <p:sldId id="272" r:id="rId16"/>
    <p:sldId id="265" r:id="rId17"/>
    <p:sldId id="267" r:id="rId18"/>
    <p:sldId id="25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A188F5-C1F5-8A45-A8F0-474E2CC933AE}" v="100" dt="2023-01-19T08:46:48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4"/>
    <p:restoredTop sz="93197"/>
  </p:normalViewPr>
  <p:slideViewPr>
    <p:cSldViewPr snapToGrid="0" snapToObjects="1">
      <p:cViewPr>
        <p:scale>
          <a:sx n="178" d="100"/>
          <a:sy n="178" d="100"/>
        </p:scale>
        <p:origin x="144" y="-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29030-84F2-924E-ACB8-CBBAC7F9FAA0}" type="datetimeFigureOut">
              <a:rPr kumimoji="1" lang="ko-Kore-KR" altLang="en-US" smtClean="0"/>
              <a:t>2023. 1. 19.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42F30-0D82-5344-81D6-62CDA41FD68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025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42F30-0D82-5344-81D6-62CDA41FD68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08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42F30-0D82-5344-81D6-62CDA41FD68E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899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42F30-0D82-5344-81D6-62CDA41FD68E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287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42F30-0D82-5344-81D6-62CDA41FD68E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843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42F30-0D82-5344-81D6-62CDA41FD68E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8361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42F30-0D82-5344-81D6-62CDA41FD68E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8420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42F30-0D82-5344-81D6-62CDA41FD68E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7001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19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1674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5641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37B6-A43D-EA47-9F3F-E60C6642F8D2}" type="datetimeFigureOut">
              <a:rPr kumimoji="1" lang="ko-Kore-KR" altLang="en-US" smtClean="0"/>
              <a:t>2023. 1. 19.</a:t>
            </a:fld>
            <a:endParaRPr kumimoji="1" lang="ko-Kore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A878-7EBC-2E42-A824-62C83D9372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48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575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fDsscioll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10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3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37.png"/><Relationship Id="rId12" Type="http://schemas.openxmlformats.org/officeDocument/2006/relationships/image" Target="../media/image110.png"/><Relationship Id="rId7" Type="http://schemas.openxmlformats.org/officeDocument/2006/relationships/image" Target="../media/image6.png"/><Relationship Id="rId17" Type="http://schemas.openxmlformats.org/officeDocument/2006/relationships/image" Target="../media/image16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140.png"/><Relationship Id="rId19" Type="http://schemas.openxmlformats.org/officeDocument/2006/relationships/image" Target="../media/image180.png"/><Relationship Id="rId1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F9506-9EB3-1147-8806-F4FEE97D8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800" dirty="0"/>
              <a:t>RISC-V </a:t>
            </a:r>
            <a:r>
              <a:rPr kumimoji="1" lang="ko-KR" altLang="en-US" sz="4800" dirty="0"/>
              <a:t>상에서 </a:t>
            </a:r>
            <a:r>
              <a:rPr kumimoji="1" lang="en-US" altLang="ko-KR" sz="4800" dirty="0"/>
              <a:t>SIMON, SPECK-CTR  </a:t>
            </a:r>
            <a:br>
              <a:rPr kumimoji="1" lang="en-US" altLang="ko-KR" sz="4800" dirty="0"/>
            </a:br>
            <a:r>
              <a:rPr kumimoji="1" lang="ko-KR" altLang="en-US" sz="4800" dirty="0"/>
              <a:t>병렬 구현</a:t>
            </a:r>
            <a:endParaRPr kumimoji="1" lang="ko-Kore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976B76-57E6-744E-80BD-56E31CBB4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ko-Kore-KR" dirty="0">
                <a:hlinkClick r:id="rId3"/>
              </a:rPr>
              <a:t>https://youtu.be/afDssciollk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04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SPECK </a:t>
            </a:r>
            <a:r>
              <a:rPr kumimoji="1" lang="ko-KR" altLang="en-US" dirty="0"/>
              <a:t>병렬 </a:t>
            </a:r>
            <a:r>
              <a:rPr kumimoji="1" lang="ko-Kore-KR" altLang="en-US" dirty="0"/>
              <a:t>구현</a:t>
            </a:r>
            <a:r>
              <a:rPr kumimoji="1" lang="ko-KR" altLang="en-US" dirty="0"/>
              <a:t>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레지스터 내부 정렬</a:t>
            </a:r>
            <a:endParaRPr kumimoji="1" lang="ko-Kore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147E41-0908-B227-1BBA-B9B4065F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458" y="2594051"/>
            <a:ext cx="4731421" cy="3111424"/>
          </a:xfrm>
          <a:prstGeom prst="rect">
            <a:avLst/>
          </a:prstGeom>
        </p:spPr>
      </p:pic>
      <p:graphicFrame>
        <p:nvGraphicFramePr>
          <p:cNvPr id="28" name="표 10">
            <a:extLst>
              <a:ext uri="{FF2B5EF4-FFF2-40B4-BE49-F238E27FC236}">
                <a16:creationId xmlns:a16="http://schemas.microsoft.com/office/drawing/2014/main" id="{7C91DCC5-6F81-7779-D8FD-EC58100E8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899847"/>
              </p:ext>
            </p:extLst>
          </p:nvPr>
        </p:nvGraphicFramePr>
        <p:xfrm>
          <a:off x="411162" y="3113443"/>
          <a:ext cx="383218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7395">
                  <a:extLst>
                    <a:ext uri="{9D8B030D-6E8A-4147-A177-3AD203B41FA5}">
                      <a16:colId xmlns:a16="http://schemas.microsoft.com/office/drawing/2014/main" val="2836215252"/>
                    </a:ext>
                  </a:extLst>
                </a:gridCol>
                <a:gridCol w="2554787">
                  <a:extLst>
                    <a:ext uri="{9D8B030D-6E8A-4147-A177-3AD203B41FA5}">
                      <a16:colId xmlns:a16="http://schemas.microsoft.com/office/drawing/2014/main" val="3439973295"/>
                    </a:ext>
                  </a:extLst>
                </a:gridCol>
              </a:tblGrid>
              <a:tr h="34881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a2</a:t>
                      </a:r>
                      <a:endParaRPr lang="ko-KR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PT1[0]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56233927"/>
                  </a:ext>
                </a:extLst>
              </a:tr>
              <a:tr h="34881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a3</a:t>
                      </a:r>
                      <a:endParaRPr lang="ko-KR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PT1[1]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35685098"/>
                  </a:ext>
                </a:extLst>
              </a:tr>
              <a:tr h="34881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a4</a:t>
                      </a:r>
                      <a:endParaRPr lang="ko-KR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PT2[0]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52915"/>
                  </a:ext>
                </a:extLst>
              </a:tr>
              <a:tr h="34881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a5</a:t>
                      </a:r>
                      <a:endParaRPr lang="ko-KR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PT2[1]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3641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19C4058-DFBD-F23A-477A-7DA5D671C483}"/>
              </a:ext>
            </a:extLst>
          </p:cNvPr>
          <p:cNvCxnSpPr>
            <a:cxnSpLocks/>
          </p:cNvCxnSpPr>
          <p:nvPr/>
        </p:nvCxnSpPr>
        <p:spPr>
          <a:xfrm>
            <a:off x="4962661" y="4149763"/>
            <a:ext cx="1182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009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SPECK </a:t>
            </a:r>
            <a:r>
              <a:rPr kumimoji="1" lang="ko-KR" altLang="en-US" dirty="0"/>
              <a:t>병렬 </a:t>
            </a:r>
            <a:r>
              <a:rPr kumimoji="1" lang="ko-Kore-KR" altLang="en-US" dirty="0"/>
              <a:t>구현</a:t>
            </a:r>
            <a:r>
              <a:rPr kumimoji="1" lang="ko-KR" altLang="en-US" dirty="0"/>
              <a:t>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dirty="0"/>
              <a:t>Addition</a:t>
            </a:r>
            <a:r>
              <a:rPr kumimoji="1" lang="ko-KR" altLang="en-US" sz="2400" dirty="0"/>
              <a:t> 구현</a:t>
            </a:r>
            <a:endParaRPr kumimoji="1" lang="ko-Kore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0804B0-106A-41ED-699D-14EA72CC3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364" y="1775768"/>
            <a:ext cx="7819271" cy="30649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9AA2AC-E131-9AE4-7954-FED1493EB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068" y="4935753"/>
            <a:ext cx="7985864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9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SPECK </a:t>
            </a:r>
            <a:r>
              <a:rPr kumimoji="1" lang="ko-KR" altLang="en-US" dirty="0"/>
              <a:t>병렬 </a:t>
            </a:r>
            <a:r>
              <a:rPr kumimoji="1" lang="ko-Kore-KR" altLang="en-US" dirty="0"/>
              <a:t>구현</a:t>
            </a:r>
            <a:r>
              <a:rPr kumimoji="1" lang="ko-KR" altLang="en-US" dirty="0"/>
              <a:t>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dirty="0"/>
              <a:t>Addition</a:t>
            </a:r>
            <a:r>
              <a:rPr kumimoji="1" lang="ko-KR" altLang="en-US" sz="2400" dirty="0"/>
              <a:t> 구현</a:t>
            </a:r>
            <a:endParaRPr kumimoji="1" lang="ko-Kore-KR" altLang="en-US" sz="2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5C68912-6F99-4EE4-4BE6-661F08607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48314"/>
              </p:ext>
            </p:extLst>
          </p:nvPr>
        </p:nvGraphicFramePr>
        <p:xfrm>
          <a:off x="475416" y="2088426"/>
          <a:ext cx="11370112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316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FA7D575-54FD-66D4-0FBE-CB344B1BA891}"/>
              </a:ext>
            </a:extLst>
          </p:cNvPr>
          <p:cNvSpPr/>
          <p:nvPr/>
        </p:nvSpPr>
        <p:spPr>
          <a:xfrm>
            <a:off x="6096000" y="2027839"/>
            <a:ext cx="489857" cy="5769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F6FF711-3039-3D25-75DD-9D13F1109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27205"/>
              </p:ext>
            </p:extLst>
          </p:nvPr>
        </p:nvGraphicFramePr>
        <p:xfrm>
          <a:off x="475416" y="3010705"/>
          <a:ext cx="11370112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316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4B55809-2D99-5E87-BAD6-F4183BC8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07746"/>
              </p:ext>
            </p:extLst>
          </p:nvPr>
        </p:nvGraphicFramePr>
        <p:xfrm>
          <a:off x="475416" y="3777867"/>
          <a:ext cx="11370112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316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B5B79C49-5C10-5B69-E1C1-2F85E8E474BA}"/>
              </a:ext>
            </a:extLst>
          </p:cNvPr>
          <p:cNvGrpSpPr/>
          <p:nvPr/>
        </p:nvGrpSpPr>
        <p:grpSpPr>
          <a:xfrm>
            <a:off x="3061608" y="4601520"/>
            <a:ext cx="6068783" cy="1878095"/>
            <a:chOff x="3075200" y="4545029"/>
            <a:chExt cx="6068783" cy="187809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18DC5D-FB13-A190-749B-C784F817F1F2}"/>
                </a:ext>
              </a:extLst>
            </p:cNvPr>
            <p:cNvSpPr txBox="1"/>
            <p:nvPr/>
          </p:nvSpPr>
          <p:spPr>
            <a:xfrm>
              <a:off x="3075200" y="4993049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FFFF</a:t>
              </a:r>
              <a:endParaRPr kumimoji="1" lang="ko-Kore-KR" alt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904BF4-1365-49A5-780C-C0514EB2F30D}"/>
                </a:ext>
              </a:extLst>
            </p:cNvPr>
            <p:cNvSpPr txBox="1"/>
            <p:nvPr/>
          </p:nvSpPr>
          <p:spPr>
            <a:xfrm>
              <a:off x="3075200" y="5492474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7FFF</a:t>
              </a:r>
              <a:endParaRPr kumimoji="1" lang="ko-Kore-KR" alt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3D70DA-C17E-5098-F92B-6F3E87934E3E}"/>
                </a:ext>
              </a:extLst>
            </p:cNvPr>
            <p:cNvSpPr txBox="1"/>
            <p:nvPr/>
          </p:nvSpPr>
          <p:spPr>
            <a:xfrm>
              <a:off x="3670182" y="4991842"/>
              <a:ext cx="17638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1111 1111 1111 1111</a:t>
              </a:r>
              <a:endParaRPr kumimoji="1" lang="ko-Kore-KR" altLang="en-US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ED2262-FD44-BB30-9A27-A5443E343A2F}"/>
                </a:ext>
              </a:extLst>
            </p:cNvPr>
            <p:cNvSpPr txBox="1"/>
            <p:nvPr/>
          </p:nvSpPr>
          <p:spPr>
            <a:xfrm>
              <a:off x="3670182" y="5491267"/>
              <a:ext cx="177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0111 1111 1111 1111</a:t>
              </a:r>
              <a:endParaRPr kumimoji="1" lang="ko-Kore-KR" alt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40F782-E87E-ADC5-B8BA-B7C4ADD41A2F}"/>
                </a:ext>
              </a:extLst>
            </p:cNvPr>
            <p:cNvSpPr txBox="1"/>
            <p:nvPr/>
          </p:nvSpPr>
          <p:spPr>
            <a:xfrm>
              <a:off x="3075200" y="4545029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/>
                <a:t>ex)</a:t>
              </a:r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3C190D-B362-B20C-FD55-F7BCA0184EC5}"/>
                </a:ext>
              </a:extLst>
            </p:cNvPr>
            <p:cNvSpPr txBox="1"/>
            <p:nvPr/>
          </p:nvSpPr>
          <p:spPr>
            <a:xfrm>
              <a:off x="5843346" y="4765966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FFFF</a:t>
              </a:r>
              <a:endParaRPr kumimoji="1" lang="ko-Kore-KR" alt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AC3AF8-31B5-5750-A628-CB422B85583D}"/>
                </a:ext>
              </a:extLst>
            </p:cNvPr>
            <p:cNvSpPr txBox="1"/>
            <p:nvPr/>
          </p:nvSpPr>
          <p:spPr>
            <a:xfrm>
              <a:off x="5689458" y="5123058"/>
              <a:ext cx="8963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400" dirty="0"/>
                <a:t>+ FFFF </a:t>
              </a:r>
            </a:p>
            <a:p>
              <a:r>
                <a:rPr kumimoji="1" lang="en-US" altLang="ko-Kore-KR" sz="1400" dirty="0"/>
                <a:t>-----------</a:t>
              </a:r>
            </a:p>
            <a:p>
              <a:r>
                <a:rPr kumimoji="1" lang="en-US" altLang="ko-Kore-KR" sz="1400" dirty="0"/>
                <a:t>1 FFFE</a:t>
              </a:r>
              <a:endParaRPr kumimoji="1" lang="ko-Kore-KR" alt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768E46-CE61-0C3D-1A4A-0039E82064E5}"/>
                </a:ext>
              </a:extLst>
            </p:cNvPr>
            <p:cNvSpPr txBox="1"/>
            <p:nvPr/>
          </p:nvSpPr>
          <p:spPr>
            <a:xfrm>
              <a:off x="7593484" y="4765966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7FFF</a:t>
              </a:r>
              <a:endParaRPr kumimoji="1" lang="ko-Kore-KR" alt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2FC730-FFD8-2084-4647-4DD3E9D56CB7}"/>
                </a:ext>
              </a:extLst>
            </p:cNvPr>
            <p:cNvSpPr txBox="1"/>
            <p:nvPr/>
          </p:nvSpPr>
          <p:spPr>
            <a:xfrm>
              <a:off x="7439596" y="5123058"/>
              <a:ext cx="89639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+ 7FFF </a:t>
              </a:r>
            </a:p>
            <a:p>
              <a:r>
                <a:rPr kumimoji="1" lang="en-US" altLang="ko-Kore-KR" sz="1400" dirty="0"/>
                <a:t>------------</a:t>
              </a:r>
            </a:p>
            <a:p>
              <a:r>
                <a:rPr kumimoji="1" lang="en-US" altLang="ko-Kore-KR" sz="1400" dirty="0"/>
                <a:t>   FFFE</a:t>
              </a:r>
              <a:endParaRPr kumimoji="1" lang="ko-Kore-KR" alt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622728-D600-4D99-F513-B0907777313A}"/>
                </a:ext>
              </a:extLst>
            </p:cNvPr>
            <p:cNvSpPr txBox="1"/>
            <p:nvPr/>
          </p:nvSpPr>
          <p:spPr>
            <a:xfrm>
              <a:off x="8368477" y="4765966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8000 </a:t>
              </a:r>
              <a:endParaRPr kumimoji="1" lang="ko-Kore-KR" alt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485620-8273-B351-EE8F-EC14C729CA1A}"/>
                </a:ext>
              </a:extLst>
            </p:cNvPr>
            <p:cNvSpPr txBox="1"/>
            <p:nvPr/>
          </p:nvSpPr>
          <p:spPr>
            <a:xfrm>
              <a:off x="8247584" y="5099253"/>
              <a:ext cx="89639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+ 8000</a:t>
              </a:r>
            </a:p>
            <a:p>
              <a:r>
                <a:rPr kumimoji="1" lang="en-US" altLang="ko-Kore-KR" sz="1400" dirty="0"/>
                <a:t>------------</a:t>
              </a:r>
            </a:p>
            <a:p>
              <a:r>
                <a:rPr kumimoji="1" lang="en-US" altLang="ko-Kore-KR" sz="1400" dirty="0"/>
                <a:t>1 0000</a:t>
              </a:r>
              <a:endParaRPr kumimoji="1" lang="ko-Kore-KR" altLang="en-US" sz="14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A3D92F65-7E93-98BC-6678-1ADFDD20B051}"/>
                </a:ext>
              </a:extLst>
            </p:cNvPr>
            <p:cNvCxnSpPr>
              <a:cxnSpLocks/>
            </p:cNvCxnSpPr>
            <p:nvPr/>
          </p:nvCxnSpPr>
          <p:spPr>
            <a:xfrm>
              <a:off x="6585857" y="5299619"/>
              <a:ext cx="7492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04062F-097B-C28A-EDCD-E76B343BB528}"/>
                </a:ext>
              </a:extLst>
            </p:cNvPr>
            <p:cNvSpPr txBox="1"/>
            <p:nvPr/>
          </p:nvSpPr>
          <p:spPr>
            <a:xfrm>
              <a:off x="5037726" y="6115347"/>
              <a:ext cx="30652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400" dirty="0"/>
                <a:t>이진 연산에서 덧셈 연산 </a:t>
              </a:r>
              <a:r>
                <a:rPr kumimoji="1" lang="ko-KR" altLang="en-US" sz="1400" dirty="0"/>
                <a:t>→</a:t>
              </a:r>
              <a:r>
                <a:rPr kumimoji="1" lang="en-US" altLang="ko-KR" sz="1400" dirty="0"/>
                <a:t> </a:t>
              </a:r>
              <a:r>
                <a:rPr kumimoji="1" lang="en-US" altLang="ko-KR" sz="1400" dirty="0" err="1"/>
                <a:t>xor</a:t>
              </a:r>
              <a:r>
                <a:rPr kumimoji="1" lang="en-US" altLang="ko-KR" sz="1400" dirty="0"/>
                <a:t> </a:t>
              </a:r>
              <a:r>
                <a:rPr kumimoji="1" lang="ko-KR" altLang="en-US" sz="1400" dirty="0"/>
                <a:t>연산</a:t>
              </a:r>
              <a:endParaRPr kumimoji="1" lang="ko-Kore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202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39A2762-54A9-319B-9777-A1C9631F8085}"/>
              </a:ext>
            </a:extLst>
          </p:cNvPr>
          <p:cNvSpPr txBox="1"/>
          <p:nvPr/>
        </p:nvSpPr>
        <p:spPr>
          <a:xfrm>
            <a:off x="9300665" y="1798418"/>
            <a:ext cx="2479415" cy="43396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200" dirty="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상위비트</a:t>
            </a:r>
          </a:p>
          <a:p>
            <a:r>
              <a:rPr lang="ko-KR" altLang="en-US" sz="1200" dirty="0">
                <a:effectLst/>
                <a:latin typeface="Menlo" panose="020B0609030804020204" pitchFamily="49" charset="0"/>
              </a:rPr>
              <a:t>    </a:t>
            </a:r>
            <a:r>
              <a:rPr lang="en" altLang="ko-Kore-KR" sz="1200" dirty="0">
                <a:effectLst/>
                <a:latin typeface="Menlo" panose="020B0609030804020204" pitchFamily="49" charset="0"/>
              </a:rPr>
              <a:t>mv      t2, a2</a:t>
            </a:r>
          </a:p>
          <a:p>
            <a:endParaRPr lang="en" altLang="ko-Kore-KR" sz="1200" dirty="0">
              <a:effectLst/>
              <a:latin typeface="Menlo" panose="020B0609030804020204" pitchFamily="49" charset="0"/>
            </a:endParaRPr>
          </a:p>
          <a:p>
            <a:r>
              <a:rPr lang="en" altLang="ko-Kore-KR" sz="1200" dirty="0">
                <a:effectLst/>
                <a:latin typeface="Menlo" panose="020B0609030804020204" pitchFamily="49" charset="0"/>
              </a:rPr>
              <a:t>    mv      s5, a2</a:t>
            </a:r>
          </a:p>
          <a:p>
            <a:r>
              <a:rPr lang="en" altLang="ko-Kore-KR" sz="1200" dirty="0">
                <a:effectLst/>
                <a:latin typeface="Menlo" panose="020B0609030804020204" pitchFamily="49" charset="0"/>
              </a:rPr>
              <a:t>    and     a2, a2, s3</a:t>
            </a:r>
          </a:p>
          <a:p>
            <a:endParaRPr lang="en" altLang="ko-Kore-KR" sz="1200" dirty="0">
              <a:effectLst/>
              <a:latin typeface="Menlo" panose="020B0609030804020204" pitchFamily="49" charset="0"/>
            </a:endParaRPr>
          </a:p>
          <a:p>
            <a:r>
              <a:rPr lang="en" altLang="ko-Kore-KR" sz="1200" dirty="0">
                <a:effectLst/>
                <a:latin typeface="Menlo" panose="020B0609030804020204" pitchFamily="49" charset="0"/>
              </a:rPr>
              <a:t>    mv      s6, a4</a:t>
            </a:r>
          </a:p>
          <a:p>
            <a:r>
              <a:rPr lang="en" altLang="ko-Kore-KR" sz="1200" dirty="0">
                <a:effectLst/>
                <a:latin typeface="Menlo" panose="020B0609030804020204" pitchFamily="49" charset="0"/>
              </a:rPr>
              <a:t>    and     a4, a4, s3</a:t>
            </a:r>
          </a:p>
          <a:p>
            <a:endParaRPr lang="en" altLang="ko-Kore-KR" sz="1200" dirty="0">
              <a:effectLst/>
              <a:latin typeface="Menlo" panose="020B0609030804020204" pitchFamily="49" charset="0"/>
            </a:endParaRPr>
          </a:p>
          <a:p>
            <a:r>
              <a:rPr lang="en" altLang="ko-Kore-KR" sz="1200" dirty="0">
                <a:effectLst/>
                <a:latin typeface="Menlo" panose="020B0609030804020204" pitchFamily="49" charset="0"/>
              </a:rPr>
              <a:t>    </a:t>
            </a:r>
            <a:r>
              <a:rPr lang="en" altLang="ko-Kore-KR" sz="1200" dirty="0" err="1">
                <a:effectLst/>
                <a:latin typeface="Menlo" panose="020B0609030804020204" pitchFamily="49" charset="0"/>
              </a:rPr>
              <a:t>xor</a:t>
            </a:r>
            <a:r>
              <a:rPr lang="en" altLang="ko-Kore-KR" sz="1200" dirty="0">
                <a:effectLst/>
                <a:latin typeface="Menlo" panose="020B0609030804020204" pitchFamily="49" charset="0"/>
              </a:rPr>
              <a:t>     a2, a2, a4</a:t>
            </a:r>
          </a:p>
          <a:p>
            <a:br>
              <a:rPr lang="en" altLang="ko-Kore-KR" sz="1200" dirty="0">
                <a:effectLst/>
                <a:latin typeface="Menlo" panose="020B0609030804020204" pitchFamily="49" charset="0"/>
              </a:rPr>
            </a:br>
            <a:endParaRPr lang="en" altLang="ko-Kore-KR" sz="1200" dirty="0">
              <a:effectLst/>
              <a:latin typeface="Menlo" panose="020B0609030804020204" pitchFamily="49" charset="0"/>
            </a:endParaRPr>
          </a:p>
          <a:p>
            <a:r>
              <a:rPr lang="en" altLang="ko-Kore-KR" sz="1200" dirty="0">
                <a:effectLst/>
                <a:latin typeface="Menlo" panose="020B0609030804020204" pitchFamily="49" charset="0"/>
              </a:rPr>
              <a:t>    and     s5, s5, s4</a:t>
            </a:r>
          </a:p>
          <a:p>
            <a:r>
              <a:rPr lang="en" altLang="ko-Kore-KR" sz="1200" dirty="0">
                <a:effectLst/>
                <a:latin typeface="Menlo" panose="020B0609030804020204" pitchFamily="49" charset="0"/>
              </a:rPr>
              <a:t>    and     s6, s6, s4</a:t>
            </a:r>
          </a:p>
          <a:p>
            <a:endParaRPr lang="en" altLang="ko-Kore-KR" sz="1200" dirty="0">
              <a:effectLst/>
              <a:latin typeface="Menlo" panose="020B0609030804020204" pitchFamily="49" charset="0"/>
            </a:endParaRPr>
          </a:p>
          <a:p>
            <a:r>
              <a:rPr lang="en" altLang="ko-Kore-KR" sz="1200" dirty="0">
                <a:effectLst/>
                <a:latin typeface="Menlo" panose="020B0609030804020204" pitchFamily="49" charset="0"/>
              </a:rPr>
              <a:t>    add     a4, s5, s6</a:t>
            </a:r>
          </a:p>
          <a:p>
            <a:endParaRPr lang="en" altLang="ko-Kore-KR" sz="1200" dirty="0">
              <a:effectLst/>
              <a:latin typeface="Menlo" panose="020B0609030804020204" pitchFamily="49" charset="0"/>
            </a:endParaRPr>
          </a:p>
          <a:p>
            <a:r>
              <a:rPr lang="en" altLang="ko-Kore-KR" sz="1200" dirty="0">
                <a:effectLst/>
                <a:latin typeface="Menlo" panose="020B0609030804020204" pitchFamily="49" charset="0"/>
              </a:rPr>
              <a:t>    add     a4, a4, s7</a:t>
            </a:r>
          </a:p>
          <a:p>
            <a:r>
              <a:rPr lang="en" altLang="ko-Kore-KR" sz="1200" dirty="0">
                <a:effectLst/>
                <a:latin typeface="Menlo" panose="020B0609030804020204" pitchFamily="49" charset="0"/>
              </a:rPr>
              <a:t>    add     a4, a4, t3</a:t>
            </a:r>
          </a:p>
          <a:p>
            <a:endParaRPr lang="en" altLang="ko-Kore-KR" sz="1200" dirty="0">
              <a:effectLst/>
              <a:latin typeface="Menlo" panose="020B0609030804020204" pitchFamily="49" charset="0"/>
            </a:endParaRPr>
          </a:p>
          <a:p>
            <a:r>
              <a:rPr lang="en" altLang="ko-Kore-KR" sz="1200" dirty="0">
                <a:effectLst/>
                <a:latin typeface="Menlo" panose="020B0609030804020204" pitchFamily="49" charset="0"/>
              </a:rPr>
              <a:t>    </a:t>
            </a:r>
            <a:r>
              <a:rPr lang="en" altLang="ko-Kore-KR" sz="1200" dirty="0" err="1">
                <a:effectLst/>
                <a:latin typeface="Menlo" panose="020B0609030804020204" pitchFamily="49" charset="0"/>
              </a:rPr>
              <a:t>xor</a:t>
            </a:r>
            <a:r>
              <a:rPr lang="en" altLang="ko-Kore-KR" sz="1200" dirty="0">
                <a:effectLst/>
                <a:latin typeface="Menlo" panose="020B0609030804020204" pitchFamily="49" charset="0"/>
              </a:rPr>
              <a:t>     a4, a4, a2</a:t>
            </a:r>
            <a:br>
              <a:rPr lang="en" altLang="ko-Kore-KR" sz="1200" dirty="0">
                <a:effectLst/>
                <a:latin typeface="Menlo" panose="020B0609030804020204" pitchFamily="49" charset="0"/>
              </a:rPr>
            </a:br>
            <a:endParaRPr lang="en" altLang="ko-Kore-KR" sz="1200" dirty="0">
              <a:effectLst/>
              <a:latin typeface="Menlo" panose="020B0609030804020204" pitchFamily="49" charset="0"/>
            </a:endParaRPr>
          </a:p>
          <a:p>
            <a:r>
              <a:rPr lang="en" altLang="ko-Kore-KR" sz="1200" dirty="0">
                <a:effectLst/>
                <a:latin typeface="Menlo" panose="020B0609030804020204" pitchFamily="49" charset="0"/>
              </a:rPr>
              <a:t>    mv      a2, t2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EEE4EB-B2C0-E91D-55FB-85352D1CC721}"/>
              </a:ext>
            </a:extLst>
          </p:cNvPr>
          <p:cNvSpPr txBox="1"/>
          <p:nvPr/>
        </p:nvSpPr>
        <p:spPr>
          <a:xfrm>
            <a:off x="6379062" y="1227393"/>
            <a:ext cx="247941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//</a:t>
            </a:r>
            <a:r>
              <a:rPr lang="ko-KR" altLang="en-US" sz="1100" dirty="0">
                <a:solidFill>
                  <a:srgbClr val="3F7F5F"/>
                </a:solidFill>
                <a:effectLst/>
                <a:latin typeface="Menlo" panose="020B0609030804020204" pitchFamily="49" charset="0"/>
              </a:rPr>
              <a:t>하위비트</a:t>
            </a:r>
          </a:p>
          <a:p>
            <a:r>
              <a:rPr lang="en" altLang="ko-Kore-KR" sz="1100" dirty="0">
                <a:latin typeface="Menlo" panose="020B0609030804020204" pitchFamily="49" charset="0"/>
              </a:rPr>
              <a:t>    </a:t>
            </a:r>
            <a:r>
              <a:rPr lang="en" altLang="ko-Kore-KR" sz="1100" dirty="0">
                <a:effectLst/>
                <a:latin typeface="Menlo" panose="020B0609030804020204" pitchFamily="49" charset="0"/>
              </a:rPr>
              <a:t>mv      t2, a3</a:t>
            </a:r>
          </a:p>
          <a:p>
            <a:endParaRPr lang="en" altLang="ko-Kore-KR" sz="1100" dirty="0">
              <a:effectLst/>
              <a:latin typeface="Menlo" panose="020B0609030804020204" pitchFamily="49" charset="0"/>
            </a:endParaRPr>
          </a:p>
          <a:p>
            <a:r>
              <a:rPr lang="en" altLang="ko-Kore-KR" sz="1100" dirty="0">
                <a:effectLst/>
                <a:latin typeface="Menlo" panose="020B0609030804020204" pitchFamily="49" charset="0"/>
              </a:rPr>
              <a:t>    mv      s5, a3</a:t>
            </a:r>
          </a:p>
          <a:p>
            <a:r>
              <a:rPr lang="en" altLang="ko-Kore-KR" sz="1100" dirty="0">
                <a:effectLst/>
                <a:latin typeface="Menlo" panose="020B0609030804020204" pitchFamily="49" charset="0"/>
              </a:rPr>
              <a:t>    and     a3, a3, t5</a:t>
            </a:r>
          </a:p>
          <a:p>
            <a:endParaRPr lang="en" altLang="ko-Kore-KR" sz="1100" dirty="0">
              <a:effectLst/>
              <a:latin typeface="Menlo" panose="020B0609030804020204" pitchFamily="49" charset="0"/>
            </a:endParaRPr>
          </a:p>
          <a:p>
            <a:r>
              <a:rPr lang="en" altLang="ko-Kore-KR" sz="1100" dirty="0">
                <a:effectLst/>
                <a:latin typeface="Menlo" panose="020B0609030804020204" pitchFamily="49" charset="0"/>
              </a:rPr>
              <a:t>    mv      s6, a5</a:t>
            </a:r>
          </a:p>
          <a:p>
            <a:r>
              <a:rPr lang="en" altLang="ko-Kore-KR" sz="1100" dirty="0">
                <a:effectLst/>
                <a:latin typeface="Menlo" panose="020B0609030804020204" pitchFamily="49" charset="0"/>
              </a:rPr>
              <a:t>    and     a5, a5, t5</a:t>
            </a:r>
          </a:p>
          <a:p>
            <a:endParaRPr lang="en" altLang="ko-Kore-KR" sz="1100" dirty="0">
              <a:effectLst/>
              <a:latin typeface="Menlo" panose="020B0609030804020204" pitchFamily="49" charset="0"/>
            </a:endParaRPr>
          </a:p>
          <a:p>
            <a:r>
              <a:rPr lang="en" altLang="ko-Kore-KR" sz="1100" dirty="0">
                <a:effectLst/>
                <a:latin typeface="Menlo" panose="020B0609030804020204" pitchFamily="49" charset="0"/>
              </a:rPr>
              <a:t>    add     s7, a3, a5</a:t>
            </a:r>
          </a:p>
          <a:p>
            <a:r>
              <a:rPr lang="en" altLang="ko-Kore-KR" sz="1100" dirty="0">
                <a:effectLst/>
                <a:latin typeface="Menlo" panose="020B0609030804020204" pitchFamily="49" charset="0"/>
              </a:rPr>
              <a:t>    and     s7, s7, t3</a:t>
            </a:r>
          </a:p>
          <a:p>
            <a:r>
              <a:rPr lang="en" altLang="ko-Kore-KR" sz="1100" dirty="0">
                <a:effectLst/>
                <a:latin typeface="Menlo" panose="020B0609030804020204" pitchFamily="49" charset="0"/>
              </a:rPr>
              <a:t>    </a:t>
            </a:r>
            <a:r>
              <a:rPr lang="en" altLang="ko-Kore-KR" sz="1100" dirty="0" err="1">
                <a:effectLst/>
                <a:latin typeface="Menlo" panose="020B0609030804020204" pitchFamily="49" charset="0"/>
              </a:rPr>
              <a:t>srli</a:t>
            </a:r>
            <a:r>
              <a:rPr lang="en" altLang="ko-Kore-KR" sz="1100" dirty="0">
                <a:effectLst/>
                <a:latin typeface="Menlo" panose="020B0609030804020204" pitchFamily="49" charset="0"/>
              </a:rPr>
              <a:t>    s7, s7, 16</a:t>
            </a:r>
          </a:p>
          <a:p>
            <a:endParaRPr lang="en" altLang="ko-Kore-KR" sz="1100" dirty="0">
              <a:effectLst/>
              <a:latin typeface="Menlo" panose="020B0609030804020204" pitchFamily="49" charset="0"/>
            </a:endParaRPr>
          </a:p>
          <a:p>
            <a:r>
              <a:rPr lang="en" altLang="ko-Kore-KR" sz="1100" dirty="0">
                <a:effectLst/>
                <a:latin typeface="Menlo" panose="020B0609030804020204" pitchFamily="49" charset="0"/>
              </a:rPr>
              <a:t>    mv      a3, s5</a:t>
            </a:r>
          </a:p>
          <a:p>
            <a:r>
              <a:rPr lang="en" altLang="ko-Kore-KR" sz="1100" dirty="0">
                <a:effectLst/>
                <a:latin typeface="Menlo" panose="020B0609030804020204" pitchFamily="49" charset="0"/>
              </a:rPr>
              <a:t>    and     a3, a3, s3</a:t>
            </a:r>
          </a:p>
          <a:p>
            <a:endParaRPr lang="en" altLang="ko-Kore-KR" sz="1100" dirty="0">
              <a:effectLst/>
              <a:latin typeface="Menlo" panose="020B0609030804020204" pitchFamily="49" charset="0"/>
            </a:endParaRPr>
          </a:p>
          <a:p>
            <a:r>
              <a:rPr lang="en" altLang="ko-Kore-KR" sz="1100" dirty="0">
                <a:effectLst/>
                <a:latin typeface="Menlo" panose="020B0609030804020204" pitchFamily="49" charset="0"/>
              </a:rPr>
              <a:t>    mv      a5, s6</a:t>
            </a:r>
          </a:p>
          <a:p>
            <a:r>
              <a:rPr lang="en" altLang="ko-Kore-KR" sz="1100" dirty="0">
                <a:effectLst/>
                <a:latin typeface="Menlo" panose="020B0609030804020204" pitchFamily="49" charset="0"/>
              </a:rPr>
              <a:t>    and     a5, a5, s3</a:t>
            </a:r>
            <a:br>
              <a:rPr lang="en" altLang="ko-Kore-KR" sz="1100" dirty="0">
                <a:effectLst/>
                <a:latin typeface="Menlo" panose="020B0609030804020204" pitchFamily="49" charset="0"/>
              </a:rPr>
            </a:br>
            <a:endParaRPr lang="en" altLang="ko-Kore-KR" sz="1100" dirty="0">
              <a:effectLst/>
              <a:latin typeface="Menlo" panose="020B0609030804020204" pitchFamily="49" charset="0"/>
            </a:endParaRPr>
          </a:p>
          <a:p>
            <a:r>
              <a:rPr lang="en" altLang="ko-Kore-KR" sz="1100" dirty="0">
                <a:effectLst/>
                <a:latin typeface="Menlo" panose="020B0609030804020204" pitchFamily="49" charset="0"/>
              </a:rPr>
              <a:t>    </a:t>
            </a:r>
            <a:r>
              <a:rPr lang="en" altLang="ko-Kore-KR" sz="1100" dirty="0" err="1">
                <a:effectLst/>
                <a:latin typeface="Menlo" panose="020B0609030804020204" pitchFamily="49" charset="0"/>
              </a:rPr>
              <a:t>xor</a:t>
            </a:r>
            <a:r>
              <a:rPr lang="en" altLang="ko-Kore-KR" sz="1100" dirty="0">
                <a:effectLst/>
                <a:latin typeface="Menlo" panose="020B0609030804020204" pitchFamily="49" charset="0"/>
              </a:rPr>
              <a:t>     a3, a3, a5</a:t>
            </a:r>
          </a:p>
          <a:p>
            <a:endParaRPr lang="en" altLang="ko-Kore-KR" sz="1100" dirty="0">
              <a:effectLst/>
              <a:latin typeface="Menlo" panose="020B0609030804020204" pitchFamily="49" charset="0"/>
            </a:endParaRPr>
          </a:p>
          <a:p>
            <a:r>
              <a:rPr lang="en" altLang="ko-Kore-KR" sz="1100" dirty="0">
                <a:effectLst/>
                <a:latin typeface="Menlo" panose="020B0609030804020204" pitchFamily="49" charset="0"/>
              </a:rPr>
              <a:t>    and     s5, s5, s4</a:t>
            </a:r>
          </a:p>
          <a:p>
            <a:r>
              <a:rPr lang="en" altLang="ko-Kore-KR" sz="1100" dirty="0">
                <a:effectLst/>
                <a:latin typeface="Menlo" panose="020B0609030804020204" pitchFamily="49" charset="0"/>
              </a:rPr>
              <a:t>    and     s6, s6, s4</a:t>
            </a:r>
          </a:p>
          <a:p>
            <a:endParaRPr lang="en" altLang="ko-Kore-KR" sz="1100" dirty="0">
              <a:effectLst/>
              <a:latin typeface="Menlo" panose="020B0609030804020204" pitchFamily="49" charset="0"/>
            </a:endParaRPr>
          </a:p>
          <a:p>
            <a:r>
              <a:rPr lang="en" altLang="ko-Kore-KR" sz="1100" dirty="0">
                <a:effectLst/>
                <a:latin typeface="Menlo" panose="020B0609030804020204" pitchFamily="49" charset="0"/>
              </a:rPr>
              <a:t>    add     a5, s5, s6</a:t>
            </a:r>
          </a:p>
          <a:p>
            <a:endParaRPr lang="en" altLang="ko-Kore-KR" sz="1100" dirty="0">
              <a:effectLst/>
              <a:latin typeface="Menlo" panose="020B0609030804020204" pitchFamily="49" charset="0"/>
            </a:endParaRPr>
          </a:p>
          <a:p>
            <a:r>
              <a:rPr lang="en" altLang="ko-Kore-KR" sz="1100" dirty="0">
                <a:effectLst/>
                <a:latin typeface="Menlo" panose="020B0609030804020204" pitchFamily="49" charset="0"/>
              </a:rPr>
              <a:t>    </a:t>
            </a:r>
            <a:r>
              <a:rPr lang="en" altLang="ko-Kore-KR" sz="1100" dirty="0" err="1">
                <a:effectLst/>
                <a:latin typeface="Menlo" panose="020B0609030804020204" pitchFamily="49" charset="0"/>
              </a:rPr>
              <a:t>sltu</a:t>
            </a:r>
            <a:r>
              <a:rPr lang="en" altLang="ko-Kore-KR" sz="1100" dirty="0">
                <a:effectLst/>
                <a:latin typeface="Menlo" panose="020B0609030804020204" pitchFamily="49" charset="0"/>
              </a:rPr>
              <a:t>    </a:t>
            </a:r>
            <a:r>
              <a:rPr lang="en" altLang="ko-Kore-KR" sz="1100" dirty="0" err="1">
                <a:effectLst/>
                <a:latin typeface="Menlo" panose="020B0609030804020204" pitchFamily="49" charset="0"/>
              </a:rPr>
              <a:t>ra</a:t>
            </a:r>
            <a:r>
              <a:rPr lang="en" altLang="ko-Kore-KR" sz="1100" dirty="0">
                <a:effectLst/>
                <a:latin typeface="Menlo" panose="020B0609030804020204" pitchFamily="49" charset="0"/>
              </a:rPr>
              <a:t>, a5, s5     </a:t>
            </a:r>
          </a:p>
          <a:p>
            <a:r>
              <a:rPr lang="en" altLang="ko-Kore-KR" sz="1100" dirty="0">
                <a:effectLst/>
                <a:latin typeface="Menlo" panose="020B0609030804020204" pitchFamily="49" charset="0"/>
              </a:rPr>
              <a:t>    </a:t>
            </a:r>
            <a:r>
              <a:rPr lang="en" altLang="ko-Kore-KR" sz="1100" dirty="0" err="1">
                <a:effectLst/>
                <a:latin typeface="Menlo" panose="020B0609030804020204" pitchFamily="49" charset="0"/>
              </a:rPr>
              <a:t>slli</a:t>
            </a:r>
            <a:r>
              <a:rPr lang="en" altLang="ko-Kore-KR" sz="1100" dirty="0">
                <a:effectLst/>
                <a:latin typeface="Menlo" panose="020B0609030804020204" pitchFamily="49" charset="0"/>
              </a:rPr>
              <a:t>    </a:t>
            </a:r>
            <a:r>
              <a:rPr lang="en" altLang="ko-Kore-KR" sz="1100" dirty="0" err="1">
                <a:effectLst/>
                <a:latin typeface="Menlo" panose="020B0609030804020204" pitchFamily="49" charset="0"/>
              </a:rPr>
              <a:t>ra</a:t>
            </a:r>
            <a:r>
              <a:rPr lang="en" altLang="ko-Kore-KR" sz="1100" dirty="0">
                <a:effectLst/>
                <a:latin typeface="Menlo" panose="020B0609030804020204" pitchFamily="49" charset="0"/>
              </a:rPr>
              <a:t>, </a:t>
            </a:r>
            <a:r>
              <a:rPr lang="en" altLang="ko-Kore-KR" sz="1100" dirty="0" err="1">
                <a:effectLst/>
                <a:latin typeface="Menlo" panose="020B0609030804020204" pitchFamily="49" charset="0"/>
              </a:rPr>
              <a:t>ra</a:t>
            </a:r>
            <a:r>
              <a:rPr lang="en" altLang="ko-Kore-KR" sz="1100" dirty="0">
                <a:effectLst/>
                <a:latin typeface="Menlo" panose="020B0609030804020204" pitchFamily="49" charset="0"/>
              </a:rPr>
              <a:t>, 16</a:t>
            </a:r>
          </a:p>
          <a:p>
            <a:endParaRPr lang="en" altLang="ko-Kore-KR" sz="1100" dirty="0">
              <a:effectLst/>
              <a:latin typeface="Menlo" panose="020B0609030804020204" pitchFamily="49" charset="0"/>
            </a:endParaRPr>
          </a:p>
          <a:p>
            <a:r>
              <a:rPr lang="en" altLang="ko-Kore-KR" sz="1100" dirty="0">
                <a:effectLst/>
                <a:latin typeface="Menlo" panose="020B0609030804020204" pitchFamily="49" charset="0"/>
              </a:rPr>
              <a:t>    </a:t>
            </a:r>
            <a:r>
              <a:rPr lang="en" altLang="ko-Kore-KR" sz="1100" dirty="0" err="1">
                <a:effectLst/>
                <a:latin typeface="Menlo" panose="020B0609030804020204" pitchFamily="49" charset="0"/>
              </a:rPr>
              <a:t>xor</a:t>
            </a:r>
            <a:r>
              <a:rPr lang="en" altLang="ko-Kore-KR" sz="1100" dirty="0">
                <a:effectLst/>
                <a:latin typeface="Menlo" panose="020B0609030804020204" pitchFamily="49" charset="0"/>
              </a:rPr>
              <a:t>     a5, a5, a3</a:t>
            </a:r>
          </a:p>
          <a:p>
            <a:endParaRPr lang="en" altLang="ko-Kore-KR" sz="1100" dirty="0">
              <a:effectLst/>
              <a:latin typeface="Menlo" panose="020B0609030804020204" pitchFamily="49" charset="0"/>
            </a:endParaRPr>
          </a:p>
          <a:p>
            <a:r>
              <a:rPr lang="en" altLang="ko-Kore-KR" sz="1100" dirty="0">
                <a:effectLst/>
                <a:latin typeface="Menlo" panose="020B0609030804020204" pitchFamily="49" charset="0"/>
              </a:rPr>
              <a:t>    mv      a3, t2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SPECK </a:t>
            </a:r>
            <a:r>
              <a:rPr kumimoji="1" lang="ko-KR" altLang="en-US" dirty="0"/>
              <a:t>병렬 </a:t>
            </a:r>
            <a:r>
              <a:rPr kumimoji="1" lang="ko-Kore-KR" altLang="en-US" dirty="0"/>
              <a:t>구현</a:t>
            </a:r>
            <a:r>
              <a:rPr kumimoji="1" lang="ko-KR" altLang="en-US" dirty="0"/>
              <a:t>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ko-Kore-KR" sz="2400" dirty="0"/>
              <a:t>Addition</a:t>
            </a:r>
            <a:r>
              <a:rPr kumimoji="1" lang="ko-KR" altLang="en-US" sz="2400" dirty="0"/>
              <a:t> 구현</a:t>
            </a:r>
            <a:endParaRPr kumimoji="1" lang="ko-Kore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95AF9A-246A-0028-E463-69BEEDEDA0BD}"/>
              </a:ext>
            </a:extLst>
          </p:cNvPr>
          <p:cNvSpPr/>
          <p:nvPr/>
        </p:nvSpPr>
        <p:spPr>
          <a:xfrm>
            <a:off x="6604675" y="1707624"/>
            <a:ext cx="1885950" cy="17145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FD3FAC-07EF-6E76-AE4A-FA30A125321C}"/>
              </a:ext>
            </a:extLst>
          </p:cNvPr>
          <p:cNvSpPr/>
          <p:nvPr/>
        </p:nvSpPr>
        <p:spPr>
          <a:xfrm>
            <a:off x="6641281" y="5616854"/>
            <a:ext cx="1885950" cy="4822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9B2A91-EB7A-452D-7C5E-16D31CB68F25}"/>
              </a:ext>
            </a:extLst>
          </p:cNvPr>
          <p:cNvSpPr/>
          <p:nvPr/>
        </p:nvSpPr>
        <p:spPr>
          <a:xfrm>
            <a:off x="9727915" y="4907825"/>
            <a:ext cx="1885950" cy="21958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C219BC-CF32-F0F2-86FC-FF7B7D25F769}"/>
              </a:ext>
            </a:extLst>
          </p:cNvPr>
          <p:cNvSpPr/>
          <p:nvPr/>
        </p:nvSpPr>
        <p:spPr>
          <a:xfrm>
            <a:off x="9727915" y="5138337"/>
            <a:ext cx="1885950" cy="21958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56EFF4A-0532-9301-2A80-9EEC936EF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8" y="3305562"/>
            <a:ext cx="5475100" cy="118192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AFBC25-1075-B489-4457-2A4A810A0C69}"/>
              </a:ext>
            </a:extLst>
          </p:cNvPr>
          <p:cNvSpPr/>
          <p:nvPr/>
        </p:nvSpPr>
        <p:spPr>
          <a:xfrm>
            <a:off x="2901633" y="3232718"/>
            <a:ext cx="2756346" cy="13276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205A66-8C06-1227-FBAA-8299FEE571CE}"/>
              </a:ext>
            </a:extLst>
          </p:cNvPr>
          <p:cNvSpPr/>
          <p:nvPr/>
        </p:nvSpPr>
        <p:spPr>
          <a:xfrm>
            <a:off x="144529" y="3232718"/>
            <a:ext cx="2756346" cy="1327613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2837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SIMON-CTR </a:t>
            </a:r>
            <a:r>
              <a:rPr kumimoji="1" lang="ko-Kore-KR" altLang="en-US" dirty="0"/>
              <a:t>구현</a:t>
            </a:r>
            <a:r>
              <a:rPr kumimoji="1" lang="ko-KR" altLang="en-US" dirty="0"/>
              <a:t>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단일 </a:t>
            </a:r>
            <a:r>
              <a:rPr kumimoji="1" lang="ko-KR" altLang="en-US" sz="2400" dirty="0" err="1"/>
              <a:t>평문</a:t>
            </a:r>
            <a:r>
              <a:rPr kumimoji="1" lang="ko-KR" altLang="en-US" sz="2400" dirty="0"/>
              <a:t> 구현의 사전 연산을 통한 생략</a:t>
            </a:r>
            <a:endParaRPr kumimoji="1" lang="en-US" altLang="ko-KR" sz="2400" dirty="0"/>
          </a:p>
          <a:p>
            <a:pPr lvl="1">
              <a:lnSpc>
                <a:spcPct val="150000"/>
              </a:lnSpc>
            </a:pPr>
            <a:r>
              <a:rPr kumimoji="1" lang="en-US" altLang="ko-KR" sz="2000" dirty="0"/>
              <a:t>2</a:t>
            </a:r>
            <a:r>
              <a:rPr kumimoji="1" lang="ko-KR" altLang="en-US" sz="2000" dirty="0"/>
              <a:t>번의 </a:t>
            </a:r>
            <a:r>
              <a:rPr kumimoji="1" lang="en-US" altLang="ko-KR" sz="2000" dirty="0"/>
              <a:t>XOR</a:t>
            </a:r>
            <a:r>
              <a:rPr kumimoji="1" lang="ko-KR" altLang="en-US" sz="2000" dirty="0"/>
              <a:t> 연산 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6</a:t>
            </a:r>
            <a:r>
              <a:rPr kumimoji="1" lang="ko-KR" altLang="en-US" sz="2000" dirty="0"/>
              <a:t>번의 </a:t>
            </a:r>
            <a:r>
              <a:rPr kumimoji="1" lang="ko-KR" altLang="en-US" sz="2000" dirty="0" err="1"/>
              <a:t>쉬프트</a:t>
            </a:r>
            <a:r>
              <a:rPr kumimoji="1" lang="ko-KR" altLang="en-US" sz="2000" dirty="0"/>
              <a:t> 연산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</a:t>
            </a:r>
            <a:r>
              <a:rPr kumimoji="1" lang="ko-KR" altLang="en-US" sz="2000" dirty="0"/>
              <a:t>번의 </a:t>
            </a:r>
            <a:r>
              <a:rPr kumimoji="1" lang="en-US" altLang="ko-KR" sz="2000" dirty="0"/>
              <a:t>AND</a:t>
            </a:r>
            <a:r>
              <a:rPr kumimoji="1" lang="ko-KR" altLang="en-US" sz="2000" dirty="0"/>
              <a:t> 연산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</a:t>
            </a:r>
            <a:r>
              <a:rPr kumimoji="1" lang="ko-KR" altLang="en-US" sz="2000" dirty="0"/>
              <a:t>번의 </a:t>
            </a:r>
            <a:r>
              <a:rPr kumimoji="1" lang="en-US" altLang="ko-KR" sz="2000" dirty="0"/>
              <a:t>OR</a:t>
            </a:r>
            <a:r>
              <a:rPr kumimoji="1" lang="ko-KR" altLang="en-US" sz="2000" dirty="0"/>
              <a:t> 연산 생략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ore-KR" sz="2400" dirty="0"/>
              <a:t>2</a:t>
            </a:r>
            <a:r>
              <a:rPr kumimoji="1" lang="ko-Kore-KR" altLang="en-US" sz="2400" dirty="0"/>
              <a:t>개의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평문</a:t>
            </a:r>
            <a:r>
              <a:rPr kumimoji="1" lang="ko-KR" altLang="en-US" sz="2400" dirty="0"/>
              <a:t> 병렬 구현의 사전 연산을 통한 생략</a:t>
            </a:r>
            <a:endParaRPr kumimoji="1" lang="en-US" altLang="ko-KR" sz="2400" dirty="0"/>
          </a:p>
          <a:p>
            <a:pPr lvl="1">
              <a:lnSpc>
                <a:spcPct val="150000"/>
              </a:lnSpc>
            </a:pPr>
            <a:r>
              <a:rPr kumimoji="1" lang="en-US" altLang="ko-KR" sz="2000" dirty="0"/>
              <a:t>10</a:t>
            </a:r>
            <a:r>
              <a:rPr kumimoji="1" lang="ko-KR" altLang="en-US" sz="2000" dirty="0"/>
              <a:t>번의 </a:t>
            </a:r>
            <a:r>
              <a:rPr kumimoji="1" lang="en-US" altLang="ko-KR" sz="2000" dirty="0"/>
              <a:t>XOR</a:t>
            </a:r>
            <a:r>
              <a:rPr kumimoji="1" lang="ko-KR" altLang="en-US" sz="2000" dirty="0"/>
              <a:t> 연산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10</a:t>
            </a:r>
            <a:r>
              <a:rPr kumimoji="1" lang="ko-KR" altLang="en-US" sz="2000" dirty="0"/>
              <a:t>번의 </a:t>
            </a:r>
            <a:r>
              <a:rPr kumimoji="1" lang="ko-KR" altLang="en-US" sz="2000" dirty="0" err="1"/>
              <a:t>쉬프트</a:t>
            </a:r>
            <a:r>
              <a:rPr kumimoji="1" lang="ko-KR" altLang="en-US" sz="2000" dirty="0"/>
              <a:t> 연산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12</a:t>
            </a:r>
            <a:r>
              <a:rPr kumimoji="1" lang="ko-KR" altLang="en-US" sz="2000" dirty="0"/>
              <a:t>번의 </a:t>
            </a:r>
            <a:r>
              <a:rPr kumimoji="1" lang="en-US" altLang="ko-KR" sz="2000" dirty="0"/>
              <a:t>AND</a:t>
            </a:r>
            <a:r>
              <a:rPr kumimoji="1" lang="ko-KR" altLang="en-US" sz="2000" dirty="0"/>
              <a:t> 연산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번의 </a:t>
            </a:r>
            <a:r>
              <a:rPr kumimoji="1" lang="en-US" altLang="ko-KR" sz="2000" dirty="0"/>
              <a:t>MV</a:t>
            </a:r>
            <a:r>
              <a:rPr kumimoji="1" lang="ko-KR" altLang="en-US" sz="2000" dirty="0"/>
              <a:t> 연산 생략</a:t>
            </a:r>
            <a:endParaRPr kumimoji="1" lang="ko-Kore-KR" altLang="en-US" sz="2000" dirty="0"/>
          </a:p>
          <a:p>
            <a:endParaRPr kumimoji="1" lang="ko-Kore-KR" altLang="en-US" sz="2400" dirty="0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B472EA6-5CCB-01D4-F020-6D7543C9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899" y="4024565"/>
            <a:ext cx="3886201" cy="262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7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SPECK</a:t>
            </a:r>
            <a:r>
              <a:rPr kumimoji="1" lang="en-US" altLang="ko-KR" dirty="0"/>
              <a:t>-CTR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구현</a:t>
            </a:r>
            <a:r>
              <a:rPr kumimoji="1" lang="ko-KR" altLang="en-US" dirty="0"/>
              <a:t>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단일 </a:t>
            </a:r>
            <a:r>
              <a:rPr kumimoji="1" lang="ko-KR" altLang="en-US" sz="2400" dirty="0" err="1"/>
              <a:t>평문</a:t>
            </a:r>
            <a:r>
              <a:rPr kumimoji="1" lang="ko-KR" altLang="en-US" sz="2400" dirty="0"/>
              <a:t> 구현의 사전 연산을 통한 생략</a:t>
            </a:r>
            <a:endParaRPr kumimoji="1" lang="en-US" altLang="ko-KR" sz="2400" dirty="0"/>
          </a:p>
          <a:p>
            <a:pPr lvl="1">
              <a:lnSpc>
                <a:spcPct val="150000"/>
              </a:lnSpc>
            </a:pPr>
            <a:r>
              <a:rPr kumimoji="1" lang="en-US" altLang="ko-KR" sz="2000" dirty="0"/>
              <a:t>2</a:t>
            </a:r>
            <a:r>
              <a:rPr kumimoji="1" lang="ko-KR" altLang="en-US" sz="2000" dirty="0"/>
              <a:t>번의 </a:t>
            </a:r>
            <a:r>
              <a:rPr kumimoji="1" lang="ko-KR" altLang="en-US" sz="2000" dirty="0" err="1"/>
              <a:t>쉬프트</a:t>
            </a:r>
            <a:r>
              <a:rPr kumimoji="1" lang="ko-KR" altLang="en-US" sz="2000" dirty="0"/>
              <a:t> 연산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</a:t>
            </a:r>
            <a:r>
              <a:rPr kumimoji="1" lang="ko-KR" altLang="en-US" sz="2000" dirty="0"/>
              <a:t>번의 </a:t>
            </a:r>
            <a:r>
              <a:rPr kumimoji="1" lang="en-US" altLang="ko-KR" sz="2000" dirty="0"/>
              <a:t>ADD</a:t>
            </a:r>
            <a:r>
              <a:rPr kumimoji="1" lang="ko-KR" altLang="en-US" sz="2000" dirty="0"/>
              <a:t> 연산 생략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ore-KR" sz="2400" dirty="0"/>
              <a:t>2</a:t>
            </a:r>
            <a:r>
              <a:rPr kumimoji="1" lang="ko-Kore-KR" altLang="en-US" sz="2400" dirty="0"/>
              <a:t>개의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평문</a:t>
            </a:r>
            <a:r>
              <a:rPr kumimoji="1" lang="ko-KR" altLang="en-US" sz="2400" dirty="0"/>
              <a:t> 병렬 구현의 사전 연산을 통한 생략</a:t>
            </a:r>
            <a:endParaRPr kumimoji="1" lang="en-US" altLang="ko-KR" sz="2400" dirty="0"/>
          </a:p>
          <a:p>
            <a:pPr lvl="1">
              <a:lnSpc>
                <a:spcPct val="150000"/>
              </a:lnSpc>
            </a:pPr>
            <a:r>
              <a:rPr kumimoji="1" lang="en-US" altLang="ko-KR" sz="2000" dirty="0"/>
              <a:t>6</a:t>
            </a:r>
            <a:r>
              <a:rPr kumimoji="1" lang="ko-KR" altLang="en-US" sz="2000" dirty="0"/>
              <a:t>번의 </a:t>
            </a:r>
            <a:r>
              <a:rPr kumimoji="1" lang="en-US" altLang="ko-KR" sz="2000" dirty="0"/>
              <a:t>XOR</a:t>
            </a:r>
            <a:r>
              <a:rPr kumimoji="1" lang="ko-KR" altLang="en-US" sz="2000" dirty="0"/>
              <a:t> 연산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6</a:t>
            </a:r>
            <a:r>
              <a:rPr kumimoji="1" lang="ko-KR" altLang="en-US" sz="2000" dirty="0"/>
              <a:t>번의 </a:t>
            </a:r>
            <a:r>
              <a:rPr kumimoji="1" lang="ko-KR" altLang="en-US" sz="2000" dirty="0" err="1"/>
              <a:t>쉬프트</a:t>
            </a:r>
            <a:r>
              <a:rPr kumimoji="1" lang="ko-KR" altLang="en-US" sz="2000" dirty="0"/>
              <a:t> 연산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15</a:t>
            </a:r>
            <a:r>
              <a:rPr kumimoji="1" lang="ko-KR" altLang="en-US" sz="2000" dirty="0"/>
              <a:t>번의 </a:t>
            </a:r>
            <a:r>
              <a:rPr kumimoji="1" lang="en-US" altLang="ko-KR" sz="2000" dirty="0"/>
              <a:t>AND</a:t>
            </a:r>
            <a:r>
              <a:rPr kumimoji="1" lang="ko-KR" altLang="en-US" sz="2000" dirty="0"/>
              <a:t> 연산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5</a:t>
            </a:r>
            <a:r>
              <a:rPr kumimoji="1" lang="ko-KR" altLang="en-US" sz="2000" dirty="0"/>
              <a:t>번의 </a:t>
            </a:r>
            <a:r>
              <a:rPr kumimoji="1" lang="en-US" altLang="ko-KR" sz="2000" dirty="0"/>
              <a:t>ADD </a:t>
            </a:r>
            <a:r>
              <a:rPr kumimoji="1" lang="ko-KR" altLang="en-US" sz="2000" dirty="0"/>
              <a:t>연산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10</a:t>
            </a:r>
            <a:r>
              <a:rPr kumimoji="1" lang="ko-KR" altLang="en-US" sz="2000" dirty="0"/>
              <a:t>번의 </a:t>
            </a:r>
            <a:r>
              <a:rPr kumimoji="1" lang="en-US" altLang="ko-KR" sz="2000" dirty="0"/>
              <a:t>MV </a:t>
            </a:r>
            <a:r>
              <a:rPr kumimoji="1" lang="ko-KR" altLang="en-US" sz="2000" dirty="0"/>
              <a:t>연산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ko-KR" altLang="en-US" sz="2000" dirty="0"/>
              <a:t>  </a:t>
            </a:r>
            <a:r>
              <a:rPr kumimoji="1" lang="en-US" altLang="ko-KR" sz="2000" dirty="0"/>
              <a:t>1</a:t>
            </a:r>
            <a:r>
              <a:rPr kumimoji="1" lang="ko-KR" altLang="en-US" sz="2000" dirty="0"/>
              <a:t>번의 </a:t>
            </a:r>
            <a:r>
              <a:rPr kumimoji="1" lang="en-US" altLang="ko-KR" sz="2000" dirty="0"/>
              <a:t>STLU</a:t>
            </a:r>
            <a:r>
              <a:rPr kumimoji="1" lang="ko-KR" altLang="en-US" sz="2000" dirty="0"/>
              <a:t> 연산 생략</a:t>
            </a:r>
            <a:endParaRPr kumimoji="1" lang="ko-Kore-KR" altLang="en-US" sz="24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68F83B44-44CD-4EAE-6724-0FDC54A35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4178295"/>
            <a:ext cx="3690938" cy="26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8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성능 평가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ko-Kore-KR" altLang="en-US" sz="2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4FC5F7C-B05E-AB8B-DC1E-A01FBE87A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606259"/>
              </p:ext>
            </p:extLst>
          </p:nvPr>
        </p:nvGraphicFramePr>
        <p:xfrm>
          <a:off x="2031999" y="2316480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19846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237542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331003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529531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734940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565668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altLang="ko-Kore-KR" dirty="0"/>
                        <a:t>SIMON</a:t>
                      </a:r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ko-Kore-KR" dirty="0"/>
                        <a:t>SPECK</a:t>
                      </a:r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4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Ref</a:t>
                      </a:r>
                      <a:r>
                        <a:rPr lang="en-US" altLang="ko-KR" dirty="0"/>
                        <a:t>-C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1-PT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2-PT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Ref</a:t>
                      </a:r>
                      <a:r>
                        <a:rPr lang="en-US" altLang="ko-KR" dirty="0"/>
                        <a:t>-C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1-PT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2-PT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06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2,354.0004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728.4186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2,055.1203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1,873.4563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32</a:t>
                      </a:r>
                      <a:r>
                        <a:rPr lang="en-US" altLang="ko-KR" b="1" dirty="0"/>
                        <a:t>7</a:t>
                      </a:r>
                      <a:r>
                        <a:rPr lang="en-US" altLang="ko-Kore-KR" b="1" dirty="0"/>
                        <a:t>.4</a:t>
                      </a:r>
                      <a:r>
                        <a:rPr lang="en-US" altLang="ko-KR" b="1" dirty="0"/>
                        <a:t>36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1,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767.6488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71215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B6313D-4E62-7309-170C-6741A5D23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81027"/>
              </p:ext>
            </p:extLst>
          </p:nvPr>
        </p:nvGraphicFramePr>
        <p:xfrm>
          <a:off x="2031999" y="4263390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19846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237542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331003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529531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734940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5565668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altLang="ko-Kore-KR" dirty="0"/>
                        <a:t>SIMON-CTR</a:t>
                      </a:r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ko-Kore-KR" dirty="0"/>
                        <a:t>SPECK-CTR</a:t>
                      </a:r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44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Ref</a:t>
                      </a:r>
                      <a:r>
                        <a:rPr lang="en-US" altLang="ko-KR" dirty="0"/>
                        <a:t>-C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1-PT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2-PT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Ref</a:t>
                      </a:r>
                      <a:r>
                        <a:rPr lang="en-US" altLang="ko-KR" dirty="0"/>
                        <a:t>-C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1-PT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2-PT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06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2,354.0004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691.2163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2,021.7328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1,873.4563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3</a:t>
                      </a:r>
                      <a:r>
                        <a:rPr lang="en-US" altLang="ko-KR" b="1" dirty="0"/>
                        <a:t>25.4347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,669.9448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712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360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1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SIMON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2013</a:t>
            </a:r>
            <a:r>
              <a:rPr lang="ko-KR" altLang="en-US" sz="2400" dirty="0"/>
              <a:t>년 미국 국가안보국에서 개발한 </a:t>
            </a:r>
            <a:r>
              <a:rPr lang="en-US" altLang="ko-KR" sz="2400" dirty="0"/>
              <a:t>Feistel</a:t>
            </a:r>
            <a:r>
              <a:rPr lang="ko-KR" altLang="en-US" sz="2400" dirty="0"/>
              <a:t> 구조의 경량블록 암호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ARX(AND, Rotation, XOR) </a:t>
            </a:r>
            <a:r>
              <a:rPr lang="ko-KR" altLang="en-US" sz="2400" dirty="0"/>
              <a:t>구조 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3C1AA6D-06EA-6D3E-6A6D-732405112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490" y="2626893"/>
            <a:ext cx="4515510" cy="3436863"/>
          </a:xfrm>
          <a:prstGeom prst="rect">
            <a:avLst/>
          </a:prstGeom>
        </p:spPr>
      </p:pic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F3FBE9E-9BF9-FC0C-A0BC-BF1E99F99486}"/>
              </a:ext>
            </a:extLst>
          </p:cNvPr>
          <p:cNvGraphicFramePr>
            <a:graphicFrameLocks noGrp="1"/>
          </p:cNvGraphicFramePr>
          <p:nvPr/>
        </p:nvGraphicFramePr>
        <p:xfrm>
          <a:off x="411162" y="2626893"/>
          <a:ext cx="6452624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3156">
                  <a:extLst>
                    <a:ext uri="{9D8B030D-6E8A-4147-A177-3AD203B41FA5}">
                      <a16:colId xmlns:a16="http://schemas.microsoft.com/office/drawing/2014/main" val="3133267215"/>
                    </a:ext>
                  </a:extLst>
                </a:gridCol>
                <a:gridCol w="1613156">
                  <a:extLst>
                    <a:ext uri="{9D8B030D-6E8A-4147-A177-3AD203B41FA5}">
                      <a16:colId xmlns:a16="http://schemas.microsoft.com/office/drawing/2014/main" val="3272800125"/>
                    </a:ext>
                  </a:extLst>
                </a:gridCol>
                <a:gridCol w="1613156">
                  <a:extLst>
                    <a:ext uri="{9D8B030D-6E8A-4147-A177-3AD203B41FA5}">
                      <a16:colId xmlns:a16="http://schemas.microsoft.com/office/drawing/2014/main" val="1369468837"/>
                    </a:ext>
                  </a:extLst>
                </a:gridCol>
                <a:gridCol w="1613156">
                  <a:extLst>
                    <a:ext uri="{9D8B030D-6E8A-4147-A177-3AD203B41FA5}">
                      <a16:colId xmlns:a16="http://schemas.microsoft.com/office/drawing/2014/main" val="2353878427"/>
                    </a:ext>
                  </a:extLst>
                </a:gridCol>
              </a:tblGrid>
              <a:tr h="3536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Block Size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Key Size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Rounds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Word Size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428878"/>
                  </a:ext>
                </a:extLst>
              </a:tr>
              <a:tr h="3536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195717"/>
                  </a:ext>
                </a:extLst>
              </a:tr>
              <a:tr h="35360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72</a:t>
                      </a:r>
                      <a:endParaRPr lang="ko-Kore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36</a:t>
                      </a:r>
                      <a:endParaRPr lang="ko-Kore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696031"/>
                  </a:ext>
                </a:extLst>
              </a:tr>
              <a:tr h="353605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96</a:t>
                      </a:r>
                      <a:endParaRPr lang="ko-Kore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983670"/>
                  </a:ext>
                </a:extLst>
              </a:tr>
              <a:tr h="35360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42</a:t>
                      </a:r>
                      <a:endParaRPr lang="ko-Kore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238946"/>
                  </a:ext>
                </a:extLst>
              </a:tr>
              <a:tr h="35360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44</a:t>
                      </a:r>
                      <a:endParaRPr lang="ko-Kore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7465571"/>
                  </a:ext>
                </a:extLst>
              </a:tr>
              <a:tr h="35360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52</a:t>
                      </a:r>
                      <a:endParaRPr lang="ko-Kore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48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069784"/>
                  </a:ext>
                </a:extLst>
              </a:tr>
              <a:tr h="35360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144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54</a:t>
                      </a:r>
                      <a:endParaRPr lang="ko-Kore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477634"/>
                  </a:ext>
                </a:extLst>
              </a:tr>
              <a:tr h="35360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68</a:t>
                      </a:r>
                      <a:endParaRPr lang="ko-Kore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547104"/>
                  </a:ext>
                </a:extLst>
              </a:tr>
              <a:tr h="35360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192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69</a:t>
                      </a:r>
                      <a:endParaRPr lang="ko-Kore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189707"/>
                  </a:ext>
                </a:extLst>
              </a:tr>
              <a:tr h="35360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256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72</a:t>
                      </a:r>
                      <a:endParaRPr lang="ko-Kore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395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6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SPECK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2013</a:t>
            </a:r>
            <a:r>
              <a:rPr lang="ko-KR" altLang="en-US" sz="2400" dirty="0"/>
              <a:t>년 미국 국가안보국에서 개발한 </a:t>
            </a:r>
            <a:r>
              <a:rPr lang="en-US" altLang="ko-KR" sz="2400" dirty="0"/>
              <a:t>Feistel</a:t>
            </a:r>
            <a:r>
              <a:rPr lang="ko-KR" altLang="en-US" sz="2400" dirty="0"/>
              <a:t> 구조의 경량블록 암호</a:t>
            </a:r>
            <a:endParaRPr lang="en-US" altLang="ko-KR" sz="2400" dirty="0"/>
          </a:p>
          <a:p>
            <a:r>
              <a:rPr kumimoji="1" lang="en-US" altLang="ko-KR" sz="2400" dirty="0"/>
              <a:t>ARX(Addition, Rotation, XOR)</a:t>
            </a:r>
            <a:r>
              <a:rPr kumimoji="1" lang="ko-KR" altLang="en-US" sz="2400" dirty="0"/>
              <a:t> 구조</a:t>
            </a:r>
            <a:endParaRPr kumimoji="1" lang="en-US" altLang="ko-KR" sz="2400" dirty="0"/>
          </a:p>
          <a:p>
            <a:endParaRPr kumimoji="1" lang="en-US" altLang="ko-KR" sz="2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67787F1-AEAA-E13F-0CC3-02D1BD572545}"/>
              </a:ext>
            </a:extLst>
          </p:cNvPr>
          <p:cNvGrpSpPr/>
          <p:nvPr/>
        </p:nvGrpSpPr>
        <p:grpSpPr>
          <a:xfrm>
            <a:off x="7548291" y="2523075"/>
            <a:ext cx="4495812" cy="3182400"/>
            <a:chOff x="537592" y="1733470"/>
            <a:chExt cx="4495812" cy="3183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6FA5B24-D89B-2D8B-6EF3-9558E5673EF8}"/>
                    </a:ext>
                  </a:extLst>
                </p:cNvPr>
                <p:cNvSpPr txBox="1"/>
                <p:nvPr/>
              </p:nvSpPr>
              <p:spPr>
                <a:xfrm>
                  <a:off x="1358383" y="1733470"/>
                  <a:ext cx="86381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2B82CB3-C108-7930-55FA-C73AFA288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383" y="1733470"/>
                  <a:ext cx="86381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0753992-EE0B-9D98-830C-EE18E8D33DD9}"/>
                    </a:ext>
                  </a:extLst>
                </p:cNvPr>
                <p:cNvSpPr txBox="1"/>
                <p:nvPr/>
              </p:nvSpPr>
              <p:spPr>
                <a:xfrm>
                  <a:off x="4169587" y="1733470"/>
                  <a:ext cx="86381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B4BB407-633A-5406-9909-05BA7F21E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587" y="1733470"/>
                  <a:ext cx="86381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BC6C311-4CD2-5E02-ADBE-D610C1600216}"/>
                    </a:ext>
                  </a:extLst>
                </p:cNvPr>
                <p:cNvSpPr txBox="1"/>
                <p:nvPr/>
              </p:nvSpPr>
              <p:spPr>
                <a:xfrm>
                  <a:off x="1363200" y="4526097"/>
                  <a:ext cx="86381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5EAE19A-9CE3-36D1-AF69-2357D7BF4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200" y="4526097"/>
                  <a:ext cx="86381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935CE71-FF3A-2CF6-5ADB-82EFE4C94700}"/>
                    </a:ext>
                  </a:extLst>
                </p:cNvPr>
                <p:cNvSpPr txBox="1"/>
                <p:nvPr/>
              </p:nvSpPr>
              <p:spPr>
                <a:xfrm>
                  <a:off x="4169057" y="4547890"/>
                  <a:ext cx="86381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0FE9793-97BE-7A3B-CD3A-BEDB73126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057" y="4547890"/>
                  <a:ext cx="86381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6863B16-A1A2-D547-2E21-DE34354BAE0C}"/>
                    </a:ext>
                  </a:extLst>
                </p:cNvPr>
                <p:cNvSpPr txBox="1"/>
                <p:nvPr/>
              </p:nvSpPr>
              <p:spPr>
                <a:xfrm>
                  <a:off x="1344566" y="3012177"/>
                  <a:ext cx="86381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i="1" smtClean="0">
                            <a:latin typeface="Cambria Math" panose="02040503050406030204" pitchFamily="18" charset="0"/>
                          </a:rPr>
                          <m:t>⊞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41269E1-25B2-E6E0-E962-2C71353BA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566" y="3012177"/>
                  <a:ext cx="86381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80F3601-6BD6-582E-7821-E059B5A66060}"/>
                    </a:ext>
                  </a:extLst>
                </p:cNvPr>
                <p:cNvSpPr txBox="1"/>
                <p:nvPr/>
              </p:nvSpPr>
              <p:spPr>
                <a:xfrm>
                  <a:off x="4163734" y="3925721"/>
                  <a:ext cx="86381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8128214-A565-1980-52ED-8893F57AB9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734" y="3925721"/>
                  <a:ext cx="86381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EEDEFBE-505A-0B4B-A41A-58D079A84519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1790291" y="2160528"/>
              <a:ext cx="1" cy="3241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CAC8668F-20A5-A59D-F767-BD8C6C6721A8}"/>
                </a:ext>
              </a:extLst>
            </p:cNvPr>
            <p:cNvCxnSpPr>
              <a:cxnSpLocks/>
            </p:cNvCxnSpPr>
            <p:nvPr/>
          </p:nvCxnSpPr>
          <p:spPr>
            <a:xfrm>
              <a:off x="4587473" y="2102419"/>
              <a:ext cx="8170" cy="12607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3C14421-D29B-A206-9015-B1C9281FCDAF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76" y="4088015"/>
              <a:ext cx="27287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352427C-3FCD-BA97-9A15-8D7F07BF9653}"/>
                    </a:ext>
                  </a:extLst>
                </p:cNvPr>
                <p:cNvSpPr txBox="1"/>
                <p:nvPr/>
              </p:nvSpPr>
              <p:spPr>
                <a:xfrm>
                  <a:off x="537592" y="3673834"/>
                  <a:ext cx="86381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D79E4AE-8B90-ABD7-C87E-2C7DBDC0A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92" y="3673834"/>
                  <a:ext cx="86381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E8B3016-985C-16B3-E60A-10AB12FE05A5}"/>
                    </a:ext>
                  </a:extLst>
                </p:cNvPr>
                <p:cNvSpPr txBox="1"/>
                <p:nvPr/>
              </p:nvSpPr>
              <p:spPr>
                <a:xfrm>
                  <a:off x="1358383" y="2484650"/>
                  <a:ext cx="863817" cy="30777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𝑅𝑂𝑅</m:t>
                            </m:r>
                          </m:e>
                          <m:sub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441E355-B6E1-4288-0CF6-0055D4887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383" y="2484650"/>
                  <a:ext cx="863817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3235B79-1F88-CF51-13D0-7F9FF8750ACB}"/>
                    </a:ext>
                  </a:extLst>
                </p:cNvPr>
                <p:cNvSpPr txBox="1"/>
                <p:nvPr/>
              </p:nvSpPr>
              <p:spPr>
                <a:xfrm>
                  <a:off x="1351651" y="3688865"/>
                  <a:ext cx="86381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E63B2B6-2230-A35D-43EE-73A0D3886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651" y="3688865"/>
                  <a:ext cx="86381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997B105-7BA1-D766-E53F-28D5C67347F0}"/>
                </a:ext>
              </a:extLst>
            </p:cNvPr>
            <p:cNvCxnSpPr>
              <a:cxnSpLocks/>
            </p:cNvCxnSpPr>
            <p:nvPr/>
          </p:nvCxnSpPr>
          <p:spPr>
            <a:xfrm>
              <a:off x="1129774" y="3878239"/>
              <a:ext cx="5494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CFF22EB-C9BA-078F-FB7A-30FD031FC368}"/>
                </a:ext>
              </a:extLst>
            </p:cNvPr>
            <p:cNvCxnSpPr>
              <a:cxnSpLocks/>
            </p:cNvCxnSpPr>
            <p:nvPr/>
          </p:nvCxnSpPr>
          <p:spPr>
            <a:xfrm>
              <a:off x="1872242" y="3217303"/>
              <a:ext cx="27287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96691CA-AAEB-AF8E-27EB-150F1ADECA27}"/>
                    </a:ext>
                  </a:extLst>
                </p:cNvPr>
                <p:cNvSpPr txBox="1"/>
                <p:nvPr/>
              </p:nvSpPr>
              <p:spPr>
                <a:xfrm>
                  <a:off x="4153355" y="3363120"/>
                  <a:ext cx="863817" cy="326949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𝑅𝑂𝐿</m:t>
                            </m:r>
                          </m:e>
                          <m:sub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F7EDB9-FD03-D19E-B500-4BE9EAE41D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355" y="3363120"/>
                  <a:ext cx="863817" cy="32694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A875F698-FDB9-8BB9-FED9-C0DA25F36A82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75" y="2794186"/>
              <a:ext cx="1" cy="3241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BAC01BDE-42CB-E786-BF42-F417F6D1C109}"/>
                </a:ext>
              </a:extLst>
            </p:cNvPr>
            <p:cNvCxnSpPr>
              <a:cxnSpLocks/>
            </p:cNvCxnSpPr>
            <p:nvPr/>
          </p:nvCxnSpPr>
          <p:spPr>
            <a:xfrm>
              <a:off x="1770723" y="3290618"/>
              <a:ext cx="7084" cy="5031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EB2449C-B559-A321-1A5E-CC9FF00573F1}"/>
                </a:ext>
              </a:extLst>
            </p:cNvPr>
            <p:cNvCxnSpPr>
              <a:cxnSpLocks/>
            </p:cNvCxnSpPr>
            <p:nvPr/>
          </p:nvCxnSpPr>
          <p:spPr>
            <a:xfrm>
              <a:off x="1783559" y="3858500"/>
              <a:ext cx="0" cy="689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63FE2A0-150B-4013-8F96-4559D6579A16}"/>
                </a:ext>
              </a:extLst>
            </p:cNvPr>
            <p:cNvCxnSpPr>
              <a:cxnSpLocks/>
            </p:cNvCxnSpPr>
            <p:nvPr/>
          </p:nvCxnSpPr>
          <p:spPr>
            <a:xfrm>
              <a:off x="4600965" y="3692303"/>
              <a:ext cx="0" cy="3242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D0CB4BF-EC06-5B84-1A54-3209ABF32398}"/>
                </a:ext>
              </a:extLst>
            </p:cNvPr>
            <p:cNvCxnSpPr>
              <a:cxnSpLocks/>
            </p:cNvCxnSpPr>
            <p:nvPr/>
          </p:nvCxnSpPr>
          <p:spPr>
            <a:xfrm>
              <a:off x="4595642" y="4223606"/>
              <a:ext cx="0" cy="3242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76E5848E-3910-C814-EE68-CF7DEE69E2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850549"/>
                  </p:ext>
                </p:extLst>
              </p:nvPr>
            </p:nvGraphicFramePr>
            <p:xfrm>
              <a:off x="170226" y="2570773"/>
              <a:ext cx="7532586" cy="402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5431">
                      <a:extLst>
                        <a:ext uri="{9D8B030D-6E8A-4147-A177-3AD203B41FA5}">
                          <a16:colId xmlns:a16="http://schemas.microsoft.com/office/drawing/2014/main" val="3133267215"/>
                        </a:ext>
                      </a:extLst>
                    </a:gridCol>
                    <a:gridCol w="1255431">
                      <a:extLst>
                        <a:ext uri="{9D8B030D-6E8A-4147-A177-3AD203B41FA5}">
                          <a16:colId xmlns:a16="http://schemas.microsoft.com/office/drawing/2014/main" val="3272800125"/>
                        </a:ext>
                      </a:extLst>
                    </a:gridCol>
                    <a:gridCol w="1255431">
                      <a:extLst>
                        <a:ext uri="{9D8B030D-6E8A-4147-A177-3AD203B41FA5}">
                          <a16:colId xmlns:a16="http://schemas.microsoft.com/office/drawing/2014/main" val="1369468837"/>
                        </a:ext>
                      </a:extLst>
                    </a:gridCol>
                    <a:gridCol w="1255431">
                      <a:extLst>
                        <a:ext uri="{9D8B030D-6E8A-4147-A177-3AD203B41FA5}">
                          <a16:colId xmlns:a16="http://schemas.microsoft.com/office/drawing/2014/main" val="2353878427"/>
                        </a:ext>
                      </a:extLst>
                    </a:gridCol>
                    <a:gridCol w="1255431">
                      <a:extLst>
                        <a:ext uri="{9D8B030D-6E8A-4147-A177-3AD203B41FA5}">
                          <a16:colId xmlns:a16="http://schemas.microsoft.com/office/drawing/2014/main" val="3190971698"/>
                        </a:ext>
                      </a:extLst>
                    </a:gridCol>
                    <a:gridCol w="1255431">
                      <a:extLst>
                        <a:ext uri="{9D8B030D-6E8A-4147-A177-3AD203B41FA5}">
                          <a16:colId xmlns:a16="http://schemas.microsoft.com/office/drawing/2014/main" val="3749988876"/>
                        </a:ext>
                      </a:extLst>
                    </a:gridCol>
                  </a:tblGrid>
                  <a:tr h="353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Block Size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Key Size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Rounds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Word Size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Rotation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dirty="0"/>
                            <a:t>Rotation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6428878"/>
                      </a:ext>
                    </a:extLst>
                  </a:tr>
                  <a:tr h="3536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2</a:t>
                          </a:r>
                          <a:r>
                            <a:rPr lang="en-US" altLang="ko-Kore-KR" dirty="0"/>
                            <a:t>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7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2195717"/>
                      </a:ext>
                    </a:extLst>
                  </a:tr>
                  <a:tr h="35360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48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72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22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row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row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25696031"/>
                      </a:ext>
                    </a:extLst>
                  </a:tr>
                  <a:tr h="353605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96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</a:t>
                          </a:r>
                          <a:r>
                            <a:rPr lang="en-US" altLang="ko-KR" dirty="0"/>
                            <a:t>3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983670"/>
                      </a:ext>
                    </a:extLst>
                  </a:tr>
                  <a:tr h="35360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96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26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5238946"/>
                      </a:ext>
                    </a:extLst>
                  </a:tr>
                  <a:tr h="353605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27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7465571"/>
                      </a:ext>
                    </a:extLst>
                  </a:tr>
                  <a:tr h="35360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96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96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28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48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4069784"/>
                      </a:ext>
                    </a:extLst>
                  </a:tr>
                  <a:tr h="353605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144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29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477634"/>
                      </a:ext>
                    </a:extLst>
                  </a:tr>
                  <a:tr h="353605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32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5547104"/>
                      </a:ext>
                    </a:extLst>
                  </a:tr>
                  <a:tr h="353605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192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33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3189707"/>
                      </a:ext>
                    </a:extLst>
                  </a:tr>
                  <a:tr h="353605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256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34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83953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76E5848E-3910-C814-EE68-CF7DEE69E2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6850549"/>
                  </p:ext>
                </p:extLst>
              </p:nvPr>
            </p:nvGraphicFramePr>
            <p:xfrm>
              <a:off x="170226" y="2570773"/>
              <a:ext cx="7532586" cy="402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55431">
                      <a:extLst>
                        <a:ext uri="{9D8B030D-6E8A-4147-A177-3AD203B41FA5}">
                          <a16:colId xmlns:a16="http://schemas.microsoft.com/office/drawing/2014/main" val="3133267215"/>
                        </a:ext>
                      </a:extLst>
                    </a:gridCol>
                    <a:gridCol w="1255431">
                      <a:extLst>
                        <a:ext uri="{9D8B030D-6E8A-4147-A177-3AD203B41FA5}">
                          <a16:colId xmlns:a16="http://schemas.microsoft.com/office/drawing/2014/main" val="3272800125"/>
                        </a:ext>
                      </a:extLst>
                    </a:gridCol>
                    <a:gridCol w="1255431">
                      <a:extLst>
                        <a:ext uri="{9D8B030D-6E8A-4147-A177-3AD203B41FA5}">
                          <a16:colId xmlns:a16="http://schemas.microsoft.com/office/drawing/2014/main" val="1369468837"/>
                        </a:ext>
                      </a:extLst>
                    </a:gridCol>
                    <a:gridCol w="1255431">
                      <a:extLst>
                        <a:ext uri="{9D8B030D-6E8A-4147-A177-3AD203B41FA5}">
                          <a16:colId xmlns:a16="http://schemas.microsoft.com/office/drawing/2014/main" val="2353878427"/>
                        </a:ext>
                      </a:extLst>
                    </a:gridCol>
                    <a:gridCol w="1255431">
                      <a:extLst>
                        <a:ext uri="{9D8B030D-6E8A-4147-A177-3AD203B41FA5}">
                          <a16:colId xmlns:a16="http://schemas.microsoft.com/office/drawing/2014/main" val="3190971698"/>
                        </a:ext>
                      </a:extLst>
                    </a:gridCol>
                    <a:gridCol w="1255431">
                      <a:extLst>
                        <a:ext uri="{9D8B030D-6E8A-4147-A177-3AD203B41FA5}">
                          <a16:colId xmlns:a16="http://schemas.microsoft.com/office/drawing/2014/main" val="374998887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Block Size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Key Size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Rounds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Word Size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401010" t="-6897" r="-101010" b="-10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501010" t="-6897" r="-1010" b="-10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64288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2</a:t>
                          </a:r>
                          <a:r>
                            <a:rPr lang="en-US" altLang="ko-Kore-KR" dirty="0"/>
                            <a:t>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7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2195717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48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72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22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row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row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2569603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96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</a:t>
                          </a:r>
                          <a:r>
                            <a:rPr lang="en-US" altLang="ko-KR" dirty="0"/>
                            <a:t>3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983670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96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26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5238946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27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7465571"/>
                      </a:ext>
                    </a:extLst>
                  </a:tr>
                  <a:tr h="3657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96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96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28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48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4069784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144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29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7477634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32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45547104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192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33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318970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256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34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83953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4475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SIMON </a:t>
            </a:r>
            <a:r>
              <a:rPr kumimoji="1" lang="ko-Kore-KR" altLang="en-US" dirty="0"/>
              <a:t>구현</a:t>
            </a:r>
            <a:r>
              <a:rPr kumimoji="1" lang="ko-KR" altLang="en-US" dirty="0"/>
              <a:t>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단일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평문</a:t>
            </a:r>
            <a:r>
              <a:rPr kumimoji="1" lang="ko-KR" altLang="en-US" sz="2400" dirty="0"/>
              <a:t> 구현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블록 이동 생략 </a:t>
            </a:r>
            <a:endParaRPr kumimoji="1" lang="ko-Kore-KR" altLang="en-US" sz="20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8AAEAA0-E684-E669-F282-2B9114111E77}"/>
              </a:ext>
            </a:extLst>
          </p:cNvPr>
          <p:cNvGrpSpPr/>
          <p:nvPr/>
        </p:nvGrpSpPr>
        <p:grpSpPr>
          <a:xfrm>
            <a:off x="4456780" y="1543443"/>
            <a:ext cx="4882453" cy="4762041"/>
            <a:chOff x="2997857" y="0"/>
            <a:chExt cx="6009145" cy="69036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D2E307C-282C-6342-EDE7-9AB4BA73305D}"/>
                    </a:ext>
                  </a:extLst>
                </p:cNvPr>
                <p:cNvSpPr txBox="1"/>
                <p:nvPr/>
              </p:nvSpPr>
              <p:spPr>
                <a:xfrm>
                  <a:off x="4088526" y="0"/>
                  <a:ext cx="863818" cy="49081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D2E307C-282C-6342-EDE7-9AB4BA733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526" y="0"/>
                  <a:ext cx="863818" cy="49081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86DE721-CA37-1F07-08BD-E3C06B58E780}"/>
                    </a:ext>
                  </a:extLst>
                </p:cNvPr>
                <p:cNvSpPr txBox="1"/>
                <p:nvPr/>
              </p:nvSpPr>
              <p:spPr>
                <a:xfrm>
                  <a:off x="6912870" y="0"/>
                  <a:ext cx="863818" cy="49081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86DE721-CA37-1F07-08BD-E3C06B58E7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870" y="0"/>
                  <a:ext cx="863818" cy="4908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3A13670-395B-121E-91D3-651B7DC86AA0}"/>
                    </a:ext>
                  </a:extLst>
                </p:cNvPr>
                <p:cNvSpPr txBox="1"/>
                <p:nvPr/>
              </p:nvSpPr>
              <p:spPr>
                <a:xfrm>
                  <a:off x="4088526" y="3154242"/>
                  <a:ext cx="863818" cy="49081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43A13670-395B-121E-91D3-651B7DC86A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526" y="3154242"/>
                  <a:ext cx="863818" cy="490812"/>
                </a:xfrm>
                <a:prstGeom prst="rect">
                  <a:avLst/>
                </a:prstGeom>
                <a:blipFill>
                  <a:blip r:embed="rId4"/>
                  <a:stretch>
                    <a:fillRect b="-3571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ABDA2B8-8507-23E3-90BD-BAD50210D5CA}"/>
                    </a:ext>
                  </a:extLst>
                </p:cNvPr>
                <p:cNvSpPr txBox="1"/>
                <p:nvPr/>
              </p:nvSpPr>
              <p:spPr>
                <a:xfrm>
                  <a:off x="6912870" y="3154242"/>
                  <a:ext cx="863818" cy="49081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ABDA2B8-8507-23E3-90BD-BAD50210D5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870" y="3154242"/>
                  <a:ext cx="863818" cy="490812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E28603A-FF43-3BFC-743C-9CC3DCAEF09A}"/>
                    </a:ext>
                  </a:extLst>
                </p:cNvPr>
                <p:cNvSpPr txBox="1"/>
                <p:nvPr/>
              </p:nvSpPr>
              <p:spPr>
                <a:xfrm>
                  <a:off x="5068789" y="777826"/>
                  <a:ext cx="863818" cy="49081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𝑅𝑂𝐿</m:t>
                            </m:r>
                          </m:e>
                          <m:sub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E28603A-FF43-3BFC-743C-9CC3DCAEF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789" y="777826"/>
                  <a:ext cx="863818" cy="4908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2C42A6E-165F-F4EA-E147-2C3EDFD0F298}"/>
                    </a:ext>
                  </a:extLst>
                </p:cNvPr>
                <p:cNvSpPr txBox="1"/>
                <p:nvPr/>
              </p:nvSpPr>
              <p:spPr>
                <a:xfrm>
                  <a:off x="5068789" y="1568399"/>
                  <a:ext cx="863818" cy="49081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𝑅𝑂𝐿</m:t>
                            </m:r>
                          </m:e>
                          <m:sub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2C42A6E-165F-F4EA-E147-2C3EDFD0F2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789" y="1568399"/>
                  <a:ext cx="863818" cy="49081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4C09CE3-FC3C-F143-2BC8-5D4EBEE3EA73}"/>
                    </a:ext>
                  </a:extLst>
                </p:cNvPr>
                <p:cNvSpPr txBox="1"/>
                <p:nvPr/>
              </p:nvSpPr>
              <p:spPr>
                <a:xfrm>
                  <a:off x="6912340" y="526753"/>
                  <a:ext cx="863818" cy="40157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4C09CE3-FC3C-F143-2BC8-5D4EBEE3E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340" y="526753"/>
                  <a:ext cx="863818" cy="401574"/>
                </a:xfrm>
                <a:prstGeom prst="rect">
                  <a:avLst/>
                </a:prstGeom>
                <a:blipFill>
                  <a:blip r:embed="rId8"/>
                  <a:stretch>
                    <a:fillRect b="-4545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5946342-9071-45B4-CC18-45452AA5C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39484" y="529074"/>
              <a:ext cx="1" cy="12949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B3AADC6A-364A-D0FB-C0B8-256E913E4AD5}"/>
                </a:ext>
              </a:extLst>
            </p:cNvPr>
            <p:cNvCxnSpPr>
              <a:cxnSpLocks/>
            </p:cNvCxnSpPr>
            <p:nvPr/>
          </p:nvCxnSpPr>
          <p:spPr>
            <a:xfrm>
              <a:off x="7341603" y="792385"/>
              <a:ext cx="0" cy="861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22348D8-5A47-4A80-A5FB-046BD006649D}"/>
                    </a:ext>
                  </a:extLst>
                </p:cNvPr>
                <p:cNvSpPr txBox="1"/>
                <p:nvPr/>
              </p:nvSpPr>
              <p:spPr>
                <a:xfrm>
                  <a:off x="6912340" y="2052303"/>
                  <a:ext cx="863818" cy="40157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22348D8-5A47-4A80-A5FB-046BD0066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340" y="2052303"/>
                  <a:ext cx="863818" cy="401574"/>
                </a:xfrm>
                <a:prstGeom prst="rect">
                  <a:avLst/>
                </a:prstGeom>
                <a:blipFill>
                  <a:blip r:embed="rId9"/>
                  <a:stretch>
                    <a:fillRect b="-434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47CA48C-5B80-8341-974F-F8B30ECD8BB7}"/>
                </a:ext>
              </a:extLst>
            </p:cNvPr>
            <p:cNvCxnSpPr>
              <a:cxnSpLocks/>
              <a:stCxn id="56" idx="2"/>
              <a:endCxn id="58" idx="0"/>
            </p:cNvCxnSpPr>
            <p:nvPr/>
          </p:nvCxnSpPr>
          <p:spPr>
            <a:xfrm>
              <a:off x="4520436" y="490812"/>
              <a:ext cx="0" cy="26634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F9186A9D-51B1-1396-CB3C-98792104861E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4521494" y="1016521"/>
              <a:ext cx="547295" cy="67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9D051CE6-DC75-C955-D963-678306D00951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4579147" y="1799232"/>
              <a:ext cx="489642" cy="145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0D1B1D4B-DD42-B456-40D3-A45327160AFD}"/>
                </a:ext>
              </a:extLst>
            </p:cNvPr>
            <p:cNvCxnSpPr>
              <a:cxnSpLocks/>
            </p:cNvCxnSpPr>
            <p:nvPr/>
          </p:nvCxnSpPr>
          <p:spPr>
            <a:xfrm>
              <a:off x="7339485" y="2344749"/>
              <a:ext cx="5294" cy="88464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41EA597F-B137-7575-247B-B19E7B6835C0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>
              <a:off x="5932606" y="1813805"/>
              <a:ext cx="133548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96D2EE7-8B83-E8A8-A721-E689104E0B3F}"/>
                    </a:ext>
                  </a:extLst>
                </p:cNvPr>
                <p:cNvSpPr txBox="1"/>
                <p:nvPr/>
              </p:nvSpPr>
              <p:spPr>
                <a:xfrm>
                  <a:off x="6909695" y="1569495"/>
                  <a:ext cx="863818" cy="40157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96D2EE7-8B83-E8A8-A721-E689104E0B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695" y="1569495"/>
                  <a:ext cx="863818" cy="401574"/>
                </a:xfrm>
                <a:prstGeom prst="rect">
                  <a:avLst/>
                </a:prstGeom>
                <a:blipFill>
                  <a:blip r:embed="rId10"/>
                  <a:stretch>
                    <a:fillRect b="-434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425F9ED-BCC6-D96F-9A52-6F5D9E910FEA}"/>
                    </a:ext>
                  </a:extLst>
                </p:cNvPr>
                <p:cNvSpPr txBox="1"/>
                <p:nvPr/>
              </p:nvSpPr>
              <p:spPr>
                <a:xfrm>
                  <a:off x="8143184" y="1983938"/>
                  <a:ext cx="863818" cy="49081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425F9ED-BCC6-D96F-9A52-6F5D9E910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184" y="1983938"/>
                  <a:ext cx="863818" cy="490812"/>
                </a:xfrm>
                <a:prstGeom prst="rect">
                  <a:avLst/>
                </a:prstGeom>
                <a:blipFill>
                  <a:blip r:embed="rId11"/>
                  <a:stretch>
                    <a:fillRect b="-3704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9DFC61A-8D1F-141A-7354-ABE9EFFF7154}"/>
                    </a:ext>
                  </a:extLst>
                </p:cNvPr>
                <p:cNvSpPr txBox="1"/>
                <p:nvPr/>
              </p:nvSpPr>
              <p:spPr>
                <a:xfrm>
                  <a:off x="6265574" y="520377"/>
                  <a:ext cx="309723" cy="49081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9DFC61A-8D1F-141A-7354-ABE9EFFF7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5574" y="520377"/>
                  <a:ext cx="309723" cy="490812"/>
                </a:xfrm>
                <a:prstGeom prst="rect">
                  <a:avLst/>
                </a:prstGeom>
                <a:blipFill>
                  <a:blip r:embed="rId12"/>
                  <a:stretch>
                    <a:fillRect r="-25000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559036CE-E67B-6531-9776-DA47D5384033}"/>
                </a:ext>
              </a:extLst>
            </p:cNvPr>
            <p:cNvCxnSpPr>
              <a:cxnSpLocks/>
            </p:cNvCxnSpPr>
            <p:nvPr/>
          </p:nvCxnSpPr>
          <p:spPr>
            <a:xfrm>
              <a:off x="4519377" y="549636"/>
              <a:ext cx="14127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74FF590-A834-0E3B-BFBD-D02E7A9847AF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 flipV="1">
              <a:off x="5932606" y="767096"/>
              <a:ext cx="428734" cy="256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023294E3-0C0A-3E38-92FA-FAC4F37D2DE2}"/>
                </a:ext>
              </a:extLst>
            </p:cNvPr>
            <p:cNvCxnSpPr>
              <a:cxnSpLocks/>
            </p:cNvCxnSpPr>
            <p:nvPr/>
          </p:nvCxnSpPr>
          <p:spPr>
            <a:xfrm>
              <a:off x="5932078" y="549636"/>
              <a:ext cx="433809" cy="125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463C838B-7EB5-6932-DC4B-6C428AD71594}"/>
                </a:ext>
              </a:extLst>
            </p:cNvPr>
            <p:cNvCxnSpPr>
              <a:cxnSpLocks/>
            </p:cNvCxnSpPr>
            <p:nvPr/>
          </p:nvCxnSpPr>
          <p:spPr>
            <a:xfrm>
              <a:off x="6526759" y="711360"/>
              <a:ext cx="74133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1865E2D9-6509-42DD-B199-DE9795F579EB}"/>
                </a:ext>
              </a:extLst>
            </p:cNvPr>
            <p:cNvCxnSpPr>
              <a:cxnSpLocks/>
            </p:cNvCxnSpPr>
            <p:nvPr/>
          </p:nvCxnSpPr>
          <p:spPr>
            <a:xfrm>
              <a:off x="7439641" y="2245547"/>
              <a:ext cx="6677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970CCF1-A10E-47A9-FDF4-233C2559C6E0}"/>
                    </a:ext>
                  </a:extLst>
                </p:cNvPr>
                <p:cNvSpPr txBox="1"/>
                <p:nvPr/>
              </p:nvSpPr>
              <p:spPr>
                <a:xfrm>
                  <a:off x="4087468" y="3731097"/>
                  <a:ext cx="863818" cy="40157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970CCF1-A10E-47A9-FDF4-233C2559C6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468" y="3731097"/>
                  <a:ext cx="863818" cy="401574"/>
                </a:xfrm>
                <a:prstGeom prst="rect">
                  <a:avLst/>
                </a:prstGeom>
                <a:blipFill>
                  <a:blip r:embed="rId13"/>
                  <a:stretch>
                    <a:fillRect b="-434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90ABFD3-2762-7E6B-C6DA-6A94AFD88B1A}"/>
                </a:ext>
              </a:extLst>
            </p:cNvPr>
            <p:cNvCxnSpPr/>
            <p:nvPr/>
          </p:nvCxnSpPr>
          <p:spPr>
            <a:xfrm flipH="1">
              <a:off x="4519906" y="3573678"/>
              <a:ext cx="1" cy="250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375BAC53-8398-E3B0-2888-8B49F7BD6B96}"/>
                </a:ext>
              </a:extLst>
            </p:cNvPr>
            <p:cNvCxnSpPr>
              <a:cxnSpLocks/>
            </p:cNvCxnSpPr>
            <p:nvPr/>
          </p:nvCxnSpPr>
          <p:spPr>
            <a:xfrm>
              <a:off x="4516731" y="3996731"/>
              <a:ext cx="0" cy="861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511B3B7-DFF8-4C61-B5BB-C537E9E60492}"/>
                    </a:ext>
                  </a:extLst>
                </p:cNvPr>
                <p:cNvSpPr txBox="1"/>
                <p:nvPr/>
              </p:nvSpPr>
              <p:spPr>
                <a:xfrm>
                  <a:off x="4087468" y="5256649"/>
                  <a:ext cx="863818" cy="40157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511B3B7-DFF8-4C61-B5BB-C537E9E60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468" y="5256649"/>
                  <a:ext cx="863818" cy="401574"/>
                </a:xfrm>
                <a:prstGeom prst="rect">
                  <a:avLst/>
                </a:prstGeom>
                <a:blipFill>
                  <a:blip r:embed="rId13"/>
                  <a:stretch>
                    <a:fillRect b="-9091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D00C98BA-4E59-9EC9-1FE0-EB9073F98035}"/>
                </a:ext>
              </a:extLst>
            </p:cNvPr>
            <p:cNvCxnSpPr>
              <a:cxnSpLocks/>
            </p:cNvCxnSpPr>
            <p:nvPr/>
          </p:nvCxnSpPr>
          <p:spPr>
            <a:xfrm>
              <a:off x="4514613" y="5536569"/>
              <a:ext cx="5294" cy="88464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32C75BEC-6B3E-7716-112A-9E5D0BE24120}"/>
                </a:ext>
              </a:extLst>
            </p:cNvPr>
            <p:cNvCxnSpPr>
              <a:cxnSpLocks/>
            </p:cNvCxnSpPr>
            <p:nvPr/>
          </p:nvCxnSpPr>
          <p:spPr>
            <a:xfrm>
              <a:off x="4514613" y="5066957"/>
              <a:ext cx="0" cy="3353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C6E23BE-7A5B-8DE0-1B61-111A19AC9D4A}"/>
                    </a:ext>
                  </a:extLst>
                </p:cNvPr>
                <p:cNvSpPr txBox="1"/>
                <p:nvPr/>
              </p:nvSpPr>
              <p:spPr>
                <a:xfrm>
                  <a:off x="4084823" y="4773840"/>
                  <a:ext cx="863818" cy="401574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8C6E23BE-7A5B-8DE0-1B61-111A19AC9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823" y="4773840"/>
                  <a:ext cx="863818" cy="401574"/>
                </a:xfrm>
                <a:prstGeom prst="rect">
                  <a:avLst/>
                </a:prstGeom>
                <a:blipFill>
                  <a:blip r:embed="rId14"/>
                  <a:stretch>
                    <a:fillRect b="-4348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7B8DB6D-06D8-A5F9-6368-CFFED80EB120}"/>
                    </a:ext>
                  </a:extLst>
                </p:cNvPr>
                <p:cNvSpPr txBox="1"/>
                <p:nvPr/>
              </p:nvSpPr>
              <p:spPr>
                <a:xfrm>
                  <a:off x="4082704" y="6412868"/>
                  <a:ext cx="863818" cy="49081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97B8DB6D-06D8-A5F9-6368-CFFED80EB1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04" y="6412868"/>
                  <a:ext cx="863818" cy="49081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2965E83-D4DD-41E8-5B25-F7AA3501AA28}"/>
                    </a:ext>
                  </a:extLst>
                </p:cNvPr>
                <p:cNvSpPr txBox="1"/>
                <p:nvPr/>
              </p:nvSpPr>
              <p:spPr>
                <a:xfrm>
                  <a:off x="2997857" y="5179705"/>
                  <a:ext cx="863818" cy="49081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2965E83-D4DD-41E8-5B25-F7AA3501A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857" y="5179705"/>
                  <a:ext cx="863818" cy="490812"/>
                </a:xfrm>
                <a:prstGeom prst="rect">
                  <a:avLst/>
                </a:prstGeom>
                <a:blipFill>
                  <a:blip r:embed="rId16"/>
                  <a:stretch>
                    <a:fillRect b="-3571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5ED639E3-C18C-1AC2-B516-9076BCB9813B}"/>
                </a:ext>
              </a:extLst>
            </p:cNvPr>
            <p:cNvCxnSpPr>
              <a:cxnSpLocks/>
            </p:cNvCxnSpPr>
            <p:nvPr/>
          </p:nvCxnSpPr>
          <p:spPr>
            <a:xfrm>
              <a:off x="3748833" y="5466988"/>
              <a:ext cx="6677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4E00560D-3F4D-8987-1D61-E308917426B5}"/>
                </a:ext>
              </a:extLst>
            </p:cNvPr>
            <p:cNvCxnSpPr>
              <a:cxnSpLocks/>
            </p:cNvCxnSpPr>
            <p:nvPr/>
          </p:nvCxnSpPr>
          <p:spPr>
            <a:xfrm>
              <a:off x="7339485" y="3600526"/>
              <a:ext cx="0" cy="283501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139EDEE-AC0A-720B-CC68-9B5D6EC294D1}"/>
                    </a:ext>
                  </a:extLst>
                </p:cNvPr>
                <p:cNvSpPr txBox="1"/>
                <p:nvPr/>
              </p:nvSpPr>
              <p:spPr>
                <a:xfrm>
                  <a:off x="6897424" y="6408692"/>
                  <a:ext cx="863818" cy="49081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139EDEE-AC0A-720B-CC68-9B5D6EC29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7424" y="6408692"/>
                  <a:ext cx="863818" cy="49081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B31DC85-A4CC-86D6-F84F-EBBFF86EECEC}"/>
                    </a:ext>
                  </a:extLst>
                </p:cNvPr>
                <p:cNvSpPr txBox="1"/>
                <p:nvPr/>
              </p:nvSpPr>
              <p:spPr>
                <a:xfrm>
                  <a:off x="5928108" y="4858648"/>
                  <a:ext cx="863818" cy="49081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𝑅𝑂𝐿</m:t>
                            </m:r>
                          </m:e>
                          <m:sub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B31DC85-A4CC-86D6-F84F-EBBFF86EEC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8108" y="4858648"/>
                  <a:ext cx="863818" cy="49081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FBDF6ED3-C6D9-651E-CBFB-D7C0CF2BD950}"/>
                </a:ext>
              </a:extLst>
            </p:cNvPr>
            <p:cNvCxnSpPr>
              <a:cxnSpLocks/>
            </p:cNvCxnSpPr>
            <p:nvPr/>
          </p:nvCxnSpPr>
          <p:spPr>
            <a:xfrm>
              <a:off x="7343104" y="1853830"/>
              <a:ext cx="0" cy="3353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09C4BEA-D834-A399-35D4-FB3205905ED2}"/>
                    </a:ext>
                  </a:extLst>
                </p:cNvPr>
                <p:cNvSpPr txBox="1"/>
                <p:nvPr/>
              </p:nvSpPr>
              <p:spPr>
                <a:xfrm>
                  <a:off x="5929431" y="4101847"/>
                  <a:ext cx="863818" cy="49081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𝑅𝑂𝐿</m:t>
                            </m:r>
                          </m:e>
                          <m:sub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09C4BEA-D834-A399-35D4-FB320590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431" y="4101847"/>
                  <a:ext cx="863818" cy="49081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8565F45-3BCF-589B-77FF-EED2CCF9A075}"/>
                    </a:ext>
                  </a:extLst>
                </p:cNvPr>
                <p:cNvSpPr txBox="1"/>
                <p:nvPr/>
              </p:nvSpPr>
              <p:spPr>
                <a:xfrm>
                  <a:off x="5189244" y="3742897"/>
                  <a:ext cx="309723" cy="49081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8565F45-3BCF-589B-77FF-EED2CCF9A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244" y="3742897"/>
                  <a:ext cx="309723" cy="490812"/>
                </a:xfrm>
                <a:prstGeom prst="rect">
                  <a:avLst/>
                </a:prstGeom>
                <a:blipFill>
                  <a:blip r:embed="rId20"/>
                  <a:stretch>
                    <a:fillRect r="-25000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81808706-741A-271A-3419-F42D11B20F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9147" y="3932679"/>
              <a:ext cx="61009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B500497F-A3E5-932B-08C8-9FC7E5BAFE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9147" y="4981714"/>
              <a:ext cx="134896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38585279-9EBC-C1A9-3463-B21173D47C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91439" y="4332680"/>
              <a:ext cx="549856" cy="13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34D83F65-C3B9-534B-3C4A-256511342A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1925" y="4977007"/>
              <a:ext cx="54756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B7E2221-5385-3F46-678B-7B5649937C79}"/>
                </a:ext>
              </a:extLst>
            </p:cNvPr>
            <p:cNvCxnSpPr/>
            <p:nvPr/>
          </p:nvCxnSpPr>
          <p:spPr>
            <a:xfrm flipH="1">
              <a:off x="5928108" y="3761592"/>
              <a:ext cx="1411377" cy="102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A633CD80-6AFF-423A-CD55-51E7AE4DAC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8946" y="3771866"/>
              <a:ext cx="452082" cy="133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E31F7A88-FCB1-8F4C-9EB3-6D3E44E1B13B}"/>
                </a:ext>
              </a:extLst>
            </p:cNvPr>
            <p:cNvCxnSpPr>
              <a:stCxn id="93" idx="1"/>
            </p:cNvCxnSpPr>
            <p:nvPr/>
          </p:nvCxnSpPr>
          <p:spPr>
            <a:xfrm flipH="1" flipV="1">
              <a:off x="5495274" y="4100429"/>
              <a:ext cx="434157" cy="2468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D838783-F339-8A80-2E8A-9D9C8FAAFD30}"/>
                  </a:ext>
                </a:extLst>
              </p:cNvPr>
              <p:cNvSpPr txBox="1"/>
              <p:nvPr/>
            </p:nvSpPr>
            <p:spPr>
              <a:xfrm>
                <a:off x="6137270" y="1666359"/>
                <a:ext cx="701855" cy="3385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𝑅𝑂𝐿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D838783-F339-8A80-2E8A-9D9C8FAA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270" y="1666359"/>
                <a:ext cx="701855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63770EE-BB9E-5929-734A-1808DC925786}"/>
                  </a:ext>
                </a:extLst>
              </p:cNvPr>
              <p:cNvSpPr txBox="1"/>
              <p:nvPr/>
            </p:nvSpPr>
            <p:spPr>
              <a:xfrm>
                <a:off x="6845868" y="3956095"/>
                <a:ext cx="701855" cy="33855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𝑅𝑂𝐿</m:t>
                          </m:r>
                        </m:e>
                        <m:sub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63770EE-BB9E-5929-734A-1808DC92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868" y="3956095"/>
                <a:ext cx="701855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ECDBF71C-818C-783E-100B-EBCC42EC3CE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10472" y="2383705"/>
            <a:ext cx="3409974" cy="25954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4C39AF0-DE08-FE1D-FA9E-A468C6D728E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398433" y="1243559"/>
            <a:ext cx="2220648" cy="51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SIMON </a:t>
            </a:r>
            <a:r>
              <a:rPr kumimoji="1" lang="ko-KR" altLang="en-US" dirty="0"/>
              <a:t>병렬 </a:t>
            </a:r>
            <a:r>
              <a:rPr kumimoji="1" lang="ko-Kore-KR" altLang="en-US" dirty="0"/>
              <a:t>구현</a:t>
            </a:r>
            <a:r>
              <a:rPr kumimoji="1" lang="ko-KR" altLang="en-US" dirty="0"/>
              <a:t>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레지스터 내부 정렬</a:t>
            </a:r>
            <a:endParaRPr kumimoji="1" lang="ko-Kore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147E41-0908-B227-1BBA-B9B4065F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458" y="2594051"/>
            <a:ext cx="4731421" cy="3111424"/>
          </a:xfrm>
          <a:prstGeom prst="rect">
            <a:avLst/>
          </a:prstGeom>
        </p:spPr>
      </p:pic>
      <p:graphicFrame>
        <p:nvGraphicFramePr>
          <p:cNvPr id="28" name="표 10">
            <a:extLst>
              <a:ext uri="{FF2B5EF4-FFF2-40B4-BE49-F238E27FC236}">
                <a16:creationId xmlns:a16="http://schemas.microsoft.com/office/drawing/2014/main" id="{7C91DCC5-6F81-7779-D8FD-EC58100E85CD}"/>
              </a:ext>
            </a:extLst>
          </p:cNvPr>
          <p:cNvGraphicFramePr>
            <a:graphicFrameLocks noGrp="1"/>
          </p:cNvGraphicFramePr>
          <p:nvPr/>
        </p:nvGraphicFramePr>
        <p:xfrm>
          <a:off x="411162" y="3113443"/>
          <a:ext cx="383218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7395">
                  <a:extLst>
                    <a:ext uri="{9D8B030D-6E8A-4147-A177-3AD203B41FA5}">
                      <a16:colId xmlns:a16="http://schemas.microsoft.com/office/drawing/2014/main" val="2836215252"/>
                    </a:ext>
                  </a:extLst>
                </a:gridCol>
                <a:gridCol w="2554787">
                  <a:extLst>
                    <a:ext uri="{9D8B030D-6E8A-4147-A177-3AD203B41FA5}">
                      <a16:colId xmlns:a16="http://schemas.microsoft.com/office/drawing/2014/main" val="3439973295"/>
                    </a:ext>
                  </a:extLst>
                </a:gridCol>
              </a:tblGrid>
              <a:tr h="34881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a2</a:t>
                      </a:r>
                      <a:endParaRPr lang="ko-KR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PT1[0]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56233927"/>
                  </a:ext>
                </a:extLst>
              </a:tr>
              <a:tr h="34881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a3</a:t>
                      </a:r>
                      <a:endParaRPr lang="ko-KR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PT1[1]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35685098"/>
                  </a:ext>
                </a:extLst>
              </a:tr>
              <a:tr h="34881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a4</a:t>
                      </a:r>
                      <a:endParaRPr lang="ko-KR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PT2[0]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152915"/>
                  </a:ext>
                </a:extLst>
              </a:tr>
              <a:tr h="348813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a5</a:t>
                      </a:r>
                      <a:endParaRPr lang="ko-KR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PT2[1]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03641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19C4058-DFBD-F23A-477A-7DA5D671C483}"/>
              </a:ext>
            </a:extLst>
          </p:cNvPr>
          <p:cNvCxnSpPr>
            <a:cxnSpLocks/>
          </p:cNvCxnSpPr>
          <p:nvPr/>
        </p:nvCxnSpPr>
        <p:spPr>
          <a:xfrm>
            <a:off x="4962661" y="4149763"/>
            <a:ext cx="11829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5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SIMON </a:t>
            </a:r>
            <a:r>
              <a:rPr kumimoji="1" lang="ko-KR" altLang="en-US" dirty="0"/>
              <a:t>병렬 </a:t>
            </a:r>
            <a:r>
              <a:rPr kumimoji="1" lang="ko-Kore-KR" altLang="en-US" dirty="0"/>
              <a:t>구현</a:t>
            </a:r>
            <a:r>
              <a:rPr kumimoji="1" lang="ko-KR" altLang="en-US" dirty="0"/>
              <a:t>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로테이션</a:t>
            </a:r>
            <a:r>
              <a:rPr kumimoji="1" lang="ko-KR" altLang="en-US" sz="2400" dirty="0"/>
              <a:t> 구현</a:t>
            </a:r>
            <a:endParaRPr kumimoji="1" lang="ko-Kore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0401FB-9A38-9A5F-E90A-9E9CD1947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782" y="1542887"/>
            <a:ext cx="9485298" cy="53151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73CD9A-39FA-12BC-5E67-F3141FDFC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7" y="3429000"/>
            <a:ext cx="2231307" cy="14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0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SIMON </a:t>
            </a:r>
            <a:r>
              <a:rPr kumimoji="1" lang="ko-KR" altLang="en-US" dirty="0"/>
              <a:t>병렬 </a:t>
            </a:r>
            <a:r>
              <a:rPr kumimoji="1" lang="ko-Kore-KR" altLang="en-US" dirty="0"/>
              <a:t>구현</a:t>
            </a:r>
            <a:r>
              <a:rPr kumimoji="1" lang="ko-KR" altLang="en-US" dirty="0"/>
              <a:t>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로테이션</a:t>
            </a:r>
            <a:r>
              <a:rPr kumimoji="1" lang="ko-KR" altLang="en-US" sz="2400" dirty="0"/>
              <a:t> 구현</a:t>
            </a:r>
            <a:endParaRPr kumimoji="1" lang="ko-Kore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E7877B-EABA-69E7-A5A8-05E59503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89" y="1504602"/>
            <a:ext cx="9553621" cy="535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2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SPECK </a:t>
            </a:r>
            <a:r>
              <a:rPr kumimoji="1" lang="ko-Kore-KR" altLang="en-US" dirty="0"/>
              <a:t>구현</a:t>
            </a:r>
            <a:r>
              <a:rPr kumimoji="1" lang="ko-KR" altLang="en-US" dirty="0"/>
              <a:t>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단일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평문</a:t>
            </a:r>
            <a:r>
              <a:rPr kumimoji="1" lang="ko-KR" altLang="en-US" sz="2400" dirty="0"/>
              <a:t> 구현 </a:t>
            </a:r>
            <a:endParaRPr kumimoji="1" lang="ko-Kore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093556-4A2E-47D7-845A-D9EDD550B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199" y="1893376"/>
            <a:ext cx="2616200" cy="39243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D742EF7F-F191-799F-EBBB-DA80AC0F74C8}"/>
              </a:ext>
            </a:extLst>
          </p:cNvPr>
          <p:cNvGrpSpPr/>
          <p:nvPr/>
        </p:nvGrpSpPr>
        <p:grpSpPr>
          <a:xfrm>
            <a:off x="601585" y="2225876"/>
            <a:ext cx="4495812" cy="3183752"/>
            <a:chOff x="537592" y="1733470"/>
            <a:chExt cx="4495812" cy="3183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6B7943E-F029-B81E-8DCB-5A5CE1979484}"/>
                    </a:ext>
                  </a:extLst>
                </p:cNvPr>
                <p:cNvSpPr txBox="1"/>
                <p:nvPr/>
              </p:nvSpPr>
              <p:spPr>
                <a:xfrm>
                  <a:off x="1358383" y="1733470"/>
                  <a:ext cx="86381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204783E0-EC9F-8E4E-04DC-C446F6E90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383" y="1733470"/>
                  <a:ext cx="86381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994BC99-E965-3930-C675-3931032798EB}"/>
                    </a:ext>
                  </a:extLst>
                </p:cNvPr>
                <p:cNvSpPr txBox="1"/>
                <p:nvPr/>
              </p:nvSpPr>
              <p:spPr>
                <a:xfrm>
                  <a:off x="4169587" y="1733470"/>
                  <a:ext cx="86381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FFE8464D-974D-D034-CD1E-ECB373F0C9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587" y="1733470"/>
                  <a:ext cx="86381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E8D6C3C-F3B0-C19D-BA74-56A0E7CD46C1}"/>
                    </a:ext>
                  </a:extLst>
                </p:cNvPr>
                <p:cNvSpPr txBox="1"/>
                <p:nvPr/>
              </p:nvSpPr>
              <p:spPr>
                <a:xfrm>
                  <a:off x="1363200" y="4526097"/>
                  <a:ext cx="86381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146507ED-EFEB-5C56-9EBA-2BC5E595F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3200" y="4526097"/>
                  <a:ext cx="863817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3D9D6F0-C609-F5D5-8829-C4FF06E5A901}"/>
                    </a:ext>
                  </a:extLst>
                </p:cNvPr>
                <p:cNvSpPr txBox="1"/>
                <p:nvPr/>
              </p:nvSpPr>
              <p:spPr>
                <a:xfrm>
                  <a:off x="4169057" y="4547890"/>
                  <a:ext cx="86381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D8226597-F35F-DBB0-2E1D-86D2555828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057" y="4547890"/>
                  <a:ext cx="86381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6CDBC24-A8A3-B3A5-A059-9561F22B8274}"/>
                    </a:ext>
                  </a:extLst>
                </p:cNvPr>
                <p:cNvSpPr txBox="1"/>
                <p:nvPr/>
              </p:nvSpPr>
              <p:spPr>
                <a:xfrm>
                  <a:off x="1344566" y="3012177"/>
                  <a:ext cx="86381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i="1" smtClean="0">
                            <a:latin typeface="Cambria Math" panose="02040503050406030204" pitchFamily="18" charset="0"/>
                          </a:rPr>
                          <m:t>⊞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C70C615A-D54D-544B-9AA5-F550766A99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566" y="3012177"/>
                  <a:ext cx="863817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5D144F2-D8C7-B2B8-F438-24BF45AB2197}"/>
                    </a:ext>
                  </a:extLst>
                </p:cNvPr>
                <p:cNvSpPr txBox="1"/>
                <p:nvPr/>
              </p:nvSpPr>
              <p:spPr>
                <a:xfrm>
                  <a:off x="4163734" y="3925721"/>
                  <a:ext cx="86381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B16AB7C9-FA0B-5E34-7B70-52961D14D3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734" y="3925721"/>
                  <a:ext cx="86381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85C7A08-12E7-B3A7-46C0-8225BBC74602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1790291" y="2160528"/>
              <a:ext cx="1" cy="3241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D130905E-0502-FD0E-0C56-6CE5782BD8BF}"/>
                </a:ext>
              </a:extLst>
            </p:cNvPr>
            <p:cNvCxnSpPr>
              <a:cxnSpLocks/>
            </p:cNvCxnSpPr>
            <p:nvPr/>
          </p:nvCxnSpPr>
          <p:spPr>
            <a:xfrm>
              <a:off x="4587473" y="2102419"/>
              <a:ext cx="8170" cy="126070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FD242993-35D2-ECF1-EEFB-D528D4365928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76" y="4088015"/>
              <a:ext cx="27287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2CCB4615-5C8B-9C3E-9802-5CEA8A835B10}"/>
                    </a:ext>
                  </a:extLst>
                </p:cNvPr>
                <p:cNvSpPr txBox="1"/>
                <p:nvPr/>
              </p:nvSpPr>
              <p:spPr>
                <a:xfrm>
                  <a:off x="537592" y="3673834"/>
                  <a:ext cx="86381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2B1D01C-ECFF-4E4C-4BD6-00067AC8C9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92" y="3673834"/>
                  <a:ext cx="86381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A27A599-8894-392D-39AF-04D5C4324278}"/>
                    </a:ext>
                  </a:extLst>
                </p:cNvPr>
                <p:cNvSpPr txBox="1"/>
                <p:nvPr/>
              </p:nvSpPr>
              <p:spPr>
                <a:xfrm>
                  <a:off x="1358383" y="2484650"/>
                  <a:ext cx="863817" cy="30777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𝑅𝑂𝑅</m:t>
                            </m:r>
                          </m:e>
                          <m:sub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12EB25E7-501B-3E94-D1D3-B1D72C1CF7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8383" y="2484650"/>
                  <a:ext cx="863817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B45251E-7014-8E43-5ABB-C7C62E446642}"/>
                    </a:ext>
                  </a:extLst>
                </p:cNvPr>
                <p:cNvSpPr txBox="1"/>
                <p:nvPr/>
              </p:nvSpPr>
              <p:spPr>
                <a:xfrm>
                  <a:off x="1351651" y="3688865"/>
                  <a:ext cx="86381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54B0E8DE-BF35-9F2A-427E-0E54C3F8A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651" y="3688865"/>
                  <a:ext cx="863817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BF3B172-E3A5-9800-E4CA-F6F8C4D5FB25}"/>
                </a:ext>
              </a:extLst>
            </p:cNvPr>
            <p:cNvCxnSpPr>
              <a:cxnSpLocks/>
            </p:cNvCxnSpPr>
            <p:nvPr/>
          </p:nvCxnSpPr>
          <p:spPr>
            <a:xfrm>
              <a:off x="1129774" y="3878239"/>
              <a:ext cx="5494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1905EFF8-9957-C4B0-625C-DBC6FFD9DD5B}"/>
                </a:ext>
              </a:extLst>
            </p:cNvPr>
            <p:cNvCxnSpPr>
              <a:cxnSpLocks/>
            </p:cNvCxnSpPr>
            <p:nvPr/>
          </p:nvCxnSpPr>
          <p:spPr>
            <a:xfrm>
              <a:off x="1872242" y="3217303"/>
              <a:ext cx="272872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492A6AC-C2D9-1034-A9C2-735B9AFAE8F5}"/>
                    </a:ext>
                  </a:extLst>
                </p:cNvPr>
                <p:cNvSpPr txBox="1"/>
                <p:nvPr/>
              </p:nvSpPr>
              <p:spPr>
                <a:xfrm>
                  <a:off x="4153355" y="3363120"/>
                  <a:ext cx="863817" cy="30777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𝑅𝑂𝐿</m:t>
                            </m:r>
                          </m:e>
                          <m:sub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241AF03F-4CBD-1680-7AEE-500EE1646C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355" y="3363120"/>
                  <a:ext cx="863817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736F78C-A6E6-76BC-AA83-71CA99C8D105}"/>
                </a:ext>
              </a:extLst>
            </p:cNvPr>
            <p:cNvCxnSpPr>
              <a:cxnSpLocks/>
            </p:cNvCxnSpPr>
            <p:nvPr/>
          </p:nvCxnSpPr>
          <p:spPr>
            <a:xfrm>
              <a:off x="1776475" y="2794186"/>
              <a:ext cx="1" cy="3241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FED2B934-0F18-D810-59CE-7F97F1D24151}"/>
                </a:ext>
              </a:extLst>
            </p:cNvPr>
            <p:cNvCxnSpPr>
              <a:cxnSpLocks/>
            </p:cNvCxnSpPr>
            <p:nvPr/>
          </p:nvCxnSpPr>
          <p:spPr>
            <a:xfrm>
              <a:off x="1770723" y="3290618"/>
              <a:ext cx="7084" cy="5031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A7D784B-B88B-4DFF-C07B-69D813402063}"/>
                </a:ext>
              </a:extLst>
            </p:cNvPr>
            <p:cNvCxnSpPr>
              <a:cxnSpLocks/>
            </p:cNvCxnSpPr>
            <p:nvPr/>
          </p:nvCxnSpPr>
          <p:spPr>
            <a:xfrm>
              <a:off x="1783559" y="3858500"/>
              <a:ext cx="0" cy="6893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B027356-1047-CD86-4DC1-37ADB7DCC5C2}"/>
                </a:ext>
              </a:extLst>
            </p:cNvPr>
            <p:cNvCxnSpPr>
              <a:cxnSpLocks/>
            </p:cNvCxnSpPr>
            <p:nvPr/>
          </p:nvCxnSpPr>
          <p:spPr>
            <a:xfrm>
              <a:off x="4600965" y="3692303"/>
              <a:ext cx="0" cy="3242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D9A4DF86-0499-B1C4-1138-38284F1E0F45}"/>
                </a:ext>
              </a:extLst>
            </p:cNvPr>
            <p:cNvCxnSpPr>
              <a:cxnSpLocks/>
            </p:cNvCxnSpPr>
            <p:nvPr/>
          </p:nvCxnSpPr>
          <p:spPr>
            <a:xfrm>
              <a:off x="4595642" y="4223606"/>
              <a:ext cx="0" cy="32428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699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SPECK </a:t>
            </a:r>
            <a:r>
              <a:rPr kumimoji="1" lang="ko-KR" altLang="en-US" dirty="0"/>
              <a:t>병렬 </a:t>
            </a:r>
            <a:r>
              <a:rPr kumimoji="1" lang="ko-Kore-KR" altLang="en-US" dirty="0"/>
              <a:t>구현</a:t>
            </a:r>
            <a:r>
              <a:rPr kumimoji="1" lang="ko-KR" altLang="en-US" dirty="0"/>
              <a:t>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로테이션</a:t>
            </a:r>
            <a:r>
              <a:rPr kumimoji="1" lang="ko-KR" altLang="en-US" sz="2400" dirty="0"/>
              <a:t> 구현</a:t>
            </a:r>
            <a:endParaRPr kumimoji="1" lang="ko-Kore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9F58AE-447C-A732-7101-8C2385904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47" y="1684945"/>
            <a:ext cx="9078706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45228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3E351AFA-C5CD-FF45-AA6F-7CB5D626CE94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9E614CC1-025E-7F4F-ADE5-A242777675E7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제목 테마</Template>
  <TotalTime>366</TotalTime>
  <Words>772</Words>
  <Application>Microsoft Macintosh PowerPoint</Application>
  <PresentationFormat>와이드스크린</PresentationFormat>
  <Paragraphs>375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Calibri</vt:lpstr>
      <vt:lpstr>Cambria Math</vt:lpstr>
      <vt:lpstr>Menlo</vt:lpstr>
      <vt:lpstr>제목 테마</vt:lpstr>
      <vt:lpstr>CryptoCraft 테마</vt:lpstr>
      <vt:lpstr>RISC-V 상에서 SIMON, SPECK-CTR   병렬 구현</vt:lpstr>
      <vt:lpstr>SIMON</vt:lpstr>
      <vt:lpstr>SPECK</vt:lpstr>
      <vt:lpstr>SIMON 구현 기법</vt:lpstr>
      <vt:lpstr>SIMON 병렬 구현 기법</vt:lpstr>
      <vt:lpstr>SIMON 병렬 구현 기법</vt:lpstr>
      <vt:lpstr>SIMON 병렬 구현 기법</vt:lpstr>
      <vt:lpstr>SPECK 구현 기법</vt:lpstr>
      <vt:lpstr>SPECK 병렬 구현 기법</vt:lpstr>
      <vt:lpstr>SPECK 병렬 구현 기법</vt:lpstr>
      <vt:lpstr>SPECK 병렬 구현 기법</vt:lpstr>
      <vt:lpstr>SPECK 병렬 구현 기법</vt:lpstr>
      <vt:lpstr>SPECK 병렬 구현 기법</vt:lpstr>
      <vt:lpstr>SIMON-CTR 구현 기법</vt:lpstr>
      <vt:lpstr>SPECK-CTR 구현 기법</vt:lpstr>
      <vt:lpstr>성능 평가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상에서 SPECK 병렬 구현</dc:title>
  <dc:creator>심민주</dc:creator>
  <cp:lastModifiedBy>심민주</cp:lastModifiedBy>
  <cp:revision>2</cp:revision>
  <dcterms:created xsi:type="dcterms:W3CDTF">2023-01-17T13:52:19Z</dcterms:created>
  <dcterms:modified xsi:type="dcterms:W3CDTF">2023-01-19T08:47:25Z</dcterms:modified>
</cp:coreProperties>
</file>