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4"/>
  </p:notesMasterIdLst>
  <p:handoutMasterIdLst>
    <p:handoutMasterId r:id="rId15"/>
  </p:handoutMasterIdLst>
  <p:sldIdLst>
    <p:sldId id="269" r:id="rId3"/>
    <p:sldId id="280" r:id="rId4"/>
    <p:sldId id="282" r:id="rId5"/>
    <p:sldId id="295" r:id="rId6"/>
    <p:sldId id="286" r:id="rId7"/>
    <p:sldId id="283" r:id="rId8"/>
    <p:sldId id="296" r:id="rId9"/>
    <p:sldId id="284" r:id="rId10"/>
    <p:sldId id="290" r:id="rId11"/>
    <p:sldId id="285" r:id="rId12"/>
    <p:sldId id="27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6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52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2024. 7. 22.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2024. 7. 22.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60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8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PALOMA</a:t>
            </a:r>
            <a:r>
              <a:rPr lang="ko-KR" altLang="en-US" dirty="0"/>
              <a:t> </a:t>
            </a:r>
            <a:r>
              <a:rPr lang="en-US" altLang="ko-KR" dirty="0"/>
              <a:t>constant time</a:t>
            </a:r>
            <a:r>
              <a:rPr lang="ko-KR" altLang="en-US" dirty="0"/>
              <a:t> 구현 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https://</a:t>
            </a:r>
            <a:r>
              <a:rPr lang="en-US" altLang="ko-KR" dirty="0" err="1"/>
              <a:t>youtu.be</a:t>
            </a:r>
            <a:r>
              <a:rPr lang="en-US" altLang="ko-KR" dirty="0"/>
              <a:t>/</a:t>
            </a:r>
            <a:r>
              <a:rPr lang="en-US" altLang="ko-KR"/>
              <a:t>tMmJRVNszkc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FDB1E-8775-AABB-388A-351317E76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기타</a:t>
            </a:r>
            <a:r>
              <a:rPr kumimoji="1" lang="en-US" altLang="ko-KR" dirty="0"/>
              <a:t> </a:t>
            </a:r>
            <a:r>
              <a:rPr kumimoji="1" lang="ko-KR" altLang="en-US" dirty="0"/>
              <a:t>및 결론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D2D624-71E0-CB64-EE82-AC074D0BC5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 err="1"/>
              <a:t>클린</a:t>
            </a:r>
            <a:r>
              <a:rPr kumimoji="1" lang="ko-KR" altLang="en-US" dirty="0"/>
              <a:t> 코드 작성 필요</a:t>
            </a:r>
            <a:endParaRPr lang="en-US" altLang="ko-KR" dirty="0">
              <a:solidFill>
                <a:srgbClr val="0E0E0E"/>
              </a:solidFill>
              <a:latin typeface=".AppleSystemUIFontMonospaced"/>
            </a:endParaRPr>
          </a:p>
          <a:p>
            <a:pPr lvl="1"/>
            <a:r>
              <a:rPr lang="en-US" altLang="ko-KR" dirty="0">
                <a:latin typeface="Helvetica Neue" panose="02000503000000020004" pitchFamily="2" charset="0"/>
              </a:rPr>
              <a:t>Ex) - </a:t>
            </a:r>
            <a:r>
              <a:rPr lang="ko-KR" altLang="en-US" dirty="0">
                <a:latin typeface="Helvetica Neue" panose="02000503000000020004" pitchFamily="2" charset="0"/>
              </a:rPr>
              <a:t>키 생성 과정에서 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p^-1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이유 없이 생성</a:t>
            </a:r>
            <a:br>
              <a:rPr kumimoji="1" lang="en-US" altLang="ko-KR" dirty="0">
                <a:latin typeface="Helvetica Neue" panose="02000503000000020004" pitchFamily="2" charset="0"/>
              </a:rPr>
            </a:br>
            <a:r>
              <a:rPr kumimoji="1" lang="ko-KR" altLang="en-US" dirty="0">
                <a:latin typeface="Helvetica Neue" panose="02000503000000020004" pitchFamily="2" charset="0"/>
              </a:rPr>
              <a:t>      </a:t>
            </a:r>
            <a:r>
              <a:rPr kumimoji="1" lang="en-US" altLang="ko-KR" dirty="0">
                <a:latin typeface="Helvetica Neue" panose="02000503000000020004" pitchFamily="2" charset="0"/>
              </a:rPr>
              <a:t>- H[</a:t>
            </a:r>
            <a:r>
              <a:rPr kumimoji="1" lang="ko-KR" altLang="en-US" dirty="0">
                <a:latin typeface="Helvetica Neue" panose="02000503000000020004" pitchFamily="2" charset="0"/>
              </a:rPr>
              <a:t> </a:t>
            </a:r>
            <a:r>
              <a:rPr kumimoji="1" lang="en-US" altLang="ko-KR" dirty="0">
                <a:latin typeface="Helvetica Neue" panose="02000503000000020004" pitchFamily="2" charset="0"/>
              </a:rPr>
              <a:t>0</a:t>
            </a:r>
            <a:r>
              <a:rPr kumimoji="1" lang="ko-KR" altLang="en-US" dirty="0">
                <a:latin typeface="Helvetica Neue" panose="02000503000000020004" pitchFamily="2" charset="0"/>
              </a:rPr>
              <a:t> </a:t>
            </a:r>
            <a:r>
              <a:rPr kumimoji="1" lang="en-US" altLang="ko-KR" dirty="0">
                <a:latin typeface="Helvetica Neue" panose="02000503000000020004" pitchFamily="2" charset="0"/>
              </a:rPr>
              <a:t>:</a:t>
            </a:r>
            <a:r>
              <a:rPr kumimoji="1" lang="ko-KR" altLang="en-US" dirty="0">
                <a:latin typeface="Helvetica Neue" panose="02000503000000020004" pitchFamily="2" charset="0"/>
              </a:rPr>
              <a:t> </a:t>
            </a:r>
            <a:r>
              <a:rPr kumimoji="1" lang="en-US" altLang="ko-KR" dirty="0">
                <a:latin typeface="Helvetica Neue" panose="02000503000000020004" pitchFamily="2" charset="0"/>
              </a:rPr>
              <a:t>n-k]</a:t>
            </a:r>
            <a:r>
              <a:rPr kumimoji="1" lang="ko-KR" altLang="en-US" dirty="0">
                <a:latin typeface="Helvetica Neue" panose="02000503000000020004" pitchFamily="2" charset="0"/>
              </a:rPr>
              <a:t> </a:t>
            </a:r>
            <a:r>
              <a:rPr kumimoji="1" lang="en-US" altLang="ko-KR" dirty="0">
                <a:latin typeface="Helvetica Neue" panose="02000503000000020004" pitchFamily="2" charset="0"/>
              </a:rPr>
              <a:t>=</a:t>
            </a:r>
            <a:r>
              <a:rPr kumimoji="1" lang="ko-KR" altLang="en-US" dirty="0">
                <a:latin typeface="Helvetica Neue" panose="02000503000000020004" pitchFamily="2" charset="0"/>
              </a:rPr>
              <a:t> </a:t>
            </a:r>
            <a:r>
              <a:rPr kumimoji="1" lang="en-US" altLang="ko-KR" dirty="0">
                <a:latin typeface="Helvetica Neue" panose="02000503000000020004" pitchFamily="2" charset="0"/>
              </a:rPr>
              <a:t>0</a:t>
            </a:r>
            <a:r>
              <a:rPr kumimoji="1" lang="ko-KR" altLang="en-US" dirty="0">
                <a:latin typeface="Helvetica Neue" panose="02000503000000020004" pitchFamily="2" charset="0"/>
              </a:rPr>
              <a:t> </a:t>
            </a:r>
            <a:r>
              <a:rPr kumimoji="1" lang="en-US" altLang="ko-KR" dirty="0">
                <a:latin typeface="Helvetica Neue" panose="02000503000000020004" pitchFamily="2" charset="0"/>
              </a:rPr>
              <a:t>:</a:t>
            </a:r>
            <a:r>
              <a:rPr kumimoji="1" lang="ko-KR" altLang="en-US" dirty="0">
                <a:latin typeface="Helvetica Neue" panose="02000503000000020004" pitchFamily="2" charset="0"/>
              </a:rPr>
              <a:t> 불필요한 부분이 전달됨</a:t>
            </a:r>
            <a:endParaRPr kumimoji="1" lang="en-US" altLang="ko-KR" dirty="0">
              <a:latin typeface="Helvetica Neue" panose="02000503000000020004" pitchFamily="2" charset="0"/>
            </a:endParaRPr>
          </a:p>
          <a:p>
            <a:pPr lvl="1"/>
            <a:r>
              <a:rPr kumimoji="1" lang="en-US" altLang="ko-KR" dirty="0">
                <a:latin typeface="Helvetica Neue" panose="02000503000000020004" pitchFamily="2" charset="0"/>
              </a:rPr>
              <a:t>PQCLEAN </a:t>
            </a:r>
            <a:r>
              <a:rPr kumimoji="1" lang="ko-KR" altLang="en-US" dirty="0">
                <a:latin typeface="Helvetica Neue" panose="02000503000000020004" pitchFamily="2" charset="0"/>
              </a:rPr>
              <a:t>코드 참고 예정</a:t>
            </a:r>
            <a:endParaRPr kumimoji="1" lang="en-US" altLang="ko-KR" dirty="0">
              <a:latin typeface="Helvetica Neue" panose="02000503000000020004" pitchFamily="2" charset="0"/>
            </a:endParaRPr>
          </a:p>
          <a:p>
            <a:pPr lvl="1"/>
            <a:r>
              <a:rPr lang="ko-KR" altLang="en-US" dirty="0" err="1">
                <a:effectLst/>
                <a:latin typeface="Helvetica Neue" panose="02000503000000020004" pitchFamily="2" charset="0"/>
              </a:rPr>
              <a:t>렌덤값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생성 안전한지 잘 모르겠음 </a:t>
            </a:r>
            <a:endParaRPr lang="en-US" altLang="ko-KR" dirty="0">
              <a:solidFill>
                <a:srgbClr val="0E0E0E"/>
              </a:solidFill>
              <a:effectLst/>
              <a:latin typeface=".AppleSystemUIFontMonospaced"/>
            </a:endParaRPr>
          </a:p>
          <a:p>
            <a:pPr marL="0" indent="0">
              <a:buNone/>
            </a:pPr>
            <a:endParaRPr lang="en-US" altLang="ko-KR" dirty="0">
              <a:solidFill>
                <a:srgbClr val="0E0E0E"/>
              </a:solidFill>
              <a:latin typeface=".AppleSystemUIFontMonospaced"/>
            </a:endParaRPr>
          </a:p>
          <a:p>
            <a:r>
              <a:rPr lang="ko-KR" altLang="en-US" dirty="0">
                <a:solidFill>
                  <a:srgbClr val="0E0E0E"/>
                </a:solidFill>
                <a:effectLst/>
                <a:latin typeface=".AppleSystemUIFontMonospaced"/>
              </a:rPr>
              <a:t>목표</a:t>
            </a:r>
            <a:endParaRPr lang="en-US" altLang="ko-KR" dirty="0">
              <a:solidFill>
                <a:srgbClr val="0E0E0E"/>
              </a:solidFill>
              <a:effectLst/>
              <a:latin typeface=".AppleSystemUIFontMonospaced"/>
            </a:endParaRPr>
          </a:p>
          <a:p>
            <a:pPr lvl="1"/>
            <a:r>
              <a:rPr lang="ko-KR" altLang="en-US" dirty="0" err="1">
                <a:latin typeface="Helvetica Neue" panose="02000503000000020004" pitchFamily="2" charset="0"/>
              </a:rPr>
              <a:t>갈로아필드</a:t>
            </a:r>
            <a:r>
              <a:rPr lang="ko-KR" altLang="en-US" dirty="0">
                <a:latin typeface="Helvetica Neue" panose="02000503000000020004" pitchFamily="2" charset="0"/>
              </a:rPr>
              <a:t> 다항식 곱셈의 테이블 사용 대신 </a:t>
            </a:r>
            <a:br>
              <a:rPr lang="en-US" altLang="ko-KR" dirty="0">
                <a:latin typeface="Helvetica Neue" panose="02000503000000020004" pitchFamily="2" charset="0"/>
              </a:rPr>
            </a:br>
            <a:r>
              <a:rPr lang="en-US" altLang="ko-KR" dirty="0">
                <a:latin typeface="Helvetica Neue" panose="02000503000000020004" pitchFamily="2" charset="0"/>
              </a:rPr>
              <a:t>constant time</a:t>
            </a:r>
            <a:r>
              <a:rPr lang="ko-KR" altLang="en-US" dirty="0">
                <a:latin typeface="Helvetica Neue" panose="02000503000000020004" pitchFamily="2" charset="0"/>
              </a:rPr>
              <a:t> 구현으로 변경</a:t>
            </a:r>
            <a:endParaRPr lang="en-US" altLang="ko-KR" dirty="0">
              <a:latin typeface="Helvetica Neue" panose="02000503000000020004" pitchFamily="2" charset="0"/>
            </a:endParaRPr>
          </a:p>
          <a:p>
            <a:pPr lvl="1"/>
            <a:r>
              <a:rPr kumimoji="1" lang="en-US" altLang="ko-KR" dirty="0"/>
              <a:t>Extended Patterson Decoding</a:t>
            </a:r>
            <a:r>
              <a:rPr kumimoji="1" lang="ko-KR" altLang="en-US" dirty="0"/>
              <a:t> 대신 </a:t>
            </a:r>
            <a:r>
              <a:rPr lang="en-US" altLang="ko-KR" dirty="0" err="1">
                <a:effectLst/>
                <a:latin typeface="Helvetica Neue" panose="02000503000000020004" pitchFamily="2" charset="0"/>
              </a:rPr>
              <a:t>Berlekamp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-Massey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로 변경</a:t>
            </a:r>
            <a:endParaRPr kumimoji="1" lang="en-US" altLang="ko-KR" dirty="0"/>
          </a:p>
          <a:p>
            <a:pPr lvl="1"/>
            <a:r>
              <a:rPr kumimoji="1" lang="ko-KR" altLang="en-US" dirty="0" err="1"/>
              <a:t>클린</a:t>
            </a:r>
            <a:r>
              <a:rPr kumimoji="1" lang="ko-KR" altLang="en-US" dirty="0"/>
              <a:t> 코드 작성</a:t>
            </a:r>
            <a:endParaRPr lang="en-US" altLang="ko-KR" dirty="0">
              <a:solidFill>
                <a:srgbClr val="0E0E0E"/>
              </a:solidFill>
              <a:effectLst/>
              <a:latin typeface=".AppleSystemUIFontMonospaced"/>
            </a:endParaRPr>
          </a:p>
          <a:p>
            <a:pPr lvl="1"/>
            <a:r>
              <a:rPr lang="ko-KR" altLang="en-US" dirty="0">
                <a:solidFill>
                  <a:srgbClr val="0E0E0E"/>
                </a:solidFill>
                <a:effectLst/>
                <a:latin typeface=".AppleSystemUIFontMonospaced"/>
              </a:rPr>
              <a:t>상수시간 테스트 기법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Monospaced"/>
              </a:rPr>
              <a:t>조사</a:t>
            </a:r>
            <a:endParaRPr lang="en-US" altLang="ko-KR" dirty="0">
              <a:solidFill>
                <a:srgbClr val="0E0E0E"/>
              </a:solidFill>
              <a:effectLst/>
              <a:latin typeface=".AppleSystemUIFontMonospaced"/>
            </a:endParaRPr>
          </a:p>
        </p:txBody>
      </p:sp>
    </p:spTree>
    <p:extLst>
      <p:ext uri="{BB962C8B-B14F-4D97-AF65-F5344CB8AC3E}">
        <p14:creationId xmlns:p14="http://schemas.microsoft.com/office/powerpoint/2010/main" val="2173641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PALOMA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992761-870B-6FB0-DB0B-193E0B6C8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31" y="1134708"/>
            <a:ext cx="10328138" cy="533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EBE714-2C43-5D37-503B-9F0D38F3D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 </a:t>
            </a:r>
            <a:r>
              <a:rPr kumimoji="1" lang="ko-KR" altLang="en-US" dirty="0"/>
              <a:t>배경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081FEE-9710-CCBE-7C13-3388A79502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ko-KR" altLang="en-US" dirty="0"/>
              <a:t>구현 미흡</a:t>
            </a:r>
            <a:endParaRPr kumimoji="1" lang="en-US" altLang="ko-KR" dirty="0"/>
          </a:p>
          <a:p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BB63C5-C613-87EB-5D0F-83446C958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996" y="5001275"/>
            <a:ext cx="7787746" cy="16489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A888241-978F-A31A-9C98-8529EC2DB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62" y="4461822"/>
            <a:ext cx="10038665" cy="5406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BE76206-4749-E215-2B73-EE2E6112F1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996" y="2312950"/>
            <a:ext cx="6564282" cy="19797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91AD4A3-3DAD-102F-3F70-D93312EE51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162" y="1708009"/>
            <a:ext cx="10812740" cy="54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465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8F0AE9-C491-59EF-1124-532E3689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배경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120915-746C-1A2B-69E7-603A3AED0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2" y="1152525"/>
            <a:ext cx="10206943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329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50538-3A36-6122-9C8E-C948A0B6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목표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99914B-0E76-E00A-3738-FB75CD4F12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ko-KR" altLang="en-US" dirty="0"/>
              <a:t>상수시간 구현 및 최적화 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상수시간 필요 부분 및 최적화 요소 살펴봄</a:t>
            </a:r>
            <a:endParaRPr kumimoji="1" lang="en-US" altLang="ko-KR" dirty="0"/>
          </a:p>
          <a:p>
            <a:pPr lvl="2"/>
            <a:r>
              <a:rPr lang="ko-KR" altLang="en-US" sz="2400" dirty="0">
                <a:latin typeface="Helvetica Neue" panose="02000503000000020004" pitchFamily="2" charset="0"/>
              </a:rPr>
              <a:t>곱셈 테이블 제거</a:t>
            </a:r>
            <a:endParaRPr lang="en-US" altLang="ko-KR" sz="2400" dirty="0">
              <a:latin typeface="Helvetica Neue" panose="02000503000000020004" pitchFamily="2" charset="0"/>
            </a:endParaRPr>
          </a:p>
          <a:p>
            <a:pPr lvl="2"/>
            <a:r>
              <a:rPr lang="en-US" altLang="ko-KR" sz="2400" dirty="0" err="1">
                <a:latin typeface="Helvetica Neue" panose="02000503000000020004" pitchFamily="2" charset="0"/>
              </a:rPr>
              <a:t>Eextended</a:t>
            </a:r>
            <a:r>
              <a:rPr lang="en-US" altLang="ko-KR" sz="2400" dirty="0">
                <a:latin typeface="Helvetica Neue" panose="02000503000000020004" pitchFamily="2" charset="0"/>
              </a:rPr>
              <a:t> Patterson decoder </a:t>
            </a:r>
            <a:r>
              <a:rPr lang="ko-KR" altLang="en-US" sz="2400" dirty="0">
                <a:latin typeface="Helvetica Neue" panose="02000503000000020004" pitchFamily="2" charset="0"/>
              </a:rPr>
              <a:t>제거</a:t>
            </a:r>
            <a:endParaRPr lang="en-US" altLang="ko-KR" sz="2400" dirty="0">
              <a:latin typeface="Helvetica Neue" panose="02000503000000020004" pitchFamily="2" charset="0"/>
            </a:endParaRPr>
          </a:p>
          <a:p>
            <a:pPr lvl="2"/>
            <a:r>
              <a:rPr lang="ko-KR" altLang="en-US" sz="2400" dirty="0" err="1">
                <a:latin typeface="Helvetica Neue" panose="02000503000000020004" pitchFamily="2" charset="0"/>
              </a:rPr>
              <a:t>클린</a:t>
            </a:r>
            <a:r>
              <a:rPr lang="ko-KR" altLang="en-US" sz="2400" dirty="0">
                <a:latin typeface="Helvetica Neue" panose="02000503000000020004" pitchFamily="2" charset="0"/>
              </a:rPr>
              <a:t> 코드 작성</a:t>
            </a:r>
            <a:endParaRPr lang="en-US" altLang="ko-KR" sz="2400" dirty="0">
              <a:latin typeface="Helvetica Neue" panose="02000503000000020004" pitchFamily="2" charset="0"/>
            </a:endParaRPr>
          </a:p>
          <a:p>
            <a:pPr lvl="2"/>
            <a:endParaRPr kumimoji="1" lang="en-US" altLang="ko-KR" dirty="0">
              <a:effectLst/>
              <a:latin typeface="Helvetica Neue" panose="02000503000000020004" pitchFamily="2" charset="0"/>
            </a:endParaRPr>
          </a:p>
          <a:p>
            <a:pPr lvl="1"/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26106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89B19-DA39-A464-CE52-212562D4E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Helvetica Neue" panose="02000503000000020004" pitchFamily="2" charset="0"/>
              </a:rPr>
              <a:t> 곱셈 테이블 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 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8C7F08-C1F0-4716-487F-387260F5C4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ko-KR" altLang="en-US" dirty="0"/>
              <a:t>상수시간 구현을 위해 </a:t>
            </a:r>
            <a:r>
              <a:rPr kumimoji="1" lang="en-US" altLang="ko-KR" dirty="0"/>
              <a:t>1</a:t>
            </a:r>
            <a:r>
              <a:rPr kumimoji="1" lang="ko-KR" altLang="en-US" dirty="0"/>
              <a:t>번째 수정 필요</a:t>
            </a:r>
            <a:endParaRPr kumimoji="1"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838FFF-F9F7-FB0E-B9CF-8D9D3C4DF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669" y="2050324"/>
            <a:ext cx="10200776" cy="405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776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89B19-DA39-A464-CE52-212562D4E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Helvetica Neue" panose="02000503000000020004" pitchFamily="2" charset="0"/>
              </a:rPr>
              <a:t> 곱셈 테이블 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 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8C7F08-C1F0-4716-487F-387260F5C4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ko-KR" altLang="en-US" dirty="0"/>
              <a:t>상수시간 구현을 위해 </a:t>
            </a:r>
            <a:r>
              <a:rPr kumimoji="1" lang="en-US" altLang="ko-KR" dirty="0"/>
              <a:t>1</a:t>
            </a:r>
            <a:r>
              <a:rPr kumimoji="1" lang="ko-KR" altLang="en-US" dirty="0"/>
              <a:t>번째 수정 필요</a:t>
            </a:r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ADACE3-434E-BCEC-4B3B-BDC86F188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871" y="1876075"/>
            <a:ext cx="9890257" cy="43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475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63883-B702-5918-CF33-05AD40D59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 </a:t>
            </a:r>
            <a:r>
              <a:rPr kumimoji="1" lang="en-US" altLang="ko-KR" dirty="0"/>
              <a:t>Extended Patterson Decoding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E1CC54-006B-D6CB-6580-87DD295A72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/>
              <a:t>Patterson Decoding</a:t>
            </a:r>
            <a:r>
              <a:rPr kumimoji="1" lang="ko-KR" altLang="en-US" dirty="0"/>
              <a:t>은 </a:t>
            </a:r>
            <a:r>
              <a:rPr lang="ko-KR" altLang="en-US" dirty="0">
                <a:latin typeface="Helvetica Neue" panose="02000503000000020004" pitchFamily="2" charset="0"/>
              </a:rPr>
              <a:t>타이밍 어택에 취약 </a:t>
            </a:r>
            <a:endParaRPr lang="en-US" altLang="ko-KR" dirty="0">
              <a:latin typeface="Helvetica Neue" panose="02000503000000020004" pitchFamily="2" charset="0"/>
            </a:endParaRPr>
          </a:p>
          <a:p>
            <a:endParaRPr lang="en-US" altLang="ko-KR" dirty="0">
              <a:latin typeface="Helvetica Neue" panose="02000503000000020004" pitchFamily="2" charset="0"/>
            </a:endParaRPr>
          </a:p>
          <a:p>
            <a:endParaRPr lang="en-US" altLang="ko-KR" dirty="0">
              <a:effectLst/>
              <a:latin typeface="Helvetica Neue" panose="02000503000000020004" pitchFamily="2" charset="0"/>
            </a:endParaRPr>
          </a:p>
          <a:p>
            <a:pPr marL="0" indent="0">
              <a:buNone/>
            </a:pP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7D2B19-774F-B439-B02F-B6943AF10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740" y="1800352"/>
            <a:ext cx="6038850" cy="475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917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37CE72-D560-B946-12E3-1404092B3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-US" altLang="ko-KR" dirty="0" err="1">
                <a:effectLst/>
                <a:latin typeface="Helvetica Neue" panose="02000503000000020004" pitchFamily="2" charset="0"/>
              </a:rPr>
              <a:t>Berlekamp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-Massey</a:t>
            </a:r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64E17F-2F8A-4C9A-711D-F56523A30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85" y="1308986"/>
            <a:ext cx="11134229" cy="489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453885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145</Words>
  <Application>Microsoft Macintosh PowerPoint</Application>
  <PresentationFormat>와이드스크린</PresentationFormat>
  <Paragraphs>34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.AppleSystemUIFontMonospaced</vt:lpstr>
      <vt:lpstr>맑은 고딕</vt:lpstr>
      <vt:lpstr>Arial</vt:lpstr>
      <vt:lpstr>Helvetica Neue</vt:lpstr>
      <vt:lpstr>CryptoCraft 테마</vt:lpstr>
      <vt:lpstr>제목 테마</vt:lpstr>
      <vt:lpstr>PALOMA constant time 구현 1 </vt:lpstr>
      <vt:lpstr> PALOMA </vt:lpstr>
      <vt:lpstr> 배경</vt:lpstr>
      <vt:lpstr> 배경</vt:lpstr>
      <vt:lpstr> 목표</vt:lpstr>
      <vt:lpstr> 곱셈 테이블   </vt:lpstr>
      <vt:lpstr> 곱셈 테이블   </vt:lpstr>
      <vt:lpstr> Extended Patterson Decoding</vt:lpstr>
      <vt:lpstr> Berlekamp-Massey</vt:lpstr>
      <vt:lpstr> 기타 및 결론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김현준</cp:lastModifiedBy>
  <cp:revision>68</cp:revision>
  <dcterms:created xsi:type="dcterms:W3CDTF">2019-03-05T04:29:07Z</dcterms:created>
  <dcterms:modified xsi:type="dcterms:W3CDTF">2024-07-21T23:57:59Z</dcterms:modified>
</cp:coreProperties>
</file>