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69" r:id="rId3"/>
    <p:sldId id="289" r:id="rId4"/>
    <p:sldId id="280" r:id="rId5"/>
    <p:sldId id="283" r:id="rId6"/>
    <p:sldId id="284" r:id="rId7"/>
    <p:sldId id="295" r:id="rId8"/>
    <p:sldId id="285" r:id="rId9"/>
    <p:sldId id="290" r:id="rId10"/>
    <p:sldId id="291" r:id="rId11"/>
    <p:sldId id="292" r:id="rId12"/>
    <p:sldId id="282" r:id="rId13"/>
    <p:sldId id="281" r:id="rId14"/>
    <p:sldId id="287" r:id="rId15"/>
    <p:sldId id="286" r:id="rId16"/>
    <p:sldId id="293" r:id="rId17"/>
    <p:sldId id="294" r:id="rId18"/>
    <p:sldId id="297" r:id="rId19"/>
    <p:sldId id="298" r:id="rId20"/>
    <p:sldId id="299" r:id="rId21"/>
    <p:sldId id="301" r:id="rId22"/>
    <p:sldId id="300" r:id="rId23"/>
    <p:sldId id="302" r:id="rId24"/>
    <p:sldId id="303" r:id="rId25"/>
    <p:sldId id="304" r:id="rId26"/>
    <p:sldId id="305" r:id="rId27"/>
    <p:sldId id="306" r:id="rId28"/>
    <p:sldId id="307" r:id="rId29"/>
    <p:sldId id="27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2C2"/>
    <a:srgbClr val="2E75B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653" autoAdjust="0"/>
  </p:normalViewPr>
  <p:slideViewPr>
    <p:cSldViewPr snapToGrid="0">
      <p:cViewPr varScale="1">
        <p:scale>
          <a:sx n="104" d="100"/>
          <a:sy n="104" d="100"/>
        </p:scale>
        <p:origin x="5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1848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Om__lZCAQ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://www.ollydbg.de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ourceforge.net/projects/orwelldevcpp/" TargetMode="External"/><Relationship Id="rId4" Type="http://schemas.openxmlformats.org/officeDocument/2006/relationships/hyperlink" Target="https://developer.microsoft.com/en-us/microsoft-edge/tools/vm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리버스 엔지니어링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(1)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https://youtu.be/jOm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__lZCAQE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11C79E1-30BB-46CD-928A-FBD7530CC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54" y="2198047"/>
            <a:ext cx="5009923" cy="35356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c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언어 작성 후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Compile&amp;Run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CEAA6-534C-442A-8EF5-9C80399A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34" y="2232716"/>
            <a:ext cx="5342872" cy="346632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E55AA1-B965-4335-9E61-B7AD512E709E}"/>
              </a:ext>
            </a:extLst>
          </p:cNvPr>
          <p:cNvSpPr/>
          <p:nvPr/>
        </p:nvSpPr>
        <p:spPr>
          <a:xfrm>
            <a:off x="3460092" y="2472317"/>
            <a:ext cx="1130319" cy="148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E4DE68-7833-4631-983B-6EA02A230DD2}"/>
              </a:ext>
            </a:extLst>
          </p:cNvPr>
          <p:cNvSpPr txBox="1"/>
          <p:nvPr/>
        </p:nvSpPr>
        <p:spPr>
          <a:xfrm>
            <a:off x="3535929" y="2102985"/>
            <a:ext cx="978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32-bit</a:t>
            </a:r>
            <a:endParaRPr lang="ko-KR" altLang="en-US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84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AE7B4-D952-46E0-88EE-DB556AAF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76" y="2007778"/>
            <a:ext cx="7997993" cy="4423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68B1F3-0EE5-46DB-80E9-44EF92FCA756}"/>
              </a:ext>
            </a:extLst>
          </p:cNvPr>
          <p:cNvSpPr txBox="1"/>
          <p:nvPr/>
        </p:nvSpPr>
        <p:spPr>
          <a:xfrm>
            <a:off x="1725128" y="1304178"/>
            <a:ext cx="874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ollydbg.ini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폴더에서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jump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라는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keyword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들어간 부분을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0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에서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 바꿉니다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97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F45740-F190-4195-9115-011AC1B09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6"/>
          <a:stretch/>
        </p:blipFill>
        <p:spPr>
          <a:xfrm>
            <a:off x="2103727" y="1963124"/>
            <a:ext cx="7536701" cy="4263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8028B4-33A3-47D0-BDD1-6B75499DEA73}"/>
              </a:ext>
            </a:extLst>
          </p:cNvPr>
          <p:cNvSpPr txBox="1"/>
          <p:nvPr/>
        </p:nvSpPr>
        <p:spPr>
          <a:xfrm>
            <a:off x="3038338" y="1429137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반드시 관리자 모드로 실행해주세요</a:t>
            </a:r>
          </a:p>
        </p:txBody>
      </p:sp>
    </p:spTree>
    <p:extLst>
      <p:ext uri="{BB962C8B-B14F-4D97-AF65-F5344CB8AC3E}">
        <p14:creationId xmlns:p14="http://schemas.microsoft.com/office/powerpoint/2010/main" val="312649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글씨 설정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옵션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21CF3-5BC1-4524-AEE4-C0F19E9D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222" y="1648424"/>
            <a:ext cx="6891555" cy="5001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D1EE8B-A0C5-49A4-80FF-1DF77A899D51}"/>
              </a:ext>
            </a:extLst>
          </p:cNvPr>
          <p:cNvSpPr txBox="1"/>
          <p:nvPr/>
        </p:nvSpPr>
        <p:spPr>
          <a:xfrm>
            <a:off x="2826465" y="1129879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Options &gt;&gt; Appearance &gt;&gt; Fonts &gt;&gt; Change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58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실행파일 열기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D0D46-AF31-4B86-84DD-8ECCE8A22B98}"/>
              </a:ext>
            </a:extLst>
          </p:cNvPr>
          <p:cNvSpPr txBox="1"/>
          <p:nvPr/>
        </p:nvSpPr>
        <p:spPr>
          <a:xfrm>
            <a:off x="2944239" y="1151791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File &gt;&gt; Open 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프로젝트의 실행파일 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1C85AA-8749-4890-A26B-33BB46C7C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794" y="1703005"/>
            <a:ext cx="9512215" cy="457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기본 화면 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A9CA6D-BB31-4E92-9B67-184B3C3B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1" y="1086299"/>
            <a:ext cx="10321537" cy="55639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E3F380-3494-4473-89EE-B1F89A190394}"/>
              </a:ext>
            </a:extLst>
          </p:cNvPr>
          <p:cNvSpPr/>
          <p:nvPr/>
        </p:nvSpPr>
        <p:spPr>
          <a:xfrm>
            <a:off x="828881" y="1423764"/>
            <a:ext cx="6529277" cy="3215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F0BECF-94E8-4BC7-A0AE-62375DFA5565}"/>
              </a:ext>
            </a:extLst>
          </p:cNvPr>
          <p:cNvSpPr/>
          <p:nvPr/>
        </p:nvSpPr>
        <p:spPr>
          <a:xfrm>
            <a:off x="828881" y="4832753"/>
            <a:ext cx="5694657" cy="1721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A33957-A78C-45DB-8AB5-6DC858452393}"/>
              </a:ext>
            </a:extLst>
          </p:cNvPr>
          <p:cNvSpPr/>
          <p:nvPr/>
        </p:nvSpPr>
        <p:spPr>
          <a:xfrm>
            <a:off x="6640537" y="4832753"/>
            <a:ext cx="4375221" cy="1721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0BE4C4-7EA3-40E4-94AC-064317E51E00}"/>
              </a:ext>
            </a:extLst>
          </p:cNvPr>
          <p:cNvSpPr/>
          <p:nvPr/>
        </p:nvSpPr>
        <p:spPr>
          <a:xfrm>
            <a:off x="7449588" y="1423763"/>
            <a:ext cx="3639814" cy="32157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61A3F-26AE-49B8-A34B-2697D050CA63}"/>
              </a:ext>
            </a:extLst>
          </p:cNvPr>
          <p:cNvSpPr txBox="1"/>
          <p:nvPr/>
        </p:nvSpPr>
        <p:spPr>
          <a:xfrm>
            <a:off x="2935589" y="4976971"/>
            <a:ext cx="2155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3) Dump Window</a:t>
            </a:r>
            <a:endParaRPr lang="ko-KR" altLang="en-US" sz="1600" dirty="0">
              <a:solidFill>
                <a:srgbClr val="FF0000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4ACF3-7A7F-4B32-B4C9-219A3A2AED14}"/>
              </a:ext>
            </a:extLst>
          </p:cNvPr>
          <p:cNvSpPr txBox="1"/>
          <p:nvPr/>
        </p:nvSpPr>
        <p:spPr>
          <a:xfrm>
            <a:off x="8994812" y="1538538"/>
            <a:ext cx="2155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2) Register Window</a:t>
            </a:r>
            <a:endParaRPr lang="ko-KR" altLang="en-US" sz="1600" dirty="0">
              <a:solidFill>
                <a:srgbClr val="FF0000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1DEC41-1C9E-4E20-BC02-297375F47F66}"/>
              </a:ext>
            </a:extLst>
          </p:cNvPr>
          <p:cNvSpPr txBox="1"/>
          <p:nvPr/>
        </p:nvSpPr>
        <p:spPr>
          <a:xfrm>
            <a:off x="8633181" y="4976971"/>
            <a:ext cx="2155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4) Stack Window</a:t>
            </a:r>
            <a:endParaRPr lang="ko-KR" altLang="en-US" sz="1600" dirty="0">
              <a:solidFill>
                <a:srgbClr val="FF0000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46FB5-B437-4D76-B9F2-0D8D3A3886C2}"/>
              </a:ext>
            </a:extLst>
          </p:cNvPr>
          <p:cNvSpPr txBox="1"/>
          <p:nvPr/>
        </p:nvSpPr>
        <p:spPr>
          <a:xfrm>
            <a:off x="4093519" y="1538538"/>
            <a:ext cx="2155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1) Code Window</a:t>
            </a:r>
            <a:endParaRPr lang="ko-KR" altLang="en-US" sz="1600" dirty="0">
              <a:solidFill>
                <a:srgbClr val="FF0000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53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기본 화면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BA249-9F48-4FDA-B9B1-41FF080183EA}"/>
              </a:ext>
            </a:extLst>
          </p:cNvPr>
          <p:cNvSpPr txBox="1"/>
          <p:nvPr/>
        </p:nvSpPr>
        <p:spPr>
          <a:xfrm>
            <a:off x="411921" y="2000095"/>
            <a:ext cx="5684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Disassembly code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표시 →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comment, label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보여줌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코드 분석 → 정보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(loop, jump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위치 등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표시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기계어 → 어셈블리어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380A5-2DC4-40AC-B5FA-C35155EBB0DD}"/>
              </a:ext>
            </a:extLst>
          </p:cNvPr>
          <p:cNvSpPr txBox="1"/>
          <p:nvPr/>
        </p:nvSpPr>
        <p:spPr>
          <a:xfrm>
            <a:off x="411920" y="1599985"/>
            <a:ext cx="6128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Code Window</a:t>
            </a:r>
            <a:endParaRPr lang="ko-KR" altLang="en-US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9713-AF09-4DE2-A53C-216623E970CE}"/>
              </a:ext>
            </a:extLst>
          </p:cNvPr>
          <p:cNvSpPr txBox="1"/>
          <p:nvPr/>
        </p:nvSpPr>
        <p:spPr>
          <a:xfrm>
            <a:off x="411921" y="4308611"/>
            <a:ext cx="4818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프로세스에서 원하는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memory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주소 위치를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Hex(16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진법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와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ASCII/</a:t>
            </a:r>
            <a:r>
              <a:rPr lang="en-US" altLang="ko-KR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unicode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값으로 보여줌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수정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저장도 가능함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DAE9A-29BE-4E33-BEDD-D53E4CC4B84B}"/>
              </a:ext>
            </a:extLst>
          </p:cNvPr>
          <p:cNvSpPr txBox="1"/>
          <p:nvPr/>
        </p:nvSpPr>
        <p:spPr>
          <a:xfrm>
            <a:off x="411920" y="3908501"/>
            <a:ext cx="34464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3) Dump Window</a:t>
            </a:r>
            <a:endParaRPr lang="ko-KR" altLang="en-US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2172A-3E5B-410A-9467-B883A45A5E61}"/>
              </a:ext>
            </a:extLst>
          </p:cNvPr>
          <p:cNvSpPr txBox="1"/>
          <p:nvPr/>
        </p:nvSpPr>
        <p:spPr>
          <a:xfrm>
            <a:off x="7177665" y="2000095"/>
            <a:ext cx="3717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CPU Register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값 실시간으로 표시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특정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Register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값 수정도 가능함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5D74A-BAA1-4D96-9B1C-ABAA1566BDBC}"/>
              </a:ext>
            </a:extLst>
          </p:cNvPr>
          <p:cNvSpPr txBox="1"/>
          <p:nvPr/>
        </p:nvSpPr>
        <p:spPr>
          <a:xfrm>
            <a:off x="7177664" y="1599985"/>
            <a:ext cx="2735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Register Window</a:t>
            </a:r>
            <a:endParaRPr lang="ko-KR" altLang="en-US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26A5C-2501-4B0F-BFE8-A651947C4F15}"/>
              </a:ext>
            </a:extLst>
          </p:cNvPr>
          <p:cNvSpPr txBox="1"/>
          <p:nvPr/>
        </p:nvSpPr>
        <p:spPr>
          <a:xfrm>
            <a:off x="7177665" y="4308611"/>
            <a:ext cx="4151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ESP Register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가리키는 프로세스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stack memory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실시간으로 표시하고 수정도 가능함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F006DB-08B6-4D21-9630-C0379DF06923}"/>
              </a:ext>
            </a:extLst>
          </p:cNvPr>
          <p:cNvSpPr txBox="1"/>
          <p:nvPr/>
        </p:nvSpPr>
        <p:spPr>
          <a:xfrm>
            <a:off x="7177664" y="3908501"/>
            <a:ext cx="3717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4) Stack Window</a:t>
            </a:r>
            <a:endParaRPr lang="ko-KR" altLang="en-US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90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실행파일 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7D299A-1EC2-4DF7-BB86-C7729B2C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00" y="1807540"/>
            <a:ext cx="8564137" cy="4228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24AA6-8C9E-4122-9132-08BB4F167819}"/>
              </a:ext>
            </a:extLst>
          </p:cNvPr>
          <p:cNvSpPr txBox="1"/>
          <p:nvPr/>
        </p:nvSpPr>
        <p:spPr>
          <a:xfrm>
            <a:off x="1201355" y="1407430"/>
            <a:ext cx="1820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실행버튼 </a:t>
            </a: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 F9</a:t>
            </a:r>
            <a:endParaRPr lang="ko-KR" altLang="en-US" sz="2000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509E60-4FFB-4EF9-9060-757C78769EB6}"/>
              </a:ext>
            </a:extLst>
          </p:cNvPr>
          <p:cNvSpPr/>
          <p:nvPr/>
        </p:nvSpPr>
        <p:spPr>
          <a:xfrm flipV="1">
            <a:off x="2111496" y="2000633"/>
            <a:ext cx="97793" cy="1166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27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실행파일 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67D299A-1EC2-4DF7-BB86-C7729B2C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100" y="1807540"/>
            <a:ext cx="8564137" cy="422854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E76594-2430-4B83-A0BF-2B74EEAE5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859" y="2376634"/>
            <a:ext cx="4842281" cy="31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92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자주 쓰이는 기본 명령어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&amp;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단축기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2D7DF-47A9-42C8-8E03-43FCB7930660}"/>
              </a:ext>
            </a:extLst>
          </p:cNvPr>
          <p:cNvSpPr txBox="1"/>
          <p:nvPr/>
        </p:nvSpPr>
        <p:spPr>
          <a:xfrm>
            <a:off x="2128595" y="2134485"/>
            <a:ext cx="8710241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Ctrl + F2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Restart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처음부터 디버깅 재시작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F7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Step into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하나의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OP code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CALL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 만나면 함수 코드 내부로 감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F8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Step over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하나의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OP code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CALL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 만나면 함수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Ctrl + G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Go to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원하는 주소 입력하면 찾아갈 수 있음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–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X)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F9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Run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F2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Break Point/SET (BP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설정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/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해제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346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리버스 엔지니어링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역공학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, Reverse Engineering)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3429000"/>
            <a:ext cx="11369675" cy="4663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“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장치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시스템의 기술적인 원리를 구조분석을 통해 발견하는 과정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146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Assembly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기초 명령어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2D7DF-47A9-42C8-8E03-43FCB7930660}"/>
              </a:ext>
            </a:extLst>
          </p:cNvPr>
          <p:cNvSpPr txBox="1"/>
          <p:nvPr/>
        </p:nvSpPr>
        <p:spPr>
          <a:xfrm>
            <a:off x="3135359" y="1553447"/>
            <a:ext cx="6682896" cy="467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CALL [</a:t>
            </a:r>
            <a:r>
              <a:rPr lang="ko-KR" altLang="en-US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주소</a:t>
            </a: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[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]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위치한 함수 호출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JMP [</a:t>
            </a:r>
            <a:r>
              <a:rPr lang="ko-KR" altLang="en-US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주소</a:t>
            </a: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[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]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점프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이동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PUSH [</a:t>
            </a:r>
            <a:r>
              <a:rPr lang="ko-KR" altLang="en-US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주소</a:t>
            </a: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 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스택에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[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]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RETN 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스택에 저장된 복귀 주소로 점프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MOV [DEST], [SRC]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SRC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있는 값을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DEST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복사함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MOV EBP, ESP </a:t>
            </a:r>
            <a:r>
              <a:rPr lang="ko-KR" altLang="ko-KR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</a:rPr>
              <a:t>→</a:t>
            </a:r>
            <a:r>
              <a:rPr lang="en-US" altLang="ko-KR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</a:rPr>
              <a:t> ESP</a:t>
            </a:r>
            <a:r>
              <a:rPr lang="ko-KR" altLang="en-US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있는 값을 </a:t>
            </a:r>
            <a:r>
              <a:rPr lang="en-US" altLang="ko-KR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</a:rPr>
              <a:t>EBP</a:t>
            </a:r>
            <a:r>
              <a:rPr lang="ko-KR" altLang="en-US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복사</a:t>
            </a:r>
            <a:r>
              <a:rPr lang="en-US" altLang="ko-KR" kern="1200" dirty="0">
                <a:solidFill>
                  <a:srgbClr val="000000"/>
                </a:solidFill>
                <a:effectLst/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INC [A]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+1.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레지스터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메모리에만 사용 가능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DEC [A] 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-1. 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레지스터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메모리에만 사용 가능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ADD [A], [B]: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 += B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SUB [A], [B]: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A -= B</a:t>
            </a:r>
          </a:p>
        </p:txBody>
      </p:sp>
    </p:spTree>
    <p:extLst>
      <p:ext uri="{BB962C8B-B14F-4D97-AF65-F5344CB8AC3E}">
        <p14:creationId xmlns:p14="http://schemas.microsoft.com/office/powerpoint/2010/main" val="267876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03928-23A5-4B94-B1CB-A8E25DD5C475}"/>
              </a:ext>
            </a:extLst>
          </p:cNvPr>
          <p:cNvSpPr/>
          <p:nvPr/>
        </p:nvSpPr>
        <p:spPr>
          <a:xfrm>
            <a:off x="420946" y="1366779"/>
            <a:ext cx="2708620" cy="2187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Project1.exe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8DFAE-ACC6-4FE4-8DBB-84A5C05F71E9}"/>
              </a:ext>
            </a:extLst>
          </p:cNvPr>
          <p:cNvSpPr txBox="1"/>
          <p:nvPr/>
        </p:nvSpPr>
        <p:spPr>
          <a:xfrm>
            <a:off x="1124873" y="1210551"/>
            <a:ext cx="130076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Stub Code</a:t>
            </a:r>
            <a:endParaRPr lang="ko-KR" altLang="en-US" sz="16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C4407-A6F0-465E-A4FC-C25CCCC21A02}"/>
              </a:ext>
            </a:extLst>
          </p:cNvPr>
          <p:cNvSpPr txBox="1"/>
          <p:nvPr/>
        </p:nvSpPr>
        <p:spPr>
          <a:xfrm>
            <a:off x="497984" y="1674674"/>
            <a:ext cx="26315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컴파일러가 프로그램 만들 때 집어넣는 코드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프로그램 실행에 필요한 정보를 얻어오는 코드로 구성되어 있음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725EFB-FD95-4C13-85F4-453D1833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816"/>
          <a:stretch/>
        </p:blipFill>
        <p:spPr>
          <a:xfrm>
            <a:off x="3377736" y="1149266"/>
            <a:ext cx="8242035" cy="50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3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1_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출력 문자 바꾸기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(1)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A2235E-A77C-4745-8584-FC8CAFF26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412"/>
          <a:stretch/>
        </p:blipFill>
        <p:spPr>
          <a:xfrm>
            <a:off x="1173103" y="1212824"/>
            <a:ext cx="9956641" cy="52946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02BF163-C27C-40CC-8008-5C4DBF9472EC}"/>
              </a:ext>
            </a:extLst>
          </p:cNvPr>
          <p:cNvSpPr/>
          <p:nvPr/>
        </p:nvSpPr>
        <p:spPr>
          <a:xfrm>
            <a:off x="2746694" y="3491345"/>
            <a:ext cx="3811129" cy="193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44DC5-ED75-4A04-86E8-54C4ECE72CD0}"/>
              </a:ext>
            </a:extLst>
          </p:cNvPr>
          <p:cNvSpPr txBox="1"/>
          <p:nvPr/>
        </p:nvSpPr>
        <p:spPr>
          <a:xfrm>
            <a:off x="3526910" y="3786909"/>
            <a:ext cx="7242696" cy="15388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DWORD </a:t>
            </a:r>
            <a:r>
              <a:rPr lang="en-US" altLang="ko-KR" sz="1600" u="sng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PTR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SS: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SS(stack segment)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크기를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DWORD(4Byte)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재설정함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→ stack segment register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해당 영역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(ss)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시작주소를 저장함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MOV [</a:t>
            </a:r>
            <a:r>
              <a:rPr lang="en-US" altLang="ko-KR" sz="1600" dirty="0">
                <a:solidFill>
                  <a:srgbClr val="FF0000"/>
                </a:solidFill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ESP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], Project1.00404000: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ESP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주소가 가리키는 값에 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Project1.00404000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넣음</a:t>
            </a: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1CC00-C52E-405B-90D2-423E1E31C65A}"/>
              </a:ext>
            </a:extLst>
          </p:cNvPr>
          <p:cNvSpPr txBox="1"/>
          <p:nvPr/>
        </p:nvSpPr>
        <p:spPr>
          <a:xfrm>
            <a:off x="4288858" y="4931611"/>
            <a:ext cx="363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stack</a:t>
            </a:r>
            <a:r>
              <a:rPr lang="ko-KR" altLang="en-US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제일 아래부분</a:t>
            </a:r>
            <a:r>
              <a:rPr lang="en-US" altLang="ko-KR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낮은 주소지</a:t>
            </a:r>
            <a:r>
              <a:rPr lang="en-US" altLang="ko-KR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),</a:t>
            </a:r>
            <a:r>
              <a:rPr lang="ko-KR" altLang="en-US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 현재 진행되는 </a:t>
            </a:r>
            <a:r>
              <a:rPr lang="en-US" altLang="ko-KR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stack </a:t>
            </a:r>
            <a:r>
              <a:rPr lang="ko-KR" altLang="en-US" dirty="0">
                <a:highlight>
                  <a:srgbClr val="FFFF00"/>
                </a:highlight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지점</a:t>
            </a:r>
          </a:p>
        </p:txBody>
      </p:sp>
    </p:spTree>
    <p:extLst>
      <p:ext uri="{BB962C8B-B14F-4D97-AF65-F5344CB8AC3E}">
        <p14:creationId xmlns:p14="http://schemas.microsoft.com/office/powerpoint/2010/main" val="280560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1_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출력 문자 바꾸기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(1)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745B075-43F8-4D1E-92C1-6B9F4233C5B2}"/>
              </a:ext>
            </a:extLst>
          </p:cNvPr>
          <p:cNvGrpSpPr/>
          <p:nvPr/>
        </p:nvGrpSpPr>
        <p:grpSpPr>
          <a:xfrm>
            <a:off x="411920" y="1917988"/>
            <a:ext cx="4049243" cy="4019550"/>
            <a:chOff x="1509064" y="1844097"/>
            <a:chExt cx="4049243" cy="40195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BA37EF5-3AAE-48C5-BFB3-39EFB671A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0687"/>
            <a:stretch/>
          </p:blipFill>
          <p:spPr>
            <a:xfrm>
              <a:off x="1509064" y="1844097"/>
              <a:ext cx="4049243" cy="401955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F55CBA1-76AE-4EA3-BB61-93B17B455CD1}"/>
                </a:ext>
              </a:extLst>
            </p:cNvPr>
            <p:cNvSpPr/>
            <p:nvPr/>
          </p:nvSpPr>
          <p:spPr>
            <a:xfrm>
              <a:off x="2362274" y="2050473"/>
              <a:ext cx="2272145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6EB354-3847-452B-B1D1-7D66FB991F5C}"/>
                </a:ext>
              </a:extLst>
            </p:cNvPr>
            <p:cNvSpPr/>
            <p:nvPr/>
          </p:nvSpPr>
          <p:spPr>
            <a:xfrm>
              <a:off x="2362275" y="2256849"/>
              <a:ext cx="1173018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525640C-830A-4F32-B671-0D8A447288C2}"/>
                </a:ext>
              </a:extLst>
            </p:cNvPr>
            <p:cNvSpPr/>
            <p:nvPr/>
          </p:nvSpPr>
          <p:spPr>
            <a:xfrm>
              <a:off x="4708311" y="2050473"/>
              <a:ext cx="779318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87C0776-3253-4D3C-B3FB-ED1535AA22C0}"/>
                </a:ext>
              </a:extLst>
            </p:cNvPr>
            <p:cNvSpPr/>
            <p:nvPr/>
          </p:nvSpPr>
          <p:spPr>
            <a:xfrm>
              <a:off x="4685219" y="2253673"/>
              <a:ext cx="401782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914182-B19F-45FF-804B-97470B61A7CC}"/>
                </a:ext>
              </a:extLst>
            </p:cNvPr>
            <p:cNvSpPr/>
            <p:nvPr/>
          </p:nvSpPr>
          <p:spPr>
            <a:xfrm>
              <a:off x="1534464" y="2059709"/>
              <a:ext cx="823191" cy="1939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3779EB4-0EE6-4C85-AD11-F9A67AD7D5EB}"/>
              </a:ext>
            </a:extLst>
          </p:cNvPr>
          <p:cNvGrpSpPr/>
          <p:nvPr/>
        </p:nvGrpSpPr>
        <p:grpSpPr>
          <a:xfrm>
            <a:off x="7642960" y="1917988"/>
            <a:ext cx="4049243" cy="4019550"/>
            <a:chOff x="6498684" y="1844097"/>
            <a:chExt cx="4049243" cy="4019550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73D20728-7116-4B95-AFA9-B9C2FCE14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984" b="2315"/>
            <a:stretch/>
          </p:blipFill>
          <p:spPr>
            <a:xfrm>
              <a:off x="6498684" y="1844097"/>
              <a:ext cx="4049243" cy="40195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7BC6E5B-7ABC-4CE0-9CBB-A6E722C330F9}"/>
                </a:ext>
              </a:extLst>
            </p:cNvPr>
            <p:cNvSpPr/>
            <p:nvPr/>
          </p:nvSpPr>
          <p:spPr>
            <a:xfrm>
              <a:off x="7351894" y="2050473"/>
              <a:ext cx="2272145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8BBE6B0-E0EF-4AFB-8BB8-42673397DA5C}"/>
                </a:ext>
              </a:extLst>
            </p:cNvPr>
            <p:cNvSpPr/>
            <p:nvPr/>
          </p:nvSpPr>
          <p:spPr>
            <a:xfrm>
              <a:off x="7351895" y="2256849"/>
              <a:ext cx="1173018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2F758E0-D79C-4D16-ACA3-42AE4CF1AE70}"/>
                </a:ext>
              </a:extLst>
            </p:cNvPr>
            <p:cNvSpPr/>
            <p:nvPr/>
          </p:nvSpPr>
          <p:spPr>
            <a:xfrm>
              <a:off x="9697931" y="2050473"/>
              <a:ext cx="779318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7EF0D2-13C9-4312-A487-F7FE29DDAE2E}"/>
                </a:ext>
              </a:extLst>
            </p:cNvPr>
            <p:cNvSpPr/>
            <p:nvPr/>
          </p:nvSpPr>
          <p:spPr>
            <a:xfrm>
              <a:off x="9674839" y="2253673"/>
              <a:ext cx="401782" cy="203200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0D13082-E653-4B3D-89DE-550D074F9F44}"/>
                </a:ext>
              </a:extLst>
            </p:cNvPr>
            <p:cNvSpPr/>
            <p:nvPr/>
          </p:nvSpPr>
          <p:spPr>
            <a:xfrm>
              <a:off x="6524084" y="2059709"/>
              <a:ext cx="823191" cy="1939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2C7C32C-17D6-4154-AE32-302B3C492081}"/>
              </a:ext>
            </a:extLst>
          </p:cNvPr>
          <p:cNvSpPr txBox="1"/>
          <p:nvPr/>
        </p:nvSpPr>
        <p:spPr>
          <a:xfrm>
            <a:off x="4841084" y="2250848"/>
            <a:ext cx="2631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space bar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누르고 변경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6B04D9E-5133-48B1-9889-C2EBA04F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209" y="2871931"/>
            <a:ext cx="2631583" cy="15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95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1_</a:t>
            </a:r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출력 문자 바꾸기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(1)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4FDAF5-6B41-4FF8-9AB2-AF78925E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776" y="1348654"/>
            <a:ext cx="6944447" cy="454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06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2_</a:t>
            </a:r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출력 문자 바꾸기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(2)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13C55-7A7E-444F-A945-9AF3BA56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58" y="1816099"/>
            <a:ext cx="4143375" cy="4105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81E3EE-0994-4F28-8779-C1F226A8A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650" y="1782761"/>
            <a:ext cx="4229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74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2_</a:t>
            </a:r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출력 문자 바꾸기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(2)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FCF026-7994-4C3F-900F-D25CBF67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1480416"/>
            <a:ext cx="9172575" cy="180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C21082-DD92-47BB-A8E9-1B7FF9C20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02" y="4125335"/>
            <a:ext cx="7343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84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2_</a:t>
            </a:r>
            <a:r>
              <a:rPr lang="ko-KR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출력 문자 바꾸기</a:t>
            </a:r>
            <a:r>
              <a:rPr lang="en-US" altLang="ko-KR" sz="3600" kern="1200" dirty="0">
                <a:solidFill>
                  <a:srgbClr val="000000"/>
                </a:solidFill>
                <a:effectLst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(2)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79D0E5-1C94-475B-97D0-4C4DB2935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316" y="1616218"/>
            <a:ext cx="6570230" cy="431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2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올리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디버거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2913674"/>
            <a:ext cx="11369675" cy="4663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“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바이너리 코드 분석을 위한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x86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디버거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84379-5465-416E-B542-B1172E1FAB01}"/>
              </a:ext>
            </a:extLst>
          </p:cNvPr>
          <p:cNvSpPr txBox="1"/>
          <p:nvPr/>
        </p:nvSpPr>
        <p:spPr>
          <a:xfrm>
            <a:off x="3925094" y="3477955"/>
            <a:ext cx="563195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서울남산체 L" panose="02020503020101020101" pitchFamily="18" charset="-127"/>
              <a:buChar char="⁻"/>
            </a:pP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소스코드가 없을 때 사용됨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서울남산체 L" panose="02020503020101020101" pitchFamily="18" charset="-127"/>
              <a:buChar char="⁻"/>
            </a:pP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동적분석 진행할 수 있게 도움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8F3C91-E791-4F6F-B2C8-AC3E21A0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679" y="1441760"/>
            <a:ext cx="20955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조성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다운로드 및 설치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CD64C-2706-499C-8F44-1243EF8E58F3}"/>
              </a:ext>
            </a:extLst>
          </p:cNvPr>
          <p:cNvSpPr txBox="1"/>
          <p:nvPr/>
        </p:nvSpPr>
        <p:spPr>
          <a:xfrm>
            <a:off x="2385683" y="2067002"/>
            <a:ext cx="692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2"/>
              </a:rPr>
              <a:t>http://www.ollydbg.de/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Download &gt;&gt; (final version)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다운로드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3293-4BFE-4AEE-9DA2-567029264298}"/>
              </a:ext>
            </a:extLst>
          </p:cNvPr>
          <p:cNvSpPr txBox="1"/>
          <p:nvPr/>
        </p:nvSpPr>
        <p:spPr>
          <a:xfrm>
            <a:off x="2329927" y="1697670"/>
            <a:ext cx="612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OllyDbg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다운로드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4740D-1999-42D2-9E2E-EF5F22A8A7F7}"/>
              </a:ext>
            </a:extLst>
          </p:cNvPr>
          <p:cNvSpPr txBox="1"/>
          <p:nvPr/>
        </p:nvSpPr>
        <p:spPr>
          <a:xfrm>
            <a:off x="2385683" y="3228979"/>
            <a:ext cx="692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3"/>
              </a:rPr>
              <a:t>https://www.virtualbox.org/wiki/Downloads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D5912-34B9-4E8F-AEA3-8189528063DA}"/>
              </a:ext>
            </a:extLst>
          </p:cNvPr>
          <p:cNvSpPr txBox="1"/>
          <p:nvPr/>
        </p:nvSpPr>
        <p:spPr>
          <a:xfrm>
            <a:off x="2329928" y="2859647"/>
            <a:ext cx="6128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2. 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Virtualbox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다운로드 및 설치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8270A-DDAA-46A9-9255-547BC169A62A}"/>
              </a:ext>
            </a:extLst>
          </p:cNvPr>
          <p:cNvSpPr txBox="1"/>
          <p:nvPr/>
        </p:nvSpPr>
        <p:spPr>
          <a:xfrm>
            <a:off x="2385683" y="4336975"/>
            <a:ext cx="7626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4"/>
              </a:rPr>
              <a:t>https://developer.microsoft.com/en-us/microsoft-edge/tools/vms/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8970C-FB73-42EF-9871-DC332D6EE191}"/>
              </a:ext>
            </a:extLst>
          </p:cNvPr>
          <p:cNvSpPr txBox="1"/>
          <p:nvPr/>
        </p:nvSpPr>
        <p:spPr>
          <a:xfrm>
            <a:off x="2329927" y="3967643"/>
            <a:ext cx="9189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3. Windows7 Virtual Machine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다운로드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&gt;&gt;IE8 on Win7(x86) &gt;&gt;VirtualBox 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81F539-E173-4292-88BC-A54F930524A1}"/>
              </a:ext>
            </a:extLst>
          </p:cNvPr>
          <p:cNvSpPr txBox="1"/>
          <p:nvPr/>
        </p:nvSpPr>
        <p:spPr>
          <a:xfrm>
            <a:off x="2385684" y="5562976"/>
            <a:ext cx="6927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5"/>
              </a:rPr>
              <a:t>https://sourceforge.net/projects/orwelldevcpp/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200CD-5C57-4276-96C8-BDCDCB36D92D}"/>
              </a:ext>
            </a:extLst>
          </p:cNvPr>
          <p:cNvSpPr txBox="1"/>
          <p:nvPr/>
        </p:nvSpPr>
        <p:spPr>
          <a:xfrm>
            <a:off x="2329928" y="5193644"/>
            <a:ext cx="9189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4. Dev C++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6612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조성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VM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설정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VM </a:t>
            </a: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갖고오기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0056F-CE83-4F33-B55B-5E60B99172F5}"/>
              </a:ext>
            </a:extLst>
          </p:cNvPr>
          <p:cNvSpPr txBox="1"/>
          <p:nvPr/>
        </p:nvSpPr>
        <p:spPr>
          <a:xfrm>
            <a:off x="2677813" y="1184714"/>
            <a:ext cx="6836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 시스템 가져오기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VM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선택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다음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가져오기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90675-D063-421E-B983-22C2CF00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14" y="1646100"/>
            <a:ext cx="4956507" cy="50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6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조성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VM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설정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네트워크 설정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35A75-BEF8-42CA-B1E6-71962F5EB2E0}"/>
              </a:ext>
            </a:extLst>
          </p:cNvPr>
          <p:cNvSpPr txBox="1"/>
          <p:nvPr/>
        </p:nvSpPr>
        <p:spPr>
          <a:xfrm>
            <a:off x="246005" y="1135196"/>
            <a:ext cx="1169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설정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네트워크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NAT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네트워크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A376F2-37D3-466E-81A1-F56243CFA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9" y="1772158"/>
            <a:ext cx="6239922" cy="43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4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조성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VM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설정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공유폴더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설정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F2489F-0586-440F-8702-BE0044DD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846" y="1504528"/>
            <a:ext cx="7302305" cy="514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35A75-BEF8-42CA-B1E6-71962F5EB2E0}"/>
              </a:ext>
            </a:extLst>
          </p:cNvPr>
          <p:cNvSpPr txBox="1"/>
          <p:nvPr/>
        </p:nvSpPr>
        <p:spPr>
          <a:xfrm>
            <a:off x="246005" y="1135196"/>
            <a:ext cx="11699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설정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공유폴더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(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경로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이름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읽기전용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o, </a:t>
            </a: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자동마운트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o)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지정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확인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&gt;&gt;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다운로드 받은 파일 해당 폴더에 붙여넣기</a:t>
            </a:r>
          </a:p>
        </p:txBody>
      </p:sp>
    </p:spTree>
    <p:extLst>
      <p:ext uri="{BB962C8B-B14F-4D97-AF65-F5344CB8AC3E}">
        <p14:creationId xmlns:p14="http://schemas.microsoft.com/office/powerpoint/2010/main" val="288362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조성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VM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설정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ko-KR" altLang="en-US" sz="2800" dirty="0" err="1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공유폴더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설정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80221-F0D5-484B-97D1-330F2AF4E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14" y="1355154"/>
            <a:ext cx="8572402" cy="501625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D1951BF-F986-473A-873D-370DECF37EAF}"/>
              </a:ext>
            </a:extLst>
          </p:cNvPr>
          <p:cNvSpPr/>
          <p:nvPr/>
        </p:nvSpPr>
        <p:spPr>
          <a:xfrm>
            <a:off x="2795827" y="3124748"/>
            <a:ext cx="1697232" cy="47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72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조성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VM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설정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글자 크기 조정 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옵션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F61A2-F9AD-4CBE-AA3F-9608B2B8E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3" t="18241" r="26371" b="17141"/>
          <a:stretch/>
        </p:blipFill>
        <p:spPr>
          <a:xfrm>
            <a:off x="411920" y="2573806"/>
            <a:ext cx="2098516" cy="28681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CAE223-73ED-4901-AE4B-A3F0692C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560" y="2664790"/>
            <a:ext cx="4992283" cy="27772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DF9043-3ABC-4A52-B192-5571537A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786" y="3103556"/>
            <a:ext cx="3593940" cy="18086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A39F6A-435B-45A0-9A17-011B05244201}"/>
              </a:ext>
            </a:extLst>
          </p:cNvPr>
          <p:cNvSpPr txBox="1"/>
          <p:nvPr/>
        </p:nvSpPr>
        <p:spPr>
          <a:xfrm>
            <a:off x="2973529" y="1819351"/>
            <a:ext cx="611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Personalize &gt;&gt; Display &gt;&gt; (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원하는 비율 고르기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 &gt;&gt; Apply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D49312-4241-45AB-9318-8805F95B107E}"/>
              </a:ext>
            </a:extLst>
          </p:cNvPr>
          <p:cNvGrpSpPr/>
          <p:nvPr/>
        </p:nvGrpSpPr>
        <p:grpSpPr>
          <a:xfrm>
            <a:off x="8941698" y="5503952"/>
            <a:ext cx="2724028" cy="646332"/>
            <a:chOff x="8705973" y="5320494"/>
            <a:chExt cx="2724028" cy="646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E586D7-97D0-4593-94B9-47B913D28593}"/>
                </a:ext>
              </a:extLst>
            </p:cNvPr>
            <p:cNvSpPr txBox="1"/>
            <p:nvPr/>
          </p:nvSpPr>
          <p:spPr>
            <a:xfrm>
              <a:off x="8794093" y="5320495"/>
              <a:ext cx="26359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0" i="0" dirty="0">
                  <a:solidFill>
                    <a:srgbClr val="000000"/>
                  </a:solidFill>
                  <a:effectLst/>
                  <a:latin typeface="Helvetica Neue"/>
                </a:rPr>
                <a:t>(Username) </a:t>
              </a:r>
              <a:r>
                <a:rPr lang="en-US" altLang="ko-KR" b="0" i="0" dirty="0" err="1">
                  <a:solidFill>
                    <a:srgbClr val="000000"/>
                  </a:solidFill>
                  <a:effectLst/>
                  <a:latin typeface="Helvetica Neue"/>
                </a:rPr>
                <a:t>IEUser</a:t>
              </a:r>
              <a:endParaRPr lang="en-US" altLang="ko-KR" b="0" i="0" dirty="0">
                <a:solidFill>
                  <a:srgbClr val="000000"/>
                </a:solidFill>
                <a:effectLst/>
                <a:latin typeface="Helvetica Neue"/>
              </a:endParaRPr>
            </a:p>
            <a:p>
              <a:r>
                <a:rPr lang="en-US" altLang="ko-KR" b="0" i="0" dirty="0">
                  <a:solidFill>
                    <a:srgbClr val="000000"/>
                  </a:solidFill>
                  <a:effectLst/>
                  <a:latin typeface="Helvetica Neue"/>
                </a:rPr>
                <a:t>(Password) Passw0rd!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3C88E6-F97A-4571-95F6-DF1C5245CA95}"/>
                </a:ext>
              </a:extLst>
            </p:cNvPr>
            <p:cNvSpPr/>
            <p:nvPr/>
          </p:nvSpPr>
          <p:spPr>
            <a:xfrm>
              <a:off x="8705973" y="5320494"/>
              <a:ext cx="2635908" cy="6463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238017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803</Words>
  <Application>Microsoft Office PowerPoint</Application>
  <PresentationFormat>와이드스크린</PresentationFormat>
  <Paragraphs>96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Helvetica Neue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CryptoCraft 테마</vt:lpstr>
      <vt:lpstr>제목 테마</vt:lpstr>
      <vt:lpstr>리버스 엔지니어링(1)</vt:lpstr>
      <vt:lpstr>리버스 엔지니어링(역공학, Reverse Engineering)이란?</vt:lpstr>
      <vt:lpstr>OllyDbg(올리 디버거)란?</vt:lpstr>
      <vt:lpstr>실습 환경 조성 (1) 다운로드 및 설치</vt:lpstr>
      <vt:lpstr>실습 환경 조성 (2) VM 설정 – VM 갖고오기</vt:lpstr>
      <vt:lpstr>실습 환경 조성 (2) VM 설정 – 네트워크 설정</vt:lpstr>
      <vt:lpstr>실습 환경 조성 (2) VM 설정 – 공유폴더 설정</vt:lpstr>
      <vt:lpstr>실습 환경 조성 (2) VM 설정 – 공유폴더 설정</vt:lpstr>
      <vt:lpstr>실습 환경 조성 (2) VM 설정 – 글자 크기 조정 (옵션)</vt:lpstr>
      <vt:lpstr>c언어 작성 후, Compile&amp;Run</vt:lpstr>
      <vt:lpstr>OllyDbg 설정</vt:lpstr>
      <vt:lpstr>OllyDbg 실행</vt:lpstr>
      <vt:lpstr>OllyDbg 글씨 설정 (옵션)</vt:lpstr>
      <vt:lpstr>실행파일 열기 </vt:lpstr>
      <vt:lpstr>OllyDbg 기본 화면 설명</vt:lpstr>
      <vt:lpstr>OllyDbg 기본 화면 설명</vt:lpstr>
      <vt:lpstr>실행파일 열기</vt:lpstr>
      <vt:lpstr>실행파일 열기</vt:lpstr>
      <vt:lpstr>OllyDbg 자주 쓰이는 기본 명령어&amp;단축기</vt:lpstr>
      <vt:lpstr>Assembly 기초 명령어</vt:lpstr>
      <vt:lpstr>Project1.exe</vt:lpstr>
      <vt:lpstr>실습1_출력 문자 바꾸기 (1)</vt:lpstr>
      <vt:lpstr>실습1_출력 문자 바꾸기 (1)</vt:lpstr>
      <vt:lpstr>실습1_출력 문자 바꾸기 (1)</vt:lpstr>
      <vt:lpstr>실습2_출력 문자 바꾸기 (2)</vt:lpstr>
      <vt:lpstr>실습2_출력 문자 바꾸기 (2)</vt:lpstr>
      <vt:lpstr>실습2_출력 문자 바꾸기 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104</cp:revision>
  <dcterms:created xsi:type="dcterms:W3CDTF">2019-03-05T04:29:07Z</dcterms:created>
  <dcterms:modified xsi:type="dcterms:W3CDTF">2021-09-19T09:47:13Z</dcterms:modified>
</cp:coreProperties>
</file>