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281" r:id="rId6"/>
    <p:sldId id="293" r:id="rId7"/>
    <p:sldId id="289" r:id="rId8"/>
    <p:sldId id="292" r:id="rId9"/>
    <p:sldId id="290" r:id="rId10"/>
    <p:sldId id="282" r:id="rId11"/>
    <p:sldId id="286" r:id="rId12"/>
    <p:sldId id="287" r:id="rId13"/>
    <p:sldId id="291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UX0mhgSfZ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웹 어플리케이션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https://youtu.be/8UX0mhgSfZ8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프레임워크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웹 프레임워크</a:t>
            </a:r>
            <a:endParaRPr lang="en-US" altLang="ko-KR" dirty="0"/>
          </a:p>
          <a:p>
            <a:pPr lvl="1"/>
            <a:r>
              <a:rPr lang="ko-KR" altLang="en-US" dirty="0"/>
              <a:t>어플리케이션 개발에 필요한 스크립트를 정리한 스크립트 모음</a:t>
            </a:r>
            <a:endParaRPr lang="en-US" altLang="ko-KR" dirty="0"/>
          </a:p>
          <a:p>
            <a:pPr lvl="1"/>
            <a:r>
              <a:rPr lang="ko-KR" altLang="en-US" dirty="0"/>
              <a:t>개발자가 반복적으로 </a:t>
            </a:r>
            <a:r>
              <a:rPr lang="ko-KR" altLang="en-US" dirty="0" err="1"/>
              <a:t>해야하는</a:t>
            </a:r>
            <a:r>
              <a:rPr lang="ko-KR" altLang="en-US" dirty="0"/>
              <a:t> 공통부분을 최소화 할 수 있도록 설계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체계적인 코드 관리로 유지보수가 용이</a:t>
            </a:r>
            <a:endParaRPr lang="en-US" altLang="ko-KR" dirty="0"/>
          </a:p>
          <a:p>
            <a:pPr lvl="2"/>
            <a:r>
              <a:rPr lang="ko-KR" altLang="en-US" dirty="0"/>
              <a:t>기본 설계 및 기능 라이브러리를 제공해 개발 생산성 향상</a:t>
            </a:r>
            <a:endParaRPr lang="en-US" altLang="ko-KR" dirty="0"/>
          </a:p>
          <a:p>
            <a:pPr lvl="2"/>
            <a:r>
              <a:rPr lang="ko-KR" altLang="en-US" dirty="0"/>
              <a:t>코드의 재사용성이 높음</a:t>
            </a:r>
            <a:endParaRPr lang="en-US" altLang="ko-KR" dirty="0"/>
          </a:p>
          <a:p>
            <a:pPr lvl="2"/>
            <a:r>
              <a:rPr lang="ko-KR" altLang="en-US" dirty="0"/>
              <a:t>추상화된 코드 제공을 통해 확장성이 좋음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학습 난이도가 높음</a:t>
            </a:r>
            <a:endParaRPr lang="en-US" altLang="ko-KR" dirty="0"/>
          </a:p>
          <a:p>
            <a:pPr lvl="2"/>
            <a:r>
              <a:rPr lang="ko-KR" altLang="en-US" dirty="0"/>
              <a:t>기본적으로 설계된 구조때문에 자유로운 개발에 한계가 있음</a:t>
            </a:r>
            <a:endParaRPr lang="en-US" altLang="ko-KR" dirty="0"/>
          </a:p>
          <a:p>
            <a:pPr lvl="2"/>
            <a:r>
              <a:rPr lang="ko-KR" altLang="en-US" dirty="0"/>
              <a:t>사용하지 않는 기능에 대한 라이브러리가 포함될 수 있음</a:t>
            </a:r>
            <a:endParaRPr lang="en-US" altLang="ko-KR" dirty="0"/>
          </a:p>
          <a:p>
            <a:pPr lvl="2"/>
            <a:r>
              <a:rPr lang="ko-KR" altLang="en-US" dirty="0"/>
              <a:t>제공되는 기능만큼 프로젝트의 용량이 증가함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95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프레임워크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프레임워크 종류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9778FF5-E875-015F-222E-D1C79DEB7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95343"/>
              </p:ext>
            </p:extLst>
          </p:nvPr>
        </p:nvGraphicFramePr>
        <p:xfrm>
          <a:off x="794215" y="2178794"/>
          <a:ext cx="10256644" cy="398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055">
                  <a:extLst>
                    <a:ext uri="{9D8B030D-6E8A-4147-A177-3AD203B41FA5}">
                      <a16:colId xmlns:a16="http://schemas.microsoft.com/office/drawing/2014/main" val="2213689922"/>
                    </a:ext>
                  </a:extLst>
                </a:gridCol>
                <a:gridCol w="7498589">
                  <a:extLst>
                    <a:ext uri="{9D8B030D-6E8A-4147-A177-3AD203B41FA5}">
                      <a16:colId xmlns:a16="http://schemas.microsoft.com/office/drawing/2014/main" val="2481935810"/>
                    </a:ext>
                  </a:extLst>
                </a:gridCol>
              </a:tblGrid>
              <a:tr h="788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814167"/>
                  </a:ext>
                </a:extLst>
              </a:tr>
              <a:tr h="799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자바 프레임워크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Spring, Struts,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전자정부 프레임워크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255065"/>
                  </a:ext>
                </a:extLst>
              </a:tr>
              <a:tr h="799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 </a:t>
                      </a:r>
                      <a:r>
                        <a:rPr lang="ko-KR" altLang="en-US" dirty="0"/>
                        <a:t>프레임워크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AngularJS, React, Polymer, Ember 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993282"/>
                  </a:ext>
                </a:extLst>
              </a:tr>
              <a:tr h="799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프론트엔드</a:t>
                      </a:r>
                      <a:r>
                        <a:rPr lang="ko-KR" altLang="en-US" dirty="0"/>
                        <a:t> 프레임워크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Bootstrap, Foundation, MDL </a:t>
                      </a:r>
                    </a:p>
                  </a:txBody>
                  <a:tcPr marT="66675" marB="104775" anchor="ctr"/>
                </a:tc>
                <a:extLst>
                  <a:ext uri="{0D108BD9-81ED-4DB2-BD59-A6C34878D82A}">
                    <a16:rowId xmlns:a16="http://schemas.microsoft.com/office/drawing/2014/main" val="1699558498"/>
                  </a:ext>
                </a:extLst>
              </a:tr>
              <a:tr h="7997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파이썬 프레임워크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Flask, Django, Pyramid, </a:t>
                      </a:r>
                      <a:r>
                        <a:rPr lang="en-US" altLang="ko-KR" dirty="0" err="1"/>
                        <a:t>CherryPy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003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6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웹 서비스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웹 어플리케이션을 공개 </a:t>
            </a:r>
            <a:r>
              <a:rPr lang="en-US" altLang="ko-KR" dirty="0"/>
              <a:t>IP</a:t>
            </a:r>
            <a:r>
              <a:rPr lang="ko-KR" altLang="en-US" dirty="0"/>
              <a:t>로 접근할 수 있게 하기 위해 필요</a:t>
            </a:r>
            <a:endParaRPr lang="en-US" altLang="ko-KR" dirty="0"/>
          </a:p>
          <a:p>
            <a:pPr lvl="1"/>
            <a:r>
              <a:rPr lang="ko-KR" altLang="en-US" dirty="0"/>
              <a:t>서버가</a:t>
            </a:r>
            <a:r>
              <a:rPr lang="en-US" altLang="ko-KR" dirty="0"/>
              <a:t> </a:t>
            </a:r>
            <a:r>
              <a:rPr lang="ko-KR" altLang="en-US" dirty="0"/>
              <a:t>요청에 언제나 응답할 수 있게 항상 </a:t>
            </a:r>
            <a:r>
              <a:rPr lang="ko-KR" altLang="en-US" dirty="0" err="1"/>
              <a:t>켜져있어야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/>
            <a:r>
              <a:rPr lang="ko-KR" altLang="en-US" dirty="0"/>
              <a:t>웹 서비스가 항상 실행되어 있어야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EC2 – AWS</a:t>
            </a:r>
            <a:r>
              <a:rPr lang="ko-KR" altLang="en-US" dirty="0"/>
              <a:t>에서 제공하는 클라우드 컴퓨팅 서비스</a:t>
            </a:r>
            <a:endParaRPr lang="en-US" altLang="ko-KR" dirty="0"/>
          </a:p>
          <a:p>
            <a:pPr lvl="1"/>
            <a:r>
              <a:rPr lang="ko-KR" altLang="en-US" dirty="0"/>
              <a:t>아마존이 구축한 데이터 센터의 서버용 컴퓨터들의 자원을 임대 가능</a:t>
            </a:r>
            <a:endParaRPr lang="en-US" altLang="ko-KR" dirty="0"/>
          </a:p>
          <a:p>
            <a:pPr lvl="1"/>
            <a:r>
              <a:rPr lang="en-US" altLang="ko-KR" dirty="0"/>
              <a:t>AWS</a:t>
            </a:r>
            <a:r>
              <a:rPr lang="ko-KR" altLang="en-US" dirty="0"/>
              <a:t>가 제공하는 </a:t>
            </a:r>
            <a:r>
              <a:rPr lang="en-US" altLang="ko-KR" dirty="0"/>
              <a:t>URL(public DNS)</a:t>
            </a:r>
            <a:r>
              <a:rPr lang="ko-KR" altLang="en-US" dirty="0"/>
              <a:t>를 통해 이 컴퓨터에 접근할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용량을 늘리거나 줄일 수 있음</a:t>
            </a:r>
            <a:r>
              <a:rPr lang="en-US" altLang="ko-KR" dirty="0"/>
              <a:t>(</a:t>
            </a:r>
            <a:r>
              <a:rPr lang="ko-KR" altLang="en-US" dirty="0"/>
              <a:t>탄력성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사용한 만큼 지불하므로 합리적인 가격에 이용 가능</a:t>
            </a:r>
            <a:endParaRPr lang="en-US" altLang="ko-KR" dirty="0"/>
          </a:p>
          <a:p>
            <a:pPr lvl="1"/>
            <a:r>
              <a:rPr lang="ko-KR" altLang="en-US" dirty="0"/>
              <a:t>사용자가 인스턴스를 완전히 제어할 수 있음</a:t>
            </a:r>
            <a:endParaRPr lang="en-US" altLang="ko-KR" dirty="0"/>
          </a:p>
          <a:p>
            <a:pPr lvl="1"/>
            <a:r>
              <a:rPr lang="ko-KR" altLang="en-US" dirty="0"/>
              <a:t>보안 및 네트워크 구성</a:t>
            </a:r>
            <a:r>
              <a:rPr lang="en-US" altLang="ko-KR" dirty="0"/>
              <a:t>, </a:t>
            </a:r>
            <a:r>
              <a:rPr lang="ko-KR" altLang="en-US" dirty="0"/>
              <a:t>스토리지 관리가 효과적임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02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 어플리케이션 개요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핵심 기술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웹 프레임워크</a:t>
            </a:r>
            <a:r>
              <a:rPr lang="en-US" altLang="ko-KR" dirty="0"/>
              <a:t>, </a:t>
            </a:r>
            <a:r>
              <a:rPr lang="ko-KR" altLang="en-US" dirty="0"/>
              <a:t>클라우드 서버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웹 어플리케이션 예시 및 시연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어플리케이션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웹 어플리케이션 구성 요소</a:t>
            </a:r>
            <a:endParaRPr lang="en-US" altLang="ko-KR" b="1" dirty="0"/>
          </a:p>
          <a:p>
            <a:r>
              <a:rPr lang="ko-KR" altLang="en-US" dirty="0"/>
              <a:t>웹 브라우저</a:t>
            </a:r>
            <a:r>
              <a:rPr lang="en-US" altLang="ko-KR" dirty="0"/>
              <a:t>(</a:t>
            </a:r>
            <a:r>
              <a:rPr lang="ko-KR" altLang="en-US" dirty="0"/>
              <a:t>클라이언트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Request / Response </a:t>
            </a:r>
            <a:r>
              <a:rPr lang="ko-KR" altLang="en-US" dirty="0"/>
              <a:t>전송</a:t>
            </a:r>
            <a:r>
              <a:rPr lang="en-US" altLang="ko-KR" dirty="0"/>
              <a:t>, HTML, CSS </a:t>
            </a:r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/>
              <a:t>E.g.</a:t>
            </a:r>
            <a:r>
              <a:rPr lang="ko-KR" altLang="en-US" dirty="0"/>
              <a:t> 파이어폭스</a:t>
            </a:r>
            <a:r>
              <a:rPr lang="en-US" altLang="ko-KR" dirty="0"/>
              <a:t>, 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마이크로소프트 </a:t>
            </a:r>
            <a:r>
              <a:rPr lang="ko-KR" altLang="en-US" dirty="0" err="1"/>
              <a:t>엣지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r>
              <a:rPr lang="en-US" altLang="ko-KR" dirty="0"/>
              <a:t>, </a:t>
            </a:r>
            <a:r>
              <a:rPr lang="ko-KR" altLang="en-US" dirty="0" err="1"/>
              <a:t>웨일</a:t>
            </a:r>
            <a:r>
              <a:rPr lang="ko-KR" altLang="en-US" dirty="0"/>
              <a:t> 등</a:t>
            </a:r>
            <a:endParaRPr lang="en-US" altLang="ko-KR" dirty="0"/>
          </a:p>
          <a:p>
            <a:r>
              <a:rPr lang="ko-KR" altLang="en-US" dirty="0"/>
              <a:t>웹 서버</a:t>
            </a:r>
            <a:endParaRPr lang="en-US" altLang="ko-KR" dirty="0"/>
          </a:p>
          <a:p>
            <a:pPr lvl="1"/>
            <a:r>
              <a:rPr lang="ko-KR" altLang="en-US" dirty="0"/>
              <a:t>동적인 정보를 처리해 정적인 정보를 제공</a:t>
            </a:r>
            <a:endParaRPr lang="en-US" altLang="ko-KR" dirty="0"/>
          </a:p>
          <a:p>
            <a:pPr lvl="1"/>
            <a:r>
              <a:rPr lang="en-US" altLang="ko-KR" dirty="0"/>
              <a:t>E.g. </a:t>
            </a:r>
            <a:r>
              <a:rPr lang="ko-KR" altLang="en-US" dirty="0"/>
              <a:t>아파치 </a:t>
            </a:r>
            <a:r>
              <a:rPr lang="ko-KR" altLang="en-US" dirty="0" err="1"/>
              <a:t>톰캣</a:t>
            </a:r>
            <a:r>
              <a:rPr lang="en-US" altLang="ko-KR" dirty="0"/>
              <a:t>, JBoss, WebLogic, JEUS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웹 애플리케이션 서버</a:t>
            </a:r>
            <a:r>
              <a:rPr lang="en-US" altLang="ko-KR" dirty="0"/>
              <a:t>(WAS)</a:t>
            </a:r>
          </a:p>
          <a:p>
            <a:pPr lvl="1"/>
            <a:r>
              <a:rPr lang="ko-KR" altLang="en-US" dirty="0"/>
              <a:t>클라이언트로부터 들어온 요청을 처리 </a:t>
            </a:r>
            <a:endParaRPr lang="en-US" altLang="ko-KR" dirty="0"/>
          </a:p>
          <a:p>
            <a:pPr lvl="1"/>
            <a:r>
              <a:rPr lang="ko-KR" altLang="en-US" dirty="0"/>
              <a:t>응답을 </a:t>
            </a:r>
            <a:r>
              <a:rPr lang="en-US" altLang="ko-KR" dirty="0"/>
              <a:t>HTML</a:t>
            </a:r>
            <a:r>
              <a:rPr lang="ko-KR" altLang="en-US" dirty="0"/>
              <a:t>에 담아 브라우저로 전송</a:t>
            </a:r>
            <a:endParaRPr lang="en-US" altLang="ko-KR" dirty="0"/>
          </a:p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구조 정의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en-US" altLang="ko-KR" dirty="0"/>
              <a:t>CRUD, </a:t>
            </a:r>
            <a:r>
              <a:rPr lang="ko-KR" altLang="en-US" dirty="0"/>
              <a:t>대부분 </a:t>
            </a:r>
            <a:r>
              <a:rPr lang="en-US" altLang="ko-KR" dirty="0"/>
              <a:t>WAS</a:t>
            </a:r>
            <a:r>
              <a:rPr lang="ko-KR" altLang="en-US" dirty="0"/>
              <a:t>와 직접 통신</a:t>
            </a:r>
            <a:endParaRPr lang="en-US" altLang="ko-KR" dirty="0"/>
          </a:p>
          <a:p>
            <a:pPr lvl="1"/>
            <a:r>
              <a:rPr lang="en-US" altLang="ko-KR" dirty="0"/>
              <a:t>E.g. </a:t>
            </a:r>
            <a:r>
              <a:rPr lang="ko-KR" altLang="en-US" dirty="0"/>
              <a:t>오라클</a:t>
            </a:r>
            <a:r>
              <a:rPr lang="en-US" altLang="ko-KR" dirty="0"/>
              <a:t>, </a:t>
            </a:r>
            <a:r>
              <a:rPr lang="en-US" altLang="ko-KR" dirty="0" err="1"/>
              <a:t>MySql</a:t>
            </a:r>
            <a:r>
              <a:rPr lang="en-US" altLang="ko-KR" dirty="0"/>
              <a:t>, MongoDB, Redis, MariaDB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어플리케이션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웹 서버와 </a:t>
            </a:r>
            <a:r>
              <a:rPr lang="en-US" altLang="ko-KR" b="1" dirty="0"/>
              <a:t>WAS</a:t>
            </a:r>
            <a:r>
              <a:rPr lang="ko-KR" altLang="en-US" b="1" dirty="0"/>
              <a:t>의 차이점</a:t>
            </a:r>
            <a:endParaRPr lang="en-US" altLang="ko-KR" b="1" dirty="0"/>
          </a:p>
          <a:p>
            <a:r>
              <a:rPr lang="ko-KR" altLang="en-US" dirty="0"/>
              <a:t>웹 서버 </a:t>
            </a:r>
            <a:r>
              <a:rPr lang="en-US" altLang="ko-KR" dirty="0"/>
              <a:t>– </a:t>
            </a:r>
            <a:r>
              <a:rPr lang="ko-KR" altLang="en-US" dirty="0"/>
              <a:t>네트워크망에 종속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작성된 </a:t>
            </a:r>
            <a:r>
              <a:rPr lang="en-US" altLang="ko-KR" dirty="0"/>
              <a:t>html</a:t>
            </a:r>
            <a:r>
              <a:rPr lang="ko-KR" altLang="en-US" dirty="0"/>
              <a:t>페이지 등을 웹서비스 해주는 역할</a:t>
            </a:r>
            <a:endParaRPr lang="en-US" altLang="ko-KR" dirty="0"/>
          </a:p>
          <a:p>
            <a:pPr lvl="1"/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en-US" altLang="ko-KR" dirty="0"/>
              <a:t>html</a:t>
            </a:r>
            <a:r>
              <a:rPr lang="ko-KR" altLang="en-US" dirty="0"/>
              <a:t>파일 등 정적인 데이터를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WAS – </a:t>
            </a:r>
            <a:r>
              <a:rPr lang="ko-KR" altLang="en-US" dirty="0"/>
              <a:t>웹 서버 </a:t>
            </a:r>
            <a:r>
              <a:rPr lang="en-US" altLang="ko-KR" dirty="0"/>
              <a:t>+ </a:t>
            </a:r>
            <a:r>
              <a:rPr lang="ko-KR" altLang="en-US" dirty="0"/>
              <a:t>웹 컨테이너</a:t>
            </a:r>
            <a:endParaRPr lang="en-US" altLang="ko-KR" dirty="0"/>
          </a:p>
          <a:p>
            <a:pPr lvl="1"/>
            <a:r>
              <a:rPr lang="en-US" altLang="ko-KR" dirty="0"/>
              <a:t>Asp, </a:t>
            </a:r>
            <a:r>
              <a:rPr lang="en-US" altLang="ko-KR" dirty="0" err="1"/>
              <a:t>php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등 개발 언어를 읽고 처리</a:t>
            </a:r>
            <a:endParaRPr lang="en-US" altLang="ko-KR" dirty="0"/>
          </a:p>
          <a:p>
            <a:pPr lvl="1"/>
            <a:r>
              <a:rPr lang="ko-KR" altLang="en-US" dirty="0"/>
              <a:t>프로그램 실행 환경과 </a:t>
            </a:r>
            <a:r>
              <a:rPr lang="en-US" altLang="ko-KR" dirty="0"/>
              <a:t>DB </a:t>
            </a:r>
            <a:r>
              <a:rPr lang="ko-KR" altLang="en-US" dirty="0"/>
              <a:t>접속 기능 제공</a:t>
            </a:r>
            <a:endParaRPr lang="en-US" altLang="ko-KR" dirty="0"/>
          </a:p>
          <a:p>
            <a:pPr lvl="1"/>
            <a:r>
              <a:rPr lang="ko-KR" altLang="en-US" dirty="0"/>
              <a:t>동적인 데이터를 처리하는 서버</a:t>
            </a:r>
            <a:endParaRPr lang="en-US" altLang="ko-KR" dirty="0"/>
          </a:p>
          <a:p>
            <a:pPr lvl="1"/>
            <a:r>
              <a:rPr lang="ko-KR" altLang="en-US" dirty="0"/>
              <a:t>웹 서비스 </a:t>
            </a:r>
            <a:r>
              <a:rPr lang="ko-KR" altLang="en-US" dirty="0" err="1"/>
              <a:t>플랫폼으로서의</a:t>
            </a:r>
            <a:r>
              <a:rPr lang="ko-KR" altLang="en-US" dirty="0"/>
              <a:t> 역할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2DFBF6-18E7-1C46-73A4-712A483F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892329"/>
            <a:ext cx="4922080" cy="21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1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어플리케이션 핵심 기술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API - </a:t>
            </a:r>
            <a:r>
              <a:rPr lang="en-US" altLang="ko-KR" dirty="0"/>
              <a:t>Application Programming Interface</a:t>
            </a:r>
          </a:p>
          <a:p>
            <a:r>
              <a:rPr lang="ko-KR" altLang="en-US" dirty="0"/>
              <a:t>응용 프로그램에서 기능을 사용하거나 데이터를 주고 받기 위한 기능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API </a:t>
            </a:r>
            <a:r>
              <a:rPr lang="ko-KR" altLang="en-US" dirty="0"/>
              <a:t>구성 요소</a:t>
            </a:r>
            <a:endParaRPr lang="en-US" altLang="ko-KR" dirty="0"/>
          </a:p>
          <a:p>
            <a:pPr lvl="1"/>
            <a:r>
              <a:rPr lang="ko-KR" altLang="en-US" dirty="0"/>
              <a:t>요청정보</a:t>
            </a:r>
            <a:r>
              <a:rPr lang="en-US" altLang="ko-KR" dirty="0"/>
              <a:t>(</a:t>
            </a:r>
            <a:r>
              <a:rPr lang="ko-KR" altLang="en-US" dirty="0"/>
              <a:t>요청 </a:t>
            </a:r>
            <a:r>
              <a:rPr lang="en-US" altLang="ko-KR" dirty="0"/>
              <a:t>URL, </a:t>
            </a:r>
            <a:r>
              <a:rPr lang="ko-KR" altLang="en-US" dirty="0"/>
              <a:t>요청 방식</a:t>
            </a:r>
            <a:r>
              <a:rPr lang="en-US" altLang="ko-KR" dirty="0"/>
              <a:t>(GET/POST…))</a:t>
            </a:r>
          </a:p>
          <a:p>
            <a:pPr lvl="1"/>
            <a:r>
              <a:rPr lang="ko-KR" altLang="en-US" dirty="0"/>
              <a:t>서버가 제공할 기능</a:t>
            </a:r>
            <a:r>
              <a:rPr lang="en-US" altLang="ko-KR" dirty="0"/>
              <a:t>(</a:t>
            </a:r>
            <a:r>
              <a:rPr lang="ko-KR" altLang="en-US" dirty="0"/>
              <a:t>회원 데이터 조회</a:t>
            </a:r>
            <a:r>
              <a:rPr lang="en-US" altLang="ko-KR" dirty="0"/>
              <a:t>, </a:t>
            </a:r>
            <a:r>
              <a:rPr lang="ko-KR" altLang="en-US" dirty="0"/>
              <a:t>게시판 생성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응답데이터</a:t>
            </a:r>
            <a:r>
              <a:rPr lang="en-US" altLang="ko-KR" dirty="0"/>
              <a:t>(</a:t>
            </a:r>
            <a:r>
              <a:rPr lang="ko-KR" altLang="en-US" dirty="0"/>
              <a:t>어떤 </a:t>
            </a:r>
            <a:r>
              <a:rPr lang="en-US" altLang="ko-KR" dirty="0"/>
              <a:t>key</a:t>
            </a:r>
            <a:r>
              <a:rPr lang="ko-KR" altLang="en-US" dirty="0"/>
              <a:t>로 데이터를 줄지</a:t>
            </a:r>
            <a:r>
              <a:rPr lang="en-US" altLang="ko-KR" dirty="0"/>
              <a:t>?)</a:t>
            </a:r>
          </a:p>
          <a:p>
            <a:pPr lvl="2"/>
            <a:r>
              <a:rPr lang="en-US" altLang="ko-KR" dirty="0"/>
              <a:t>E.g.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en-US" altLang="ko-KR" dirty="0" err="1"/>
              <a:t>render_template</a:t>
            </a:r>
            <a:r>
              <a:rPr lang="en-US" altLang="ko-KR" dirty="0"/>
              <a:t>('main.html', data=results)</a:t>
            </a:r>
          </a:p>
          <a:p>
            <a:endParaRPr lang="en-US" altLang="ko-KR" dirty="0"/>
          </a:p>
          <a:p>
            <a:r>
              <a:rPr lang="en-US" altLang="ko-KR" dirty="0"/>
              <a:t>E.g. </a:t>
            </a:r>
            <a:r>
              <a:rPr lang="ko-KR" altLang="en-US" dirty="0"/>
              <a:t>은행에서 돈을 인출한다고 할 때</a:t>
            </a:r>
            <a:endParaRPr lang="en-US" altLang="ko-KR" dirty="0"/>
          </a:p>
          <a:p>
            <a:pPr lvl="1"/>
            <a:r>
              <a:rPr lang="ko-KR" altLang="en-US" dirty="0"/>
              <a:t>고객 </a:t>
            </a:r>
            <a:r>
              <a:rPr lang="en-US" altLang="ko-KR" dirty="0"/>
              <a:t>- </a:t>
            </a:r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은행 </a:t>
            </a:r>
            <a:r>
              <a:rPr lang="en-US" altLang="ko-KR" dirty="0"/>
              <a:t>–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창구 </a:t>
            </a:r>
            <a:r>
              <a:rPr lang="en-US" altLang="ko-KR" dirty="0"/>
              <a:t>– API</a:t>
            </a:r>
          </a:p>
          <a:p>
            <a:pPr lvl="1"/>
            <a:r>
              <a:rPr lang="ko-KR" altLang="en-US" dirty="0"/>
              <a:t>고객은 정해진 창구를 통해 은행에 인출을 요청함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5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어플리케이션 핵심 기술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클라이언트 </a:t>
            </a:r>
            <a:r>
              <a:rPr lang="en-US" altLang="ko-KR" b="1" dirty="0"/>
              <a:t>– </a:t>
            </a:r>
            <a:r>
              <a:rPr lang="ko-KR" altLang="en-US" b="1" dirty="0"/>
              <a:t>서버 간 통신 방식</a:t>
            </a:r>
            <a:endParaRPr lang="en-US" altLang="ko-KR" b="1" dirty="0"/>
          </a:p>
          <a:p>
            <a:r>
              <a:rPr lang="en-US" altLang="ko-KR" dirty="0"/>
              <a:t>GET</a:t>
            </a:r>
            <a:r>
              <a:rPr lang="ko-KR" altLang="en-US" dirty="0"/>
              <a:t> 방식</a:t>
            </a:r>
            <a:endParaRPr lang="en-US" altLang="ko-KR" dirty="0"/>
          </a:p>
          <a:p>
            <a:pPr lvl="1"/>
            <a:r>
              <a:rPr lang="ko-KR" altLang="en-US" dirty="0"/>
              <a:t>통상적으로 데이터 조회</a:t>
            </a:r>
            <a:r>
              <a:rPr lang="en-US" altLang="ko-KR" dirty="0"/>
              <a:t>(Read)</a:t>
            </a:r>
            <a:r>
              <a:rPr lang="ko-KR" altLang="en-US" dirty="0"/>
              <a:t>를 요청할 때 사용</a:t>
            </a:r>
            <a:endParaRPr lang="en-US" altLang="ko-KR" dirty="0"/>
          </a:p>
          <a:p>
            <a:pPr lvl="1"/>
            <a:r>
              <a:rPr lang="ko-KR" altLang="en-US" dirty="0"/>
              <a:t>데이터 전달 형식 </a:t>
            </a:r>
            <a:r>
              <a:rPr lang="en-US" altLang="ko-KR" dirty="0"/>
              <a:t>– URL </a:t>
            </a:r>
            <a:r>
              <a:rPr lang="ko-KR" altLang="en-US" dirty="0"/>
              <a:t>뒤에 물음표를 붙여 </a:t>
            </a:r>
            <a:r>
              <a:rPr lang="en-US" altLang="ko-KR" dirty="0"/>
              <a:t>key=value</a:t>
            </a:r>
            <a:r>
              <a:rPr lang="ko-KR" altLang="en-US" dirty="0"/>
              <a:t>로 전달</a:t>
            </a:r>
            <a:endParaRPr lang="en-US" altLang="ko-KR" dirty="0"/>
          </a:p>
          <a:p>
            <a:pPr lvl="2"/>
            <a:r>
              <a:rPr lang="en-US" altLang="ko-KR" dirty="0"/>
              <a:t>E.g. </a:t>
            </a:r>
            <a:r>
              <a:rPr lang="en-US" altLang="ko-KR" dirty="0" err="1"/>
              <a:t>google.com?pass</a:t>
            </a:r>
            <a:r>
              <a:rPr lang="en-US" altLang="ko-KR" dirty="0"/>
              <a:t>=</a:t>
            </a:r>
            <a:r>
              <a:rPr lang="ko-KR" altLang="en-US" dirty="0"/>
              <a:t>한성대</a:t>
            </a:r>
            <a:endParaRPr lang="en-US" altLang="ko-KR" dirty="0"/>
          </a:p>
          <a:p>
            <a:pPr lvl="1"/>
            <a:r>
              <a:rPr lang="ko-KR" altLang="en-US" dirty="0"/>
              <a:t>데이터를 헤더에 포함하여 전송 </a:t>
            </a:r>
            <a:r>
              <a:rPr lang="en-US" altLang="ko-KR" dirty="0"/>
              <a:t>- URL</a:t>
            </a:r>
            <a:r>
              <a:rPr lang="ko-KR" altLang="en-US" dirty="0"/>
              <a:t>에 데이터가 노출되어 보안에 취약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통상적으로</a:t>
            </a:r>
            <a:r>
              <a:rPr lang="en-US" altLang="ko-KR" dirty="0"/>
              <a:t> </a:t>
            </a:r>
            <a:r>
              <a:rPr lang="ko-KR" altLang="en-US" dirty="0"/>
              <a:t>데이터 생성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 요청할 때 사용</a:t>
            </a:r>
            <a:endParaRPr lang="en-US" altLang="ko-KR" dirty="0"/>
          </a:p>
          <a:p>
            <a:pPr lvl="2"/>
            <a:r>
              <a:rPr lang="en-US" altLang="ko-KR" dirty="0"/>
              <a:t>E.g. </a:t>
            </a:r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회원탈퇴</a:t>
            </a:r>
            <a:r>
              <a:rPr lang="en-US" altLang="ko-KR" dirty="0"/>
              <a:t>, </a:t>
            </a:r>
            <a:r>
              <a:rPr lang="ko-KR" altLang="en-US" dirty="0"/>
              <a:t>비밀번호 수정</a:t>
            </a:r>
            <a:endParaRPr lang="en-US" altLang="ko-KR" dirty="0"/>
          </a:p>
          <a:p>
            <a:pPr lvl="1"/>
            <a:r>
              <a:rPr lang="ko-KR" altLang="en-US" dirty="0"/>
              <a:t>데이터 전달 형식 </a:t>
            </a:r>
            <a:r>
              <a:rPr lang="en-US" altLang="ko-KR" dirty="0"/>
              <a:t>– HTML body(</a:t>
            </a:r>
            <a:r>
              <a:rPr lang="ko-KR" altLang="en-US" dirty="0"/>
              <a:t>보이지 않음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en-US" altLang="ko-KR" dirty="0" err="1"/>
              <a:t>key:value</a:t>
            </a:r>
            <a:r>
              <a:rPr lang="en-US" altLang="ko-KR" dirty="0"/>
              <a:t> </a:t>
            </a:r>
            <a:r>
              <a:rPr lang="ko-KR" altLang="en-US" dirty="0"/>
              <a:t>형태로 담아서 전달</a:t>
            </a:r>
            <a:endParaRPr lang="en-US" altLang="ko-KR" dirty="0"/>
          </a:p>
          <a:p>
            <a:pPr lvl="1"/>
            <a:r>
              <a:rPr lang="en-US" altLang="ko-KR" dirty="0"/>
              <a:t>URL</a:t>
            </a:r>
            <a:r>
              <a:rPr lang="ko-KR" altLang="en-US" dirty="0"/>
              <a:t>에 변수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노출하지 않고 요청 </a:t>
            </a:r>
            <a:endParaRPr lang="en-US" altLang="ko-KR" dirty="0"/>
          </a:p>
          <a:p>
            <a:pPr lvl="1"/>
            <a:r>
              <a:rPr lang="en-US" altLang="ko-KR" dirty="0"/>
              <a:t>GET </a:t>
            </a:r>
            <a:r>
              <a:rPr lang="ko-KR" altLang="en-US" dirty="0"/>
              <a:t>방식보단 기본 보안이 </a:t>
            </a:r>
            <a:r>
              <a:rPr lang="ko-KR" altLang="en-US" dirty="0" err="1"/>
              <a:t>갖춰져있음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77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어플리케이션 핵심 기술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b="1" dirty="0"/>
              <a:t>Ajax</a:t>
            </a:r>
            <a:r>
              <a:rPr lang="en-US" altLang="ko-KR" dirty="0"/>
              <a:t> – </a:t>
            </a:r>
            <a:r>
              <a:rPr lang="en-US" altLang="ko-KR" dirty="0" err="1"/>
              <a:t>Asynchonous</a:t>
            </a:r>
            <a:r>
              <a:rPr lang="en-US" altLang="ko-KR" dirty="0"/>
              <a:t> </a:t>
            </a:r>
            <a:r>
              <a:rPr lang="en-US" altLang="ko-KR" dirty="0" err="1"/>
              <a:t>Javascript</a:t>
            </a:r>
            <a:r>
              <a:rPr lang="en-US" altLang="ko-KR" dirty="0"/>
              <a:t> And Xml(</a:t>
            </a:r>
            <a:r>
              <a:rPr lang="ko-KR" altLang="en-US" dirty="0"/>
              <a:t>비동기식 </a:t>
            </a:r>
            <a:r>
              <a:rPr lang="en-US" altLang="ko-KR" dirty="0"/>
              <a:t>JS</a:t>
            </a:r>
            <a:r>
              <a:rPr lang="ko-KR" altLang="en-US" dirty="0"/>
              <a:t>와 </a:t>
            </a:r>
            <a:r>
              <a:rPr lang="en-US" altLang="ko-KR" dirty="0"/>
              <a:t>xml)</a:t>
            </a:r>
          </a:p>
          <a:p>
            <a:pPr lvl="1"/>
            <a:r>
              <a:rPr lang="en-US" altLang="ko-KR" dirty="0"/>
              <a:t>JS</a:t>
            </a:r>
            <a:r>
              <a:rPr lang="ko-KR" altLang="en-US" dirty="0"/>
              <a:t> 라이브러리 중 하나임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JS</a:t>
            </a:r>
            <a:r>
              <a:rPr lang="ko-KR" altLang="en-US" dirty="0"/>
              <a:t>를 이용해 클라이언트</a:t>
            </a:r>
            <a:r>
              <a:rPr lang="en-US" altLang="ko-KR" dirty="0"/>
              <a:t>-</a:t>
            </a:r>
            <a:r>
              <a:rPr lang="ko-KR" altLang="en-US" dirty="0"/>
              <a:t>서버간 </a:t>
            </a:r>
            <a:r>
              <a:rPr lang="en-US" altLang="ko-KR" dirty="0"/>
              <a:t>XML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혹은 </a:t>
            </a:r>
            <a:r>
              <a:rPr lang="en-US" altLang="ko-KR" dirty="0"/>
              <a:t>JSON)</a:t>
            </a:r>
            <a:r>
              <a:rPr lang="ko-KR" altLang="en-US" dirty="0"/>
              <a:t>를 주고 받는 기술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Ajax</a:t>
            </a:r>
            <a:r>
              <a:rPr lang="ko-KR" altLang="en-US" dirty="0"/>
              <a:t>로 주로 하는 작업</a:t>
            </a:r>
            <a:endParaRPr lang="en-US" altLang="ko-KR" dirty="0"/>
          </a:p>
          <a:p>
            <a:pPr lvl="1"/>
            <a:r>
              <a:rPr lang="ko-KR" altLang="en-US" dirty="0"/>
              <a:t>웹 페이지 </a:t>
            </a:r>
            <a:r>
              <a:rPr lang="ko-KR" altLang="en-US" dirty="0" err="1"/>
              <a:t>새로고침</a:t>
            </a:r>
            <a:r>
              <a:rPr lang="ko-KR" altLang="en-US" dirty="0"/>
              <a:t> 없이 서버에 요청</a:t>
            </a:r>
            <a:r>
              <a:rPr lang="en-US" altLang="ko-KR" dirty="0"/>
              <a:t>(Request) -&gt; </a:t>
            </a:r>
            <a:r>
              <a:rPr lang="ko-KR" altLang="en-US" dirty="0"/>
              <a:t>비동기 서버 통신 방식</a:t>
            </a:r>
            <a:endParaRPr lang="en-US" altLang="ko-KR" dirty="0"/>
          </a:p>
          <a:p>
            <a:pPr lvl="2"/>
            <a:r>
              <a:rPr lang="ko-KR" altLang="en-US" dirty="0"/>
              <a:t>웹 페이지의 속도 향상 </a:t>
            </a:r>
            <a:endParaRPr lang="en-US" altLang="ko-KR" dirty="0"/>
          </a:p>
          <a:p>
            <a:pPr lvl="1"/>
            <a:r>
              <a:rPr lang="ko-KR" altLang="en-US" dirty="0"/>
              <a:t>서버로부터 데이터를 받고 작업을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임포트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 err="1"/>
              <a:t>JQuery</a:t>
            </a:r>
            <a:r>
              <a:rPr lang="en-US" altLang="ko-KR" dirty="0"/>
              <a:t> – JS</a:t>
            </a:r>
            <a:r>
              <a:rPr lang="ko-KR" altLang="en-US" dirty="0"/>
              <a:t>를 편하게 쓸 수 있게 해주는 일종의 라이브러리</a:t>
            </a:r>
            <a:endParaRPr lang="en-US" altLang="ko-KR" dirty="0"/>
          </a:p>
          <a:p>
            <a:pPr lvl="1"/>
            <a:r>
              <a:rPr lang="en-US" altLang="ko-KR" sz="2000" b="0" i="0" dirty="0">
                <a:solidFill>
                  <a:srgbClr val="999999"/>
                </a:solidFill>
                <a:effectLst/>
                <a:latin typeface="SFMono-Regular"/>
              </a:rPr>
              <a:t>&lt;</a:t>
            </a:r>
            <a:r>
              <a:rPr lang="en-US" altLang="ko-KR" sz="2000" b="0" i="0" dirty="0">
                <a:solidFill>
                  <a:srgbClr val="990055"/>
                </a:solidFill>
                <a:effectLst/>
                <a:latin typeface="SFMono-Regular"/>
              </a:rPr>
              <a:t>script </a:t>
            </a:r>
            <a:r>
              <a:rPr lang="en-US" altLang="ko-KR" sz="2000" b="0" i="0" dirty="0" err="1">
                <a:solidFill>
                  <a:srgbClr val="669900"/>
                </a:solidFill>
                <a:effectLst/>
                <a:latin typeface="SFMono-Regular"/>
              </a:rPr>
              <a:t>src</a:t>
            </a:r>
            <a:r>
              <a:rPr lang="en-US" altLang="ko-KR" sz="2000" b="0" i="0" dirty="0">
                <a:solidFill>
                  <a:srgbClr val="999999"/>
                </a:solidFill>
                <a:effectLst/>
                <a:latin typeface="SFMono-Regular"/>
              </a:rPr>
              <a:t>="</a:t>
            </a:r>
            <a:r>
              <a:rPr lang="en-US" altLang="ko-KR" sz="2000" b="0" i="0" dirty="0">
                <a:solidFill>
                  <a:srgbClr val="0077AA"/>
                </a:solidFill>
                <a:effectLst/>
                <a:latin typeface="SFMono-Regular"/>
              </a:rPr>
              <a:t>https://ajax.googleapis.com/ajax/libs/</a:t>
            </a:r>
            <a:r>
              <a:rPr lang="en-US" altLang="ko-KR" sz="2000" b="0" i="0" dirty="0" err="1">
                <a:solidFill>
                  <a:srgbClr val="0077AA"/>
                </a:solidFill>
                <a:effectLst/>
                <a:latin typeface="SFMono-Regular"/>
              </a:rPr>
              <a:t>jquery</a:t>
            </a:r>
            <a:r>
              <a:rPr lang="en-US" altLang="ko-KR" sz="2000" b="0" i="0" dirty="0">
                <a:solidFill>
                  <a:srgbClr val="0077AA"/>
                </a:solidFill>
                <a:effectLst/>
                <a:latin typeface="SFMono-Regular"/>
              </a:rPr>
              <a:t>/3.5.1/jquery.min.js</a:t>
            </a:r>
            <a:r>
              <a:rPr lang="en-US" altLang="ko-KR" sz="2000" b="0" i="0" dirty="0">
                <a:solidFill>
                  <a:srgbClr val="999999"/>
                </a:solidFill>
                <a:effectLst/>
                <a:latin typeface="SFMono-Regular"/>
              </a:rPr>
              <a:t>"&gt;&lt;/</a:t>
            </a:r>
            <a:r>
              <a:rPr lang="en-US" altLang="ko-KR" sz="2000" b="0" i="0" dirty="0">
                <a:solidFill>
                  <a:srgbClr val="990055"/>
                </a:solidFill>
                <a:effectLst/>
                <a:latin typeface="SFMono-Regular"/>
              </a:rPr>
              <a:t>script</a:t>
            </a:r>
            <a:r>
              <a:rPr lang="en-US" altLang="ko-KR" sz="2000" b="0" i="0" dirty="0">
                <a:solidFill>
                  <a:srgbClr val="999999"/>
                </a:solidFill>
                <a:effectLst/>
                <a:latin typeface="SFMono-Regular"/>
              </a:rPr>
              <a:t>&gt;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0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어플리케이션 핵심 기술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API </a:t>
            </a:r>
            <a:r>
              <a:rPr lang="ko-KR" altLang="en-US" dirty="0"/>
              <a:t>예시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1F9CE5-85B8-7AEC-550C-8F6C3E8FE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" y="3478580"/>
            <a:ext cx="7143146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900" dirty="0" err="1">
                <a:solidFill>
                  <a:srgbClr val="CC7832"/>
                </a:solidFill>
                <a:latin typeface="Arial Unicode MS"/>
                <a:ea typeface="JetBrains Mono"/>
              </a:rPr>
              <a:t>from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flask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900" dirty="0" err="1">
                <a:solidFill>
                  <a:srgbClr val="CC7832"/>
                </a:solidFill>
                <a:latin typeface="Arial Unicode MS"/>
                <a:ea typeface="JetBrains Mono"/>
              </a:rPr>
              <a:t>import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Flask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render_template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jsonify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request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9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-KR" altLang="ko-KR" sz="9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app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 = 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Flask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(__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__)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9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ko-KR" altLang="ko-KR" sz="900" dirty="0" err="1">
                <a:solidFill>
                  <a:srgbClr val="808080"/>
                </a:solidFill>
                <a:latin typeface="Arial Unicode MS"/>
                <a:ea typeface="JetBrains Mono"/>
              </a:rPr>
              <a:t>HTML</a:t>
            </a:r>
            <a:r>
              <a:rPr lang="ko-KR" altLang="ko-KR" sz="900" dirty="0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ko-KR" altLang="ko-KR" sz="9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주는 부분</a:t>
            </a:r>
            <a:br>
              <a:rPr lang="ko-KR" altLang="ko-KR" sz="9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900" dirty="0">
                <a:solidFill>
                  <a:srgbClr val="BBB529"/>
                </a:solidFill>
                <a:latin typeface="Arial Unicode MS"/>
                <a:ea typeface="JetBrains Mono"/>
              </a:rPr>
              <a:t>@app.route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'/'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900" dirty="0" err="1">
                <a:solidFill>
                  <a:srgbClr val="CC7832"/>
                </a:solidFill>
                <a:latin typeface="Arial Unicode MS"/>
                <a:ea typeface="JetBrains Mono"/>
              </a:rPr>
              <a:t>def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900" dirty="0" err="1">
                <a:solidFill>
                  <a:srgbClr val="FFC66D"/>
                </a:solidFill>
                <a:latin typeface="Arial Unicode MS"/>
                <a:ea typeface="JetBrains Mono"/>
              </a:rPr>
              <a:t>home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():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900" dirty="0" err="1">
                <a:solidFill>
                  <a:srgbClr val="CC7832"/>
                </a:solidFill>
                <a:latin typeface="Arial Unicode MS"/>
                <a:ea typeface="JetBrains Mono"/>
              </a:rPr>
              <a:t>return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render_template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900" dirty="0" err="1">
                <a:solidFill>
                  <a:srgbClr val="6A8759"/>
                </a:solidFill>
                <a:latin typeface="Arial Unicode MS"/>
                <a:ea typeface="JetBrains Mono"/>
              </a:rPr>
              <a:t>index.html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900" dirty="0">
                <a:solidFill>
                  <a:srgbClr val="808080"/>
                </a:solidFill>
                <a:latin typeface="Arial Unicode MS"/>
                <a:ea typeface="JetBrains Mono"/>
              </a:rPr>
              <a:t># API </a:t>
            </a:r>
            <a:r>
              <a:rPr lang="ko-KR" altLang="ko-KR" sz="9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역할을 할 부분</a:t>
            </a:r>
            <a:br>
              <a:rPr lang="ko-KR" altLang="ko-KR" sz="900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900" dirty="0">
                <a:solidFill>
                  <a:srgbClr val="BBB529"/>
                </a:solidFill>
                <a:latin typeface="Arial Unicode MS"/>
                <a:ea typeface="JetBrains Mono"/>
              </a:rPr>
              <a:t>@app.route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'/test'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900" dirty="0" err="1">
                <a:solidFill>
                  <a:srgbClr val="AA4926"/>
                </a:solidFill>
                <a:latin typeface="Arial Unicode MS"/>
                <a:ea typeface="JetBrains Mono"/>
              </a:rPr>
              <a:t>methods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=[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'GET'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])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900" dirty="0" err="1">
                <a:solidFill>
                  <a:srgbClr val="CC7832"/>
                </a:solidFill>
                <a:latin typeface="Arial Unicode MS"/>
                <a:ea typeface="JetBrains Mono"/>
              </a:rPr>
              <a:t>def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900" dirty="0" err="1">
                <a:solidFill>
                  <a:srgbClr val="FFC66D"/>
                </a:solidFill>
                <a:latin typeface="Arial Unicode MS"/>
                <a:ea typeface="JetBrains Mono"/>
              </a:rPr>
              <a:t>test_get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():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title_receive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 = 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request.args.get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900" dirty="0" err="1">
                <a:solidFill>
                  <a:srgbClr val="6A8759"/>
                </a:solidFill>
                <a:latin typeface="Arial Unicode MS"/>
                <a:ea typeface="JetBrains Mono"/>
              </a:rPr>
              <a:t>title_give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900" dirty="0" err="1">
                <a:solidFill>
                  <a:srgbClr val="8888C6"/>
                </a:solidFill>
                <a:latin typeface="Arial Unicode MS"/>
                <a:ea typeface="JetBrains Mono"/>
              </a:rPr>
              <a:t>print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title_receive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900" dirty="0" err="1">
                <a:solidFill>
                  <a:srgbClr val="CC7832"/>
                </a:solidFill>
                <a:latin typeface="Arial Unicode MS"/>
                <a:ea typeface="JetBrains Mono"/>
              </a:rPr>
              <a:t>return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jsonify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({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900" dirty="0" err="1">
                <a:solidFill>
                  <a:srgbClr val="6A8759"/>
                </a:solidFill>
                <a:latin typeface="Arial Unicode MS"/>
                <a:ea typeface="JetBrains Mono"/>
              </a:rPr>
              <a:t>result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900" dirty="0" err="1">
                <a:solidFill>
                  <a:srgbClr val="6A8759"/>
                </a:solidFill>
                <a:latin typeface="Arial Unicode MS"/>
                <a:ea typeface="JetBrains Mono"/>
              </a:rPr>
              <a:t>success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900" dirty="0" err="1">
                <a:solidFill>
                  <a:srgbClr val="6A8759"/>
                </a:solidFill>
                <a:latin typeface="Arial Unicode MS"/>
                <a:ea typeface="JetBrains Mono"/>
              </a:rPr>
              <a:t>msg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: 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</a:t>
            </a:r>
            <a:r>
              <a:rPr lang="ko-KR" altLang="ko-KR" sz="900" dirty="0">
                <a:solidFill>
                  <a:srgbClr val="6A87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요청은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 GET!'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})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900" dirty="0" err="1">
                <a:solidFill>
                  <a:srgbClr val="CC7832"/>
                </a:solidFill>
                <a:latin typeface="Arial Unicode MS"/>
                <a:ea typeface="JetBrains Mono"/>
              </a:rPr>
              <a:t>if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 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__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name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__ == 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'__</a:t>
            </a:r>
            <a:r>
              <a:rPr lang="ko-KR" altLang="ko-KR" sz="900" dirty="0" err="1">
                <a:solidFill>
                  <a:srgbClr val="6A8759"/>
                </a:solidFill>
                <a:latin typeface="Arial Unicode MS"/>
                <a:ea typeface="JetBrains Mono"/>
              </a:rPr>
              <a:t>main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__'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: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ko-KR" altLang="ko-KR" sz="900" dirty="0" err="1">
                <a:solidFill>
                  <a:srgbClr val="A9B7C6"/>
                </a:solidFill>
                <a:latin typeface="Arial Unicode MS"/>
                <a:ea typeface="JetBrains Mono"/>
              </a:rPr>
              <a:t>app.run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ko-KR" altLang="ko-KR" sz="900" dirty="0">
                <a:solidFill>
                  <a:srgbClr val="6A8759"/>
                </a:solidFill>
                <a:latin typeface="Arial Unicode MS"/>
                <a:ea typeface="JetBrains Mono"/>
              </a:rPr>
              <a:t>'0.0.0.0'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900" dirty="0" err="1">
                <a:solidFill>
                  <a:srgbClr val="AA4926"/>
                </a:solidFill>
                <a:latin typeface="Arial Unicode MS"/>
                <a:ea typeface="JetBrains Mono"/>
              </a:rPr>
              <a:t>port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=</a:t>
            </a:r>
            <a:r>
              <a:rPr lang="ko-KR" altLang="ko-KR" sz="900" dirty="0">
                <a:solidFill>
                  <a:srgbClr val="6897BB"/>
                </a:solidFill>
                <a:latin typeface="Arial Unicode MS"/>
                <a:ea typeface="JetBrains Mono"/>
              </a:rPr>
              <a:t>5000</a:t>
            </a:r>
            <a:r>
              <a:rPr lang="ko-KR" altLang="ko-KR" sz="9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ko-KR" altLang="ko-KR" sz="900" dirty="0" err="1">
                <a:solidFill>
                  <a:srgbClr val="AA4926"/>
                </a:solidFill>
                <a:latin typeface="Arial Unicode MS"/>
                <a:ea typeface="JetBrains Mono"/>
              </a:rPr>
              <a:t>debug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=</a:t>
            </a:r>
            <a:r>
              <a:rPr lang="ko-KR" altLang="ko-KR" sz="900" dirty="0" err="1">
                <a:solidFill>
                  <a:srgbClr val="CC7832"/>
                </a:solidFill>
                <a:latin typeface="Arial Unicode MS"/>
                <a:ea typeface="JetBrains Mono"/>
              </a:rPr>
              <a:t>True</a:t>
            </a:r>
            <a: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ko-KR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endParaRPr lang="ko-KR" altLang="ko-KR" sz="1800" dirty="0"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9A34D9-4C7E-FBF8-8355-4464D0AC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664380"/>
            <a:ext cx="5432078" cy="17391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07179E-1DF1-DD86-BC50-AB57F66E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890" y="4237229"/>
            <a:ext cx="5500339" cy="241017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2B12E8-7E1C-F8AE-4A97-5E1BA032C4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95" b="8274"/>
          <a:stretch/>
        </p:blipFill>
        <p:spPr>
          <a:xfrm>
            <a:off x="6245255" y="1248350"/>
            <a:ext cx="2566784" cy="27448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BDA2AE-F738-AAAA-4726-92CF3E90C591}"/>
              </a:ext>
            </a:extLst>
          </p:cNvPr>
          <p:cNvSpPr/>
          <p:nvPr/>
        </p:nvSpPr>
        <p:spPr>
          <a:xfrm>
            <a:off x="6245256" y="2498928"/>
            <a:ext cx="1784194" cy="691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18F88C-2249-0859-2F45-1C184830D934}"/>
              </a:ext>
            </a:extLst>
          </p:cNvPr>
          <p:cNvSpPr/>
          <p:nvPr/>
        </p:nvSpPr>
        <p:spPr>
          <a:xfrm>
            <a:off x="6245255" y="3356176"/>
            <a:ext cx="2029521" cy="218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768DC2-3352-EB78-EEB3-3B8E0B4CF59C}"/>
              </a:ext>
            </a:extLst>
          </p:cNvPr>
          <p:cNvSpPr/>
          <p:nvPr/>
        </p:nvSpPr>
        <p:spPr>
          <a:xfrm>
            <a:off x="5341435" y="6211228"/>
            <a:ext cx="5218770" cy="356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93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어플리케이션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웹 애플리케이션 구성도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D900D5-1076-5FAB-60C0-2EFD68A72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0" y="1695211"/>
            <a:ext cx="10694020" cy="451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9455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860</Words>
  <Application>Microsoft Office PowerPoint</Application>
  <PresentationFormat>와이드스크린</PresentationFormat>
  <Paragraphs>121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 Unicode MS</vt:lpstr>
      <vt:lpstr>SFMono-Regular</vt:lpstr>
      <vt:lpstr>맑은 고딕</vt:lpstr>
      <vt:lpstr>Arial</vt:lpstr>
      <vt:lpstr>CryptoCraft 테마</vt:lpstr>
      <vt:lpstr>제목 테마</vt:lpstr>
      <vt:lpstr>웹 어플리케이션</vt:lpstr>
      <vt:lpstr>PowerPoint 프레젠테이션</vt:lpstr>
      <vt:lpstr>웹 어플리케이션 개요</vt:lpstr>
      <vt:lpstr>웹 어플리케이션 개요</vt:lpstr>
      <vt:lpstr>웹 어플리케이션 핵심 기술</vt:lpstr>
      <vt:lpstr>웹 어플리케이션 핵심 기술</vt:lpstr>
      <vt:lpstr>웹 어플리케이션 핵심 기술</vt:lpstr>
      <vt:lpstr>웹 어플리케이션 핵심 기술</vt:lpstr>
      <vt:lpstr>웹 어플리케이션 개요</vt:lpstr>
      <vt:lpstr>웹 프레임워크</vt:lpstr>
      <vt:lpstr>웹 프레임워크</vt:lpstr>
      <vt:lpstr>클라우드 웹 서비스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73</cp:revision>
  <dcterms:created xsi:type="dcterms:W3CDTF">2019-03-05T04:29:07Z</dcterms:created>
  <dcterms:modified xsi:type="dcterms:W3CDTF">2022-06-06T03:17:56Z</dcterms:modified>
</cp:coreProperties>
</file>