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HangeulNuri" panose="020B0303000000000000" pitchFamily="34" charset="-127"/>
      <p:regular r:id="rId24"/>
      <p:bold r:id="rId25"/>
    </p:embeddedFont>
    <p:embeddedFont>
      <p:font typeface="Malgun Gothic" panose="020B0503020000020004" pitchFamily="34" charset="-127"/>
      <p:regular r:id="rId26"/>
      <p:bold r:id="rId27"/>
    </p:embeddedFont>
    <p:embeddedFont>
      <p:font typeface="Monda" panose="02000503000000000000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ja3uzzD3Qn+YfetpTJfiP5Pq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2576E-5C83-4376-89C6-84B03868CDE7}">
  <a:tblStyle styleId="{C5C2576E-5C83-4376-89C6-84B03868C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94673"/>
  </p:normalViewPr>
  <p:slideViewPr>
    <p:cSldViewPr snapToGrid="0">
      <p:cViewPr varScale="1">
        <p:scale>
          <a:sx n="129" d="100"/>
          <a:sy n="129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5d35213d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gc55d35213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5d35213d_5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c55d35213d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5d35213d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c55d35213d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5d35213d_1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c55d35213d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5d35213d_19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c55d35213d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55d35213d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c55d35213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55d35213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c55d3521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55d35213d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c55d35213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55d35213d_2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c55d35213d_2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55d35213d_2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c55d35213d_2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5d35213d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55d35213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5d35213d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c55d3521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5d35213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c55d35213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5d35213d_2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5d35213d_2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c55d35213d_23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5d35213d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c55d35213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5d35213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5d35213d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c55d35213d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5d35213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c55d3521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40" y="6078694"/>
            <a:ext cx="3026852" cy="64278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4"/>
          <p:cNvSpPr/>
          <p:nvPr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0337" y="6128121"/>
            <a:ext cx="1311798" cy="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4"/>
          <p:cNvSpPr/>
          <p:nvPr/>
        </p:nvSpPr>
        <p:spPr>
          <a:xfrm>
            <a:off x="10715442" y="6627168"/>
            <a:ext cx="135806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https://crypto.modoo.at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/>
          <p:nvPr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 txBox="1"/>
          <p:nvPr/>
        </p:nvSpPr>
        <p:spPr>
          <a:xfrm>
            <a:off x="214601" y="1217530"/>
            <a:ext cx="2394862" cy="43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5"/>
          <p:cNvCxnSpPr/>
          <p:nvPr/>
        </p:nvCxnSpPr>
        <p:spPr>
          <a:xfrm>
            <a:off x="429209" y="1735494"/>
            <a:ext cx="202163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/>
          <p:nvPr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2"/>
          </p:nvPr>
        </p:nvSpPr>
        <p:spPr>
          <a:xfrm>
            <a:off x="3797638" y="2133371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/>
          <p:nvPr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3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4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/>
          <p:nvPr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5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/>
          <p:nvPr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260" y="5538242"/>
            <a:ext cx="1709544" cy="83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/>
          <p:nvPr/>
        </p:nvSpPr>
        <p:spPr>
          <a:xfrm>
            <a:off x="4663011" y="2300370"/>
            <a:ext cx="286597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da"/>
              <a:buNone/>
            </a:pPr>
            <a:r>
              <a:rPr lang="en-US" sz="4800" b="1">
                <a:latin typeface="Monda"/>
                <a:ea typeface="Monda"/>
                <a:cs typeface="Monda"/>
                <a:sym typeface="Monda"/>
              </a:rPr>
              <a:t>PIPO AVX2</a:t>
            </a:r>
            <a:endParaRPr sz="4800"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1400"/>
            </a:pPr>
            <a:r>
              <a:rPr lang="en-US" sz="1400" dirty="0"/>
              <a:t>https://</a:t>
            </a:r>
            <a:r>
              <a:rPr lang="en-US" sz="1400" dirty="0" err="1"/>
              <a:t>youtu.be</a:t>
            </a:r>
            <a:r>
              <a:rPr lang="en-US" sz="1400"/>
              <a:t>/v3kd99DROvw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55d35213d_5_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32-bit대신 8-bit </a:t>
            </a:r>
            <a:r>
              <a:rPr lang="en-US" sz="1400" dirty="0" err="1"/>
              <a:t>단위로</a:t>
            </a:r>
            <a:r>
              <a:rPr lang="en-US" sz="1400" dirty="0"/>
              <a:t> </a:t>
            </a:r>
            <a:r>
              <a:rPr lang="en-US" sz="1400" dirty="0" err="1"/>
              <a:t>구현</a:t>
            </a:r>
            <a:r>
              <a:rPr lang="en-US" sz="1400" dirty="0"/>
              <a:t> / </a:t>
            </a:r>
            <a:r>
              <a:rPr lang="en-US" sz="1400" dirty="0" err="1"/>
              <a:t>병렬</a:t>
            </a:r>
            <a:r>
              <a:rPr lang="en-US" sz="1400" dirty="0"/>
              <a:t> </a:t>
            </a:r>
            <a:r>
              <a:rPr lang="en-US" sz="1400" dirty="0" err="1"/>
              <a:t>연산</a:t>
            </a:r>
            <a:r>
              <a:rPr lang="en-US" sz="1400" dirty="0"/>
              <a:t> </a:t>
            </a:r>
            <a:r>
              <a:rPr lang="en-US" sz="1400" dirty="0" err="1"/>
              <a:t>아님</a:t>
            </a:r>
            <a:r>
              <a:rPr lang="en-US" sz="1400" dirty="0"/>
              <a:t> </a:t>
            </a:r>
            <a:endParaRPr sz="1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2차원 </a:t>
            </a:r>
            <a:r>
              <a:rPr lang="en-US" sz="1400" dirty="0" err="1"/>
              <a:t>배열</a:t>
            </a:r>
            <a:br>
              <a:rPr lang="en-US" sz="1400" dirty="0"/>
            </a:br>
            <a:endParaRPr sz="1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16바이트의 </a:t>
            </a:r>
            <a:r>
              <a:rPr lang="en-US" sz="1400" dirty="0" err="1"/>
              <a:t>마스터키</a:t>
            </a:r>
            <a:r>
              <a:rPr lang="en-US" sz="1400" dirty="0"/>
              <a:t> (8-bit짜리가 16개) </a:t>
            </a:r>
            <a:r>
              <a:rPr lang="en-US" sz="1400" dirty="0" err="1"/>
              <a:t>를</a:t>
            </a:r>
            <a:r>
              <a:rPr lang="en-US" sz="1400" dirty="0"/>
              <a:t> </a:t>
            </a:r>
            <a:r>
              <a:rPr lang="en-US" sz="1400" dirty="0" err="1"/>
              <a:t>각</a:t>
            </a:r>
            <a:r>
              <a:rPr lang="en-US" sz="1400" dirty="0"/>
              <a:t> </a:t>
            </a:r>
            <a:r>
              <a:rPr lang="en-US" sz="1400" dirty="0" err="1"/>
              <a:t>라운드키에</a:t>
            </a:r>
            <a:r>
              <a:rPr lang="en-US" sz="1400" dirty="0"/>
              <a:t> </a:t>
            </a:r>
            <a:r>
              <a:rPr lang="en-US" sz="1400" dirty="0" err="1"/>
              <a:t>할당</a:t>
            </a:r>
            <a:br>
              <a:rPr lang="en-US" sz="1400" dirty="0"/>
            </a:br>
            <a:r>
              <a:rPr lang="en-US" sz="1400" dirty="0"/>
              <a:t>→ </a:t>
            </a:r>
            <a:r>
              <a:rPr lang="en-US" sz="1400" dirty="0" err="1"/>
              <a:t>생성할</a:t>
            </a:r>
            <a:r>
              <a:rPr lang="en-US" sz="1400" dirty="0"/>
              <a:t> </a:t>
            </a:r>
            <a:r>
              <a:rPr lang="en-US" sz="1400" dirty="0" err="1"/>
              <a:t>라운드키의</a:t>
            </a:r>
            <a:r>
              <a:rPr lang="en-US" sz="1400" dirty="0"/>
              <a:t> </a:t>
            </a:r>
            <a:r>
              <a:rPr lang="en-US" sz="1400" dirty="0" err="1"/>
              <a:t>인덱스를</a:t>
            </a:r>
            <a:r>
              <a:rPr lang="en-US" sz="1400" dirty="0"/>
              <a:t> 16으로 </a:t>
            </a:r>
            <a:r>
              <a:rPr lang="en-US" sz="1400" dirty="0" err="1"/>
              <a:t>나누어</a:t>
            </a:r>
            <a:r>
              <a:rPr lang="en-US" sz="1400" dirty="0"/>
              <a:t> </a:t>
            </a:r>
            <a:r>
              <a:rPr lang="en-US" sz="1400" dirty="0" err="1"/>
              <a:t>각</a:t>
            </a:r>
            <a:r>
              <a:rPr lang="en-US" sz="1400" dirty="0"/>
              <a:t> 8비트 </a:t>
            </a:r>
            <a:r>
              <a:rPr lang="en-US" sz="1400" dirty="0" err="1"/>
              <a:t>블록을</a:t>
            </a:r>
            <a:r>
              <a:rPr lang="en-US" sz="1400" dirty="0"/>
              <a:t> </a:t>
            </a:r>
            <a:r>
              <a:rPr lang="en-US" sz="1400" dirty="0" err="1"/>
              <a:t>넣음</a:t>
            </a:r>
            <a:endParaRPr sz="1400" dirty="0"/>
          </a:p>
          <a:p>
            <a:pPr marL="228600" lvl="0" indent="-203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RCON</a:t>
            </a:r>
            <a:br>
              <a:rPr lang="en-US" sz="1400" dirty="0"/>
            </a:br>
            <a:r>
              <a:rPr lang="en-US" sz="1400" dirty="0" err="1"/>
              <a:t>행의</a:t>
            </a:r>
            <a:r>
              <a:rPr lang="en-US" sz="1400" dirty="0"/>
              <a:t> </a:t>
            </a:r>
            <a:r>
              <a:rPr lang="en-US" sz="1400" dirty="0" err="1"/>
              <a:t>인덱스가</a:t>
            </a:r>
            <a:r>
              <a:rPr lang="en-US" sz="1400" dirty="0"/>
              <a:t> </a:t>
            </a:r>
            <a:r>
              <a:rPr lang="en-US" sz="1400" dirty="0" err="1"/>
              <a:t>증가할</a:t>
            </a:r>
            <a:r>
              <a:rPr lang="en-US" sz="1400" dirty="0"/>
              <a:t> </a:t>
            </a:r>
            <a:r>
              <a:rPr lang="en-US" sz="1400" dirty="0" err="1"/>
              <a:t>때</a:t>
            </a:r>
            <a:r>
              <a:rPr lang="en-US" sz="1400" dirty="0"/>
              <a:t> ++ → </a:t>
            </a:r>
            <a:r>
              <a:rPr lang="en-US" sz="1400" dirty="0" err="1"/>
              <a:t>라운드</a:t>
            </a:r>
            <a:r>
              <a:rPr lang="en-US" sz="1400" dirty="0"/>
              <a:t> </a:t>
            </a:r>
            <a:r>
              <a:rPr lang="en-US" sz="1400" dirty="0" err="1"/>
              <a:t>넘어갈</a:t>
            </a:r>
            <a:r>
              <a:rPr lang="en-US" sz="1400" dirty="0"/>
              <a:t> </a:t>
            </a:r>
            <a:r>
              <a:rPr lang="en-US" sz="1400" dirty="0" err="1"/>
              <a:t>때</a:t>
            </a:r>
            <a:r>
              <a:rPr lang="en-US" sz="1400" dirty="0"/>
              <a:t> ++ </a:t>
            </a:r>
            <a:br>
              <a:rPr lang="en-US" sz="1400" dirty="0"/>
            </a:br>
            <a:r>
              <a:rPr lang="en-US" sz="1400" dirty="0" err="1"/>
              <a:t>열의</a:t>
            </a:r>
            <a:r>
              <a:rPr lang="en-US" sz="1400" dirty="0"/>
              <a:t> </a:t>
            </a:r>
            <a:r>
              <a:rPr lang="en-US" sz="1400" dirty="0" err="1"/>
              <a:t>인덱스가</a:t>
            </a:r>
            <a:r>
              <a:rPr lang="en-US" sz="1400" dirty="0"/>
              <a:t> 0 </a:t>
            </a:r>
            <a:r>
              <a:rPr lang="en-US" sz="1400" dirty="0" err="1"/>
              <a:t>일</a:t>
            </a:r>
            <a:r>
              <a:rPr lang="en-US" sz="1400" dirty="0"/>
              <a:t> </a:t>
            </a:r>
            <a:r>
              <a:rPr lang="en-US" sz="1400" dirty="0" err="1"/>
              <a:t>때만</a:t>
            </a:r>
            <a:r>
              <a:rPr lang="en-US" sz="1400" dirty="0"/>
              <a:t> </a:t>
            </a:r>
            <a:r>
              <a:rPr lang="en-US" sz="1400" dirty="0" err="1"/>
              <a:t>xor</a:t>
            </a:r>
            <a:r>
              <a:rPr lang="en-US" sz="1400" dirty="0"/>
              <a:t> → </a:t>
            </a:r>
            <a:r>
              <a:rPr lang="en-US" sz="1400" dirty="0" err="1"/>
              <a:t>상위</a:t>
            </a:r>
            <a:r>
              <a:rPr lang="en-US" sz="1400" dirty="0"/>
              <a:t> 32비트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2" name="Google Shape;152;gc55d35213d_5_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AVX2 PIPO Roundkey Generation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graphicFrame>
        <p:nvGraphicFramePr>
          <p:cNvPr id="153" name="Google Shape;153;gc55d35213d_5_0"/>
          <p:cNvGraphicFramePr/>
          <p:nvPr/>
        </p:nvGraphicFramePr>
        <p:xfrm>
          <a:off x="6907588" y="2362235"/>
          <a:ext cx="5177325" cy="182871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45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1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8-bit 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200"/>
                        <a:t>0)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rk[0][0]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(mk1)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(mk2)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(mk3)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rk[0][7]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...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3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8-bit (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200"/>
                        <a:t>8)</a:t>
                      </a:r>
                      <a:br>
                        <a:rPr lang="en-US" sz="1200"/>
                      </a:br>
                      <a:r>
                        <a:rPr lang="en-US" sz="1200"/>
                        <a:t>rk[13][0]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(mk15)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rk[13][7]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Google Shape;154;gc55d35213d_5_0"/>
          <p:cNvSpPr txBox="1"/>
          <p:nvPr/>
        </p:nvSpPr>
        <p:spPr>
          <a:xfrm>
            <a:off x="6942600" y="4182538"/>
            <a:ext cx="7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^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RCON</a:t>
            </a:r>
            <a:endParaRPr sz="1100"/>
          </a:p>
        </p:txBody>
      </p:sp>
      <p:pic>
        <p:nvPicPr>
          <p:cNvPr id="155" name="Google Shape;155;gc55d35213d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75" y="2093587"/>
            <a:ext cx="1838325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156" name="Google Shape;156;gc55d35213d_5_0"/>
          <p:cNvGraphicFramePr/>
          <p:nvPr>
            <p:extLst>
              <p:ext uri="{D42A27DB-BD31-4B8C-83A1-F6EECF244321}">
                <p14:modId xmlns:p14="http://schemas.microsoft.com/office/powerpoint/2010/main" val="1873997776"/>
              </p:ext>
            </p:extLst>
          </p:nvPr>
        </p:nvGraphicFramePr>
        <p:xfrm>
          <a:off x="2736275" y="1676495"/>
          <a:ext cx="9348650" cy="58500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0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9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9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7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8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 (mk0)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(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000"/>
                        <a:t>1)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(mk2)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(mk3)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 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(mk4)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8-bit </a:t>
                      </a:r>
                      <a:endParaRPr sz="1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(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000" dirty="0"/>
                        <a:t>5)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(mk6)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(mk7)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 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(mk8)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000"/>
                        <a:t>9)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(mk10)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(mk11)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 (mk12)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8-bit (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 sz="1000"/>
                        <a:t>13)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8-bit (mk14)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8-bit (mk15)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7" name="Google Shape;157;gc55d35213d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74" y="4288790"/>
            <a:ext cx="5509874" cy="24426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gc55d35213d_5_0"/>
          <p:cNvSpPr txBox="1"/>
          <p:nvPr/>
        </p:nvSpPr>
        <p:spPr>
          <a:xfrm>
            <a:off x="2715318" y="6432456"/>
            <a:ext cx="3258098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*BIT*round → </a:t>
            </a:r>
            <a:r>
              <a:rPr lang="en-US" sz="1000" dirty="0" err="1"/>
              <a:t>한라운드씩</a:t>
            </a:r>
            <a:r>
              <a:rPr lang="en-US" sz="1000" dirty="0"/>
              <a:t> </a:t>
            </a:r>
            <a:r>
              <a:rPr lang="en-US" sz="1000" dirty="0" err="1"/>
              <a:t>이동</a:t>
            </a:r>
            <a:r>
              <a:rPr lang="en-US" sz="1000" dirty="0"/>
              <a:t> + byte </a:t>
            </a:r>
            <a:r>
              <a:rPr lang="en-US" sz="1000" dirty="0" err="1"/>
              <a:t>하여</a:t>
            </a:r>
            <a:r>
              <a:rPr lang="en-US" sz="1000" dirty="0"/>
              <a:t> 0~7 </a:t>
            </a:r>
            <a:r>
              <a:rPr lang="en-US" sz="1000" dirty="0" err="1"/>
              <a:t>접근</a:t>
            </a:r>
            <a:endParaRPr sz="800" dirty="0"/>
          </a:p>
        </p:txBody>
      </p:sp>
      <p:sp>
        <p:nvSpPr>
          <p:cNvPr id="159" name="Google Shape;159;gc55d35213d_5_0"/>
          <p:cNvSpPr txBox="1"/>
          <p:nvPr/>
        </p:nvSpPr>
        <p:spPr>
          <a:xfrm>
            <a:off x="7061875" y="4902550"/>
            <a:ext cx="47637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32 - </a:t>
            </a:r>
            <a:r>
              <a:rPr lang="en-US">
                <a:solidFill>
                  <a:schemeClr val="dk1"/>
                </a:solidFill>
              </a:rPr>
              <a:t>master key</a:t>
            </a:r>
            <a:r>
              <a:rPr lang="en-US"/>
              <a:t> = 2E152297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8 - master key = 97 22 15 2E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32-bit일 때 상위 32비트에 00000001 을 xor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8-bit 일 때 최상위 한바이트에 01 (00 00 00) 을 xor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5d35213d_5_3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b="1" dirty="0" err="1">
                <a:latin typeface="HangeulNuri" panose="020B0303000000000000" pitchFamily="34" charset="-127"/>
                <a:ea typeface="HangeulNuri" panose="020B0303000000000000" pitchFamily="34" charset="-127"/>
                <a:cs typeface="Monda"/>
                <a:sym typeface="Monda"/>
              </a:rPr>
              <a:t>기존</a:t>
            </a: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 PIPO Encryption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65" name="Google Shape;165;gc55d35213d_5_3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바이트 단위 연산 수행하므로 한바이트씩 연산하기 위해 8-bit 자료형으로 형변환</a:t>
            </a:r>
            <a:endParaRPr/>
          </a:p>
        </p:txBody>
      </p:sp>
      <p:pic>
        <p:nvPicPr>
          <p:cNvPr id="166" name="Google Shape;166;gc55d35213d_5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0" y="1827582"/>
            <a:ext cx="4743450" cy="866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5d35213d_9_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AVX2 PIPO Encryption </a:t>
            </a:r>
            <a:r>
              <a:rPr lang="ko-KR" altLang="en-US" b="1" dirty="0">
                <a:latin typeface="HangeulNuri" panose="020B0303000000000000" pitchFamily="34" charset="-127"/>
                <a:ea typeface="HangeulNuri" panose="020B0303000000000000" pitchFamily="34" charset="-127"/>
                <a:cs typeface="Monda"/>
                <a:sym typeface="Monda"/>
              </a:rPr>
              <a:t>준비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72" name="Google Shape;172;gc55d35213d_9_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각</a:t>
            </a:r>
            <a:r>
              <a:rPr lang="en-US" sz="1600" dirty="0"/>
              <a:t> </a:t>
            </a:r>
            <a:r>
              <a:rPr lang="en-US" sz="1600" dirty="0" err="1"/>
              <a:t>바이트</a:t>
            </a:r>
            <a:r>
              <a:rPr lang="en-US" sz="1600" dirty="0"/>
              <a:t> (0~7)</a:t>
            </a:r>
            <a:r>
              <a:rPr lang="en-US" sz="1600" dirty="0" err="1"/>
              <a:t>별로</a:t>
            </a:r>
            <a:r>
              <a:rPr lang="en-US" sz="1600" dirty="0"/>
              <a:t> </a:t>
            </a:r>
            <a:r>
              <a:rPr lang="en-US" sz="1600" dirty="0" err="1"/>
              <a:t>연산할</a:t>
            </a:r>
            <a:r>
              <a:rPr lang="en-US" sz="1600" dirty="0"/>
              <a:t> </a:t>
            </a:r>
            <a:r>
              <a:rPr lang="en-US" sz="1600" dirty="0" err="1"/>
              <a:t>것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총</a:t>
            </a:r>
            <a:r>
              <a:rPr lang="en-US" sz="1600" dirty="0"/>
              <a:t> 32개의 </a:t>
            </a:r>
            <a:r>
              <a:rPr lang="en-US" sz="1600" dirty="0" err="1"/>
              <a:t>평문</a:t>
            </a:r>
            <a:r>
              <a:rPr lang="en-US" sz="1600" dirty="0"/>
              <a:t> </a:t>
            </a:r>
            <a:r>
              <a:rPr lang="en-US" sz="1600" dirty="0" err="1"/>
              <a:t>동시</a:t>
            </a:r>
            <a:r>
              <a:rPr lang="en-US" sz="1600" dirty="0"/>
              <a:t> </a:t>
            </a:r>
            <a:r>
              <a:rPr lang="en-US" sz="1600" dirty="0" err="1"/>
              <a:t>연산</a:t>
            </a:r>
            <a:r>
              <a:rPr lang="en-US" sz="1600" dirty="0"/>
              <a:t> </a:t>
            </a:r>
            <a:r>
              <a:rPr lang="en-US" sz="1600" dirty="0" err="1"/>
              <a:t>가능</a:t>
            </a:r>
            <a:r>
              <a:rPr lang="en-US" sz="1600" dirty="0"/>
              <a:t> (8-bit씩 </a:t>
            </a:r>
            <a:r>
              <a:rPr lang="en-US" sz="1600" dirty="0" err="1"/>
              <a:t>모으는</a:t>
            </a:r>
            <a:r>
              <a:rPr lang="en-US" sz="1600" dirty="0"/>
              <a:t> </a:t>
            </a:r>
            <a:r>
              <a:rPr lang="en-US" sz="1600" dirty="0" err="1"/>
              <a:t>것이므로</a:t>
            </a:r>
            <a:r>
              <a:rPr lang="en-US" sz="1600" dirty="0"/>
              <a:t> </a:t>
            </a:r>
            <a:r>
              <a:rPr lang="en-US" sz="1600" dirty="0" err="1"/>
              <a:t>총</a:t>
            </a:r>
            <a:r>
              <a:rPr lang="en-US" sz="1600" dirty="0"/>
              <a:t> 32개를 </a:t>
            </a:r>
            <a:r>
              <a:rPr lang="en-US" sz="1600" dirty="0" err="1"/>
              <a:t>모을</a:t>
            </a:r>
            <a:r>
              <a:rPr lang="en-US" sz="1600" dirty="0"/>
              <a:t> </a:t>
            </a:r>
            <a:r>
              <a:rPr lang="en-US" sz="1600" dirty="0" err="1"/>
              <a:t>수</a:t>
            </a:r>
            <a:r>
              <a:rPr lang="en-US" sz="1600" dirty="0"/>
              <a:t> </a:t>
            </a:r>
            <a:r>
              <a:rPr lang="en-US" sz="1600" dirty="0" err="1"/>
              <a:t>있음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라운드키도</a:t>
            </a:r>
            <a:r>
              <a:rPr lang="en-US" sz="1600" dirty="0"/>
              <a:t> </a:t>
            </a:r>
            <a:r>
              <a:rPr lang="en-US" sz="1600" dirty="0" err="1"/>
              <a:t>동일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400" dirty="0" err="1"/>
              <a:t>계산</a:t>
            </a:r>
            <a:r>
              <a:rPr lang="en-US" sz="1400" dirty="0"/>
              <a:t> </a:t>
            </a:r>
            <a:r>
              <a:rPr lang="en-US" sz="1400" dirty="0" err="1"/>
              <a:t>과정에서</a:t>
            </a:r>
            <a:r>
              <a:rPr lang="en-US" sz="1400" dirty="0"/>
              <a:t> </a:t>
            </a:r>
            <a:r>
              <a:rPr lang="en-US" sz="1400" dirty="0" err="1"/>
              <a:t>사용할</a:t>
            </a:r>
            <a:r>
              <a:rPr lang="en-US" sz="1400" dirty="0"/>
              <a:t> temp </a:t>
            </a:r>
            <a:r>
              <a:rPr lang="en-US" sz="1400" dirty="0" err="1"/>
              <a:t>레지스터도</a:t>
            </a:r>
            <a:r>
              <a:rPr lang="en-US" sz="1400" dirty="0"/>
              <a:t> </a:t>
            </a:r>
            <a:r>
              <a:rPr lang="en-US" sz="1400" dirty="0" err="1"/>
              <a:t>동일한</a:t>
            </a:r>
            <a:r>
              <a:rPr lang="en-US" sz="1400" dirty="0"/>
              <a:t> </a:t>
            </a:r>
            <a:r>
              <a:rPr lang="en-US" sz="1400" dirty="0" err="1"/>
              <a:t>수만큼</a:t>
            </a:r>
            <a:r>
              <a:rPr lang="en-US" sz="1400" dirty="0"/>
              <a:t> </a:t>
            </a:r>
            <a:r>
              <a:rPr lang="en-US" sz="1400" dirty="0" err="1"/>
              <a:t>준비</a:t>
            </a:r>
            <a:endParaRPr sz="1400" dirty="0"/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plain[32][8] : 32개의 </a:t>
            </a:r>
            <a:r>
              <a:rPr lang="en-US" sz="1600" dirty="0" err="1"/>
              <a:t>평문을</a:t>
            </a:r>
            <a:r>
              <a:rPr lang="en-US" sz="1600" dirty="0"/>
              <a:t> </a:t>
            </a:r>
            <a:r>
              <a:rPr lang="en-US" sz="1600" dirty="0" err="1"/>
              <a:t>바이트</a:t>
            </a:r>
            <a:r>
              <a:rPr lang="en-US" sz="1600" dirty="0"/>
              <a:t> </a:t>
            </a:r>
            <a:r>
              <a:rPr lang="en-US" sz="1600" dirty="0" err="1"/>
              <a:t>단위로</a:t>
            </a:r>
            <a:r>
              <a:rPr lang="en-US" sz="1600" dirty="0"/>
              <a:t> </a:t>
            </a:r>
            <a:r>
              <a:rPr lang="en-US" sz="1600" dirty="0" err="1"/>
              <a:t>저장</a:t>
            </a:r>
            <a:r>
              <a:rPr lang="en-US" sz="1600" dirty="0"/>
              <a:t> → 32행 8열</a:t>
            </a:r>
            <a:br>
              <a:rPr lang="en-US" sz="1600" dirty="0"/>
            </a:br>
            <a:r>
              <a:rPr lang="en-US" sz="1600" dirty="0"/>
              <a:t>temp[8][32] : 32개의 </a:t>
            </a:r>
            <a:r>
              <a:rPr lang="en-US" sz="1600" dirty="0" err="1"/>
              <a:t>평문을</a:t>
            </a:r>
            <a:r>
              <a:rPr lang="en-US" sz="1600" dirty="0"/>
              <a:t> </a:t>
            </a:r>
            <a:r>
              <a:rPr lang="en-US" sz="1600" dirty="0" err="1"/>
              <a:t>각</a:t>
            </a:r>
            <a:r>
              <a:rPr lang="en-US" sz="1600" dirty="0"/>
              <a:t> </a:t>
            </a:r>
            <a:r>
              <a:rPr lang="en-US" sz="1600" dirty="0" err="1"/>
              <a:t>바이트들끼리</a:t>
            </a:r>
            <a:r>
              <a:rPr lang="en-US" sz="1600" dirty="0"/>
              <a:t> </a:t>
            </a:r>
            <a:r>
              <a:rPr lang="en-US" sz="1600" dirty="0" err="1"/>
              <a:t>모으기</a:t>
            </a:r>
            <a:r>
              <a:rPr lang="en-US" sz="1600" dirty="0"/>
              <a:t> </a:t>
            </a:r>
            <a:r>
              <a:rPr lang="en-US" sz="1600" dirty="0" err="1"/>
              <a:t>위함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ko-KR" altLang="en-US" sz="1600" dirty="0"/>
              <a:t>         </a:t>
            </a:r>
            <a:r>
              <a:rPr lang="en-US" sz="1600" dirty="0"/>
              <a:t>→ 8행 32열</a:t>
            </a: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aphicFrame>
        <p:nvGraphicFramePr>
          <p:cNvPr id="173" name="Google Shape;173;gc55d35213d_9_0"/>
          <p:cNvGraphicFramePr/>
          <p:nvPr>
            <p:extLst>
              <p:ext uri="{D42A27DB-BD31-4B8C-83A1-F6EECF244321}">
                <p14:modId xmlns:p14="http://schemas.microsoft.com/office/powerpoint/2010/main" val="4097891689"/>
              </p:ext>
            </p:extLst>
          </p:nvPr>
        </p:nvGraphicFramePr>
        <p:xfrm>
          <a:off x="7730927" y="2722838"/>
          <a:ext cx="3749925" cy="316968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12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8-bit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Google Shape;174;gc55d35213d_9_0"/>
          <p:cNvGraphicFramePr/>
          <p:nvPr>
            <p:extLst>
              <p:ext uri="{D42A27DB-BD31-4B8C-83A1-F6EECF244321}">
                <p14:modId xmlns:p14="http://schemas.microsoft.com/office/powerpoint/2010/main" val="2519609169"/>
              </p:ext>
            </p:extLst>
          </p:nvPr>
        </p:nvGraphicFramePr>
        <p:xfrm>
          <a:off x="1223684" y="4370478"/>
          <a:ext cx="5389200" cy="118863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7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Google Shape;175;gc55d35213d_9_0"/>
          <p:cNvSpPr txBox="1"/>
          <p:nvPr/>
        </p:nvSpPr>
        <p:spPr>
          <a:xfrm>
            <a:off x="447259" y="4392928"/>
            <a:ext cx="776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plain[0]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plain[31]</a:t>
            </a:r>
            <a:endParaRPr sz="1200"/>
          </a:p>
        </p:txBody>
      </p:sp>
      <p:grpSp>
        <p:nvGrpSpPr>
          <p:cNvPr id="176" name="Google Shape;176;gc55d35213d_9_0"/>
          <p:cNvGrpSpPr/>
          <p:nvPr/>
        </p:nvGrpSpPr>
        <p:grpSpPr>
          <a:xfrm>
            <a:off x="1166234" y="4009028"/>
            <a:ext cx="5522850" cy="369300"/>
            <a:chOff x="718975" y="5132150"/>
            <a:chExt cx="5522850" cy="369300"/>
          </a:xfrm>
        </p:grpSpPr>
        <p:sp>
          <p:nvSpPr>
            <p:cNvPr id="177" name="Google Shape;177;gc55d35213d_9_0"/>
            <p:cNvSpPr txBox="1"/>
            <p:nvPr/>
          </p:nvSpPr>
          <p:spPr>
            <a:xfrm>
              <a:off x="718975" y="5132150"/>
              <a:ext cx="73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1st byte</a:t>
              </a:r>
              <a:endParaRPr sz="1200"/>
            </a:p>
          </p:txBody>
        </p:sp>
        <p:sp>
          <p:nvSpPr>
            <p:cNvPr id="178" name="Google Shape;178;gc55d35213d_9_0"/>
            <p:cNvSpPr txBox="1"/>
            <p:nvPr/>
          </p:nvSpPr>
          <p:spPr>
            <a:xfrm>
              <a:off x="1374075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2nd byte</a:t>
              </a:r>
              <a:endParaRPr sz="1200"/>
            </a:p>
          </p:txBody>
        </p:sp>
        <p:sp>
          <p:nvSpPr>
            <p:cNvPr id="179" name="Google Shape;179;gc55d35213d_9_0"/>
            <p:cNvSpPr txBox="1"/>
            <p:nvPr/>
          </p:nvSpPr>
          <p:spPr>
            <a:xfrm>
              <a:off x="2036200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3rd byte</a:t>
              </a:r>
              <a:endParaRPr sz="1200"/>
            </a:p>
          </p:txBody>
        </p:sp>
        <p:sp>
          <p:nvSpPr>
            <p:cNvPr id="180" name="Google Shape;180;gc55d35213d_9_0"/>
            <p:cNvSpPr txBox="1"/>
            <p:nvPr/>
          </p:nvSpPr>
          <p:spPr>
            <a:xfrm>
              <a:off x="5419525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8th byte</a:t>
              </a:r>
              <a:endParaRPr sz="1200"/>
            </a:p>
          </p:txBody>
        </p:sp>
      </p:grpSp>
      <p:grpSp>
        <p:nvGrpSpPr>
          <p:cNvPr id="181" name="Google Shape;181;gc55d35213d_9_0"/>
          <p:cNvGrpSpPr/>
          <p:nvPr/>
        </p:nvGrpSpPr>
        <p:grpSpPr>
          <a:xfrm>
            <a:off x="1146356" y="5579410"/>
            <a:ext cx="5522850" cy="369300"/>
            <a:chOff x="718975" y="5132150"/>
            <a:chExt cx="5522850" cy="369300"/>
          </a:xfrm>
        </p:grpSpPr>
        <p:sp>
          <p:nvSpPr>
            <p:cNvPr id="182" name="Google Shape;182;gc55d35213d_9_0"/>
            <p:cNvSpPr txBox="1"/>
            <p:nvPr/>
          </p:nvSpPr>
          <p:spPr>
            <a:xfrm>
              <a:off x="718975" y="5132150"/>
              <a:ext cx="73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temp[0]</a:t>
              </a:r>
              <a:endParaRPr sz="1200"/>
            </a:p>
          </p:txBody>
        </p:sp>
        <p:sp>
          <p:nvSpPr>
            <p:cNvPr id="183" name="Google Shape;183;gc55d35213d_9_0"/>
            <p:cNvSpPr txBox="1"/>
            <p:nvPr/>
          </p:nvSpPr>
          <p:spPr>
            <a:xfrm>
              <a:off x="1374075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temp[1]</a:t>
              </a:r>
              <a:endParaRPr sz="1200"/>
            </a:p>
          </p:txBody>
        </p:sp>
        <p:sp>
          <p:nvSpPr>
            <p:cNvPr id="184" name="Google Shape;184;gc55d35213d_9_0"/>
            <p:cNvSpPr txBox="1"/>
            <p:nvPr/>
          </p:nvSpPr>
          <p:spPr>
            <a:xfrm>
              <a:off x="2036200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temp[2]</a:t>
              </a:r>
              <a:endParaRPr sz="1200"/>
            </a:p>
          </p:txBody>
        </p:sp>
        <p:sp>
          <p:nvSpPr>
            <p:cNvPr id="185" name="Google Shape;185;gc55d35213d_9_0"/>
            <p:cNvSpPr txBox="1"/>
            <p:nvPr/>
          </p:nvSpPr>
          <p:spPr>
            <a:xfrm>
              <a:off x="5419525" y="5132150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temp[7]</a:t>
              </a:r>
              <a:endParaRPr sz="1200"/>
            </a:p>
          </p:txBody>
        </p:sp>
      </p:grpSp>
      <p:sp>
        <p:nvSpPr>
          <p:cNvPr id="186" name="Google Shape;186;gc55d35213d_9_0"/>
          <p:cNvSpPr txBox="1"/>
          <p:nvPr/>
        </p:nvSpPr>
        <p:spPr>
          <a:xfrm>
            <a:off x="6890077" y="2751388"/>
            <a:ext cx="822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temp[0]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temp[1]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temp[2]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temp[7]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gc55d35213d_9_0"/>
          <p:cNvSpPr txBox="1"/>
          <p:nvPr/>
        </p:nvSpPr>
        <p:spPr>
          <a:xfrm>
            <a:off x="11462077" y="2751388"/>
            <a:ext cx="822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1st byte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2nd byte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3rd byte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7th byte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88" name="Google Shape;188;gc55d35213d_9_0"/>
          <p:cNvGrpSpPr/>
          <p:nvPr/>
        </p:nvGrpSpPr>
        <p:grpSpPr>
          <a:xfrm>
            <a:off x="7946577" y="2384763"/>
            <a:ext cx="3261725" cy="369300"/>
            <a:chOff x="7767675" y="2692875"/>
            <a:chExt cx="3261725" cy="369300"/>
          </a:xfrm>
        </p:grpSpPr>
        <p:sp>
          <p:nvSpPr>
            <p:cNvPr id="189" name="Google Shape;189;gc55d35213d_9_0"/>
            <p:cNvSpPr txBox="1"/>
            <p:nvPr/>
          </p:nvSpPr>
          <p:spPr>
            <a:xfrm>
              <a:off x="7767675" y="2692875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plain[0]</a:t>
              </a:r>
              <a:endParaRPr sz="1200"/>
            </a:p>
          </p:txBody>
        </p:sp>
        <p:sp>
          <p:nvSpPr>
            <p:cNvPr id="190" name="Google Shape;190;gc55d35213d_9_0"/>
            <p:cNvSpPr txBox="1"/>
            <p:nvPr/>
          </p:nvSpPr>
          <p:spPr>
            <a:xfrm>
              <a:off x="10207100" y="2692875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plain[31]</a:t>
              </a:r>
              <a:endParaRPr sz="1200"/>
            </a:p>
          </p:txBody>
        </p:sp>
      </p:grpSp>
      <p:sp>
        <p:nvSpPr>
          <p:cNvPr id="191" name="Google Shape;191;gc55d35213d_9_0"/>
          <p:cNvSpPr/>
          <p:nvPr/>
        </p:nvSpPr>
        <p:spPr>
          <a:xfrm>
            <a:off x="7741227" y="5908363"/>
            <a:ext cx="3707025" cy="250650"/>
          </a:xfrm>
          <a:custGeom>
            <a:avLst/>
            <a:gdLst/>
            <a:ahLst/>
            <a:cxnLst/>
            <a:rect l="l" t="t" r="r" b="b"/>
            <a:pathLst>
              <a:path w="148281" h="10026" extrusionOk="0">
                <a:moveTo>
                  <a:pt x="0" y="0"/>
                </a:moveTo>
                <a:cubicBezTo>
                  <a:pt x="9387" y="0"/>
                  <a:pt x="17770" y="6457"/>
                  <a:pt x="27062" y="7785"/>
                </a:cubicBezTo>
                <a:cubicBezTo>
                  <a:pt x="50549" y="11143"/>
                  <a:pt x="74563" y="10105"/>
                  <a:pt x="98237" y="8526"/>
                </a:cubicBezTo>
                <a:cubicBezTo>
                  <a:pt x="115063" y="7403"/>
                  <a:pt x="133202" y="8662"/>
                  <a:pt x="148281" y="1112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gc55d35213d_9_0"/>
          <p:cNvSpPr txBox="1"/>
          <p:nvPr/>
        </p:nvSpPr>
        <p:spPr>
          <a:xfrm>
            <a:off x="8854377" y="6089888"/>
            <a:ext cx="141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256-bit</a:t>
            </a:r>
            <a:endParaRPr sz="1200"/>
          </a:p>
        </p:txBody>
      </p:sp>
      <p:pic>
        <p:nvPicPr>
          <p:cNvPr id="193" name="Google Shape;193;gc55d35213d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38" y="787475"/>
            <a:ext cx="2676525" cy="139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5d35213d_15_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AVX2 PIPO Encryption </a:t>
            </a:r>
            <a:r>
              <a:rPr lang="ko-KR" altLang="en-US" b="1" dirty="0">
                <a:latin typeface="HangeulNuri" panose="020B0303000000000000" pitchFamily="34" charset="-127"/>
                <a:ea typeface="HangeulNuri" panose="020B0303000000000000" pitchFamily="34" charset="-127"/>
                <a:cs typeface="Monda"/>
                <a:sym typeface="Monda"/>
              </a:rPr>
              <a:t>준비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99" name="Google Shape;199;gc55d35213d_15_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평문 (T256)</a:t>
            </a:r>
            <a:br>
              <a:rPr lang="en-US" sz="1400"/>
            </a:br>
            <a:r>
              <a:rPr lang="en-US" sz="1400"/>
              <a:t>_mm256_loadu_si256 명령어를 사용하여 temp[]에 저장된 각 바이트들을 256-bit 레지스터에 로드</a:t>
            </a:r>
            <a:endParaRPr sz="14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2286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라운드키 (RK256)</a:t>
            </a:r>
            <a:br>
              <a:rPr lang="en-US" sz="1400"/>
            </a:br>
            <a:r>
              <a:rPr lang="en-US" sz="1400"/>
              <a:t>키는 동일하게 사용되므로 roundkey[라운드][몇번째 바이트] 형식으로 사용</a:t>
            </a:r>
            <a:br>
              <a:rPr lang="en-US" sz="1400"/>
            </a:br>
            <a:r>
              <a:rPr lang="en-US" sz="1400"/>
              <a:t>_mm256_set1_epi8 명령어로 하나의 값을 8비트마다 set</a:t>
            </a:r>
            <a:br>
              <a:rPr lang="en-US" sz="1400"/>
            </a:br>
            <a:r>
              <a:rPr lang="en-US" sz="1400"/>
              <a:t>→동일한 라운드에서는 여러 평문의 각 바이트에 대해 그에 해당하는 동일한 라운드키가 사용되므로 하나의 값으로 세팅</a:t>
            </a:r>
            <a:endParaRPr sz="140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00" name="Google Shape;200;gc55d35213d_15_0"/>
          <p:cNvSpPr txBox="1"/>
          <p:nvPr/>
        </p:nvSpPr>
        <p:spPr>
          <a:xfrm>
            <a:off x="5730925" y="3827500"/>
            <a:ext cx="54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gc55d35213d_1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13" y="1851200"/>
            <a:ext cx="3800475" cy="139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gc55d35213d_15_0"/>
          <p:cNvSpPr txBox="1"/>
          <p:nvPr/>
        </p:nvSpPr>
        <p:spPr>
          <a:xfrm>
            <a:off x="8308343" y="6010550"/>
            <a:ext cx="38957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*</a:t>
            </a:r>
            <a:r>
              <a:rPr lang="en-US" sz="1200" dirty="0" err="1">
                <a:solidFill>
                  <a:schemeClr val="dk1"/>
                </a:solidFill>
              </a:rPr>
              <a:t>각</a:t>
            </a:r>
            <a:r>
              <a:rPr lang="en-US" sz="1200" dirty="0">
                <a:solidFill>
                  <a:schemeClr val="dk1"/>
                </a:solidFill>
              </a:rPr>
              <a:t> 256 </a:t>
            </a:r>
            <a:r>
              <a:rPr lang="en-US" sz="1200" dirty="0" err="1">
                <a:solidFill>
                  <a:schemeClr val="dk1"/>
                </a:solidFill>
              </a:rPr>
              <a:t>변수의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인덱스는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몇번째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바이트인지를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의미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03" name="Google Shape;203;gc55d35213d_1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213" y="4620363"/>
            <a:ext cx="3895725" cy="176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55d35213d_19_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Key Add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209" name="Google Shape;209;gc55d35213d_19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25" y="2357400"/>
            <a:ext cx="1409700" cy="1733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gc55d35213d_19_1"/>
          <p:cNvSpPr txBox="1"/>
          <p:nvPr/>
        </p:nvSpPr>
        <p:spPr>
          <a:xfrm>
            <a:off x="-193125" y="4153950"/>
            <a:ext cx="28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64-bit 평문과 라운드키를 </a:t>
            </a:r>
            <a:br>
              <a:rPr lang="en-US"/>
            </a:br>
            <a:r>
              <a:rPr lang="en-US"/>
              <a:t>8-bit 단위로 xor</a:t>
            </a:r>
            <a:endParaRPr/>
          </a:p>
        </p:txBody>
      </p:sp>
      <p:sp>
        <p:nvSpPr>
          <p:cNvPr id="211" name="Google Shape;211;gc55d35213d_19_1"/>
          <p:cNvSpPr txBox="1"/>
          <p:nvPr/>
        </p:nvSpPr>
        <p:spPr>
          <a:xfrm>
            <a:off x="2756000" y="4160125"/>
            <a:ext cx="28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64-bit 평문 32개와 라운드키를</a:t>
            </a:r>
            <a:br>
              <a:rPr lang="en-US"/>
            </a:br>
            <a:r>
              <a:rPr lang="en-US"/>
              <a:t>8-bit 단위로 xor</a:t>
            </a:r>
            <a:endParaRPr/>
          </a:p>
        </p:txBody>
      </p:sp>
      <p:graphicFrame>
        <p:nvGraphicFramePr>
          <p:cNvPr id="212" name="Google Shape;212;gc55d35213d_19_1"/>
          <p:cNvGraphicFramePr/>
          <p:nvPr/>
        </p:nvGraphicFramePr>
        <p:xfrm>
          <a:off x="7018625" y="1278350"/>
          <a:ext cx="1814925" cy="316968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8-bit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Google Shape;213;gc55d35213d_19_1"/>
          <p:cNvSpPr txBox="1"/>
          <p:nvPr/>
        </p:nvSpPr>
        <p:spPr>
          <a:xfrm>
            <a:off x="6177775" y="1306900"/>
            <a:ext cx="822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T256[0]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lvl="0" algn="ctr"/>
            <a:r>
              <a:rPr lang="en-US" altLang="ko-Kore-KR" sz="1200" dirty="0">
                <a:solidFill>
                  <a:schemeClr val="dk1"/>
                </a:solidFill>
              </a:rPr>
              <a:t>T</a:t>
            </a:r>
            <a:r>
              <a:rPr lang="en-US" sz="1200" dirty="0">
                <a:solidFill>
                  <a:schemeClr val="dk1"/>
                </a:solidFill>
              </a:rPr>
              <a:t>256[1]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algn="ctr"/>
            <a:r>
              <a:rPr lang="en-US" altLang="ko-Kore-KR" sz="1200" dirty="0">
                <a:solidFill>
                  <a:schemeClr val="dk1"/>
                </a:solidFill>
              </a:rPr>
              <a:t>T</a:t>
            </a:r>
            <a:r>
              <a:rPr lang="en-US" sz="1200" dirty="0">
                <a:solidFill>
                  <a:schemeClr val="dk1"/>
                </a:solidFill>
              </a:rPr>
              <a:t>256[2]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lvl="0" algn="ctr"/>
            <a:r>
              <a:rPr lang="en-US" altLang="ko-Kore-KR" sz="1200" dirty="0">
                <a:solidFill>
                  <a:schemeClr val="dk1"/>
                </a:solidFill>
              </a:rPr>
              <a:t>T</a:t>
            </a:r>
            <a:r>
              <a:rPr lang="en-US" sz="1200" dirty="0">
                <a:solidFill>
                  <a:schemeClr val="dk1"/>
                </a:solidFill>
              </a:rPr>
              <a:t>256[7]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214" name="Google Shape;214;gc55d35213d_19_1"/>
          <p:cNvGrpSpPr/>
          <p:nvPr/>
        </p:nvGrpSpPr>
        <p:grpSpPr>
          <a:xfrm>
            <a:off x="6929475" y="940275"/>
            <a:ext cx="2042525" cy="369300"/>
            <a:chOff x="7462875" y="2692875"/>
            <a:chExt cx="2042525" cy="369300"/>
          </a:xfrm>
        </p:grpSpPr>
        <p:sp>
          <p:nvSpPr>
            <p:cNvPr id="215" name="Google Shape;215;gc55d35213d_19_1"/>
            <p:cNvSpPr txBox="1"/>
            <p:nvPr/>
          </p:nvSpPr>
          <p:spPr>
            <a:xfrm>
              <a:off x="7462875" y="2692875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plain[0]</a:t>
              </a:r>
              <a:endParaRPr sz="1200"/>
            </a:p>
          </p:txBody>
        </p:sp>
        <p:sp>
          <p:nvSpPr>
            <p:cNvPr id="216" name="Google Shape;216;gc55d35213d_19_1"/>
            <p:cNvSpPr txBox="1"/>
            <p:nvPr/>
          </p:nvSpPr>
          <p:spPr>
            <a:xfrm>
              <a:off x="8683100" y="2692875"/>
              <a:ext cx="82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plain[31]</a:t>
              </a:r>
              <a:endParaRPr sz="1200"/>
            </a:p>
          </p:txBody>
        </p:sp>
      </p:grpSp>
      <p:sp>
        <p:nvSpPr>
          <p:cNvPr id="217" name="Google Shape;217;gc55d35213d_19_1"/>
          <p:cNvSpPr/>
          <p:nvPr/>
        </p:nvSpPr>
        <p:spPr>
          <a:xfrm>
            <a:off x="7028925" y="4463875"/>
            <a:ext cx="1814959" cy="96450"/>
          </a:xfrm>
          <a:custGeom>
            <a:avLst/>
            <a:gdLst/>
            <a:ahLst/>
            <a:cxnLst/>
            <a:rect l="l" t="t" r="r" b="b"/>
            <a:pathLst>
              <a:path w="148281" h="10026" extrusionOk="0">
                <a:moveTo>
                  <a:pt x="0" y="0"/>
                </a:moveTo>
                <a:cubicBezTo>
                  <a:pt x="9387" y="0"/>
                  <a:pt x="17770" y="6457"/>
                  <a:pt x="27062" y="7785"/>
                </a:cubicBezTo>
                <a:cubicBezTo>
                  <a:pt x="50549" y="11143"/>
                  <a:pt x="74563" y="10105"/>
                  <a:pt x="98237" y="8526"/>
                </a:cubicBezTo>
                <a:cubicBezTo>
                  <a:pt x="115063" y="7403"/>
                  <a:pt x="133202" y="8662"/>
                  <a:pt x="148281" y="1112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gc55d35213d_19_1"/>
          <p:cNvSpPr txBox="1"/>
          <p:nvPr/>
        </p:nvSpPr>
        <p:spPr>
          <a:xfrm>
            <a:off x="7222525" y="4501775"/>
            <a:ext cx="141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256-bit</a:t>
            </a:r>
            <a:endParaRPr sz="1200"/>
          </a:p>
        </p:txBody>
      </p:sp>
      <p:graphicFrame>
        <p:nvGraphicFramePr>
          <p:cNvPr id="219" name="Google Shape;219;gc55d35213d_19_1"/>
          <p:cNvGraphicFramePr/>
          <p:nvPr/>
        </p:nvGraphicFramePr>
        <p:xfrm>
          <a:off x="9491000" y="1276650"/>
          <a:ext cx="1814925" cy="316968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8-bit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gc55d35213d_19_1"/>
          <p:cNvSpPr txBox="1"/>
          <p:nvPr/>
        </p:nvSpPr>
        <p:spPr>
          <a:xfrm>
            <a:off x="11305925" y="1306900"/>
            <a:ext cx="822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RK256[0]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RK256[1]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RK256[2]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RK256[7]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1" name="Google Shape;221;gc55d35213d_19_1"/>
          <p:cNvSpPr txBox="1"/>
          <p:nvPr/>
        </p:nvSpPr>
        <p:spPr>
          <a:xfrm>
            <a:off x="9148550" y="940275"/>
            <a:ext cx="11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roundkey[0][0]</a:t>
            </a:r>
            <a:endParaRPr sz="1200"/>
          </a:p>
        </p:txBody>
      </p:sp>
      <p:sp>
        <p:nvSpPr>
          <p:cNvPr id="222" name="Google Shape;222;gc55d35213d_19_1"/>
          <p:cNvSpPr txBox="1"/>
          <p:nvPr/>
        </p:nvSpPr>
        <p:spPr>
          <a:xfrm>
            <a:off x="10431600" y="940275"/>
            <a:ext cx="11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roundkey[0][0]</a:t>
            </a:r>
            <a:endParaRPr sz="1200"/>
          </a:p>
        </p:txBody>
      </p:sp>
      <p:sp>
        <p:nvSpPr>
          <p:cNvPr id="223" name="Google Shape;223;gc55d35213d_19_1"/>
          <p:cNvSpPr txBox="1"/>
          <p:nvPr/>
        </p:nvSpPr>
        <p:spPr>
          <a:xfrm>
            <a:off x="9241175" y="4501775"/>
            <a:ext cx="11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roundkey[0][7]</a:t>
            </a:r>
            <a:endParaRPr sz="1200"/>
          </a:p>
        </p:txBody>
      </p:sp>
      <p:sp>
        <p:nvSpPr>
          <p:cNvPr id="224" name="Google Shape;224;gc55d35213d_19_1"/>
          <p:cNvSpPr txBox="1"/>
          <p:nvPr/>
        </p:nvSpPr>
        <p:spPr>
          <a:xfrm>
            <a:off x="10384175" y="4501775"/>
            <a:ext cx="11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roundkey[0][7]</a:t>
            </a:r>
            <a:endParaRPr sz="1200"/>
          </a:p>
        </p:txBody>
      </p:sp>
      <p:grpSp>
        <p:nvGrpSpPr>
          <p:cNvPr id="225" name="Google Shape;225;gc55d35213d_19_1"/>
          <p:cNvGrpSpPr/>
          <p:nvPr/>
        </p:nvGrpSpPr>
        <p:grpSpPr>
          <a:xfrm>
            <a:off x="8966625" y="1397227"/>
            <a:ext cx="274550" cy="581925"/>
            <a:chOff x="8966625" y="1397227"/>
            <a:chExt cx="274550" cy="581925"/>
          </a:xfrm>
        </p:grpSpPr>
        <p:pic>
          <p:nvPicPr>
            <p:cNvPr id="226" name="Google Shape;226;gc55d35213d_19_1"/>
            <p:cNvPicPr preferRelativeResize="0"/>
            <p:nvPr/>
          </p:nvPicPr>
          <p:blipFill rotWithShape="1">
            <a:blip r:embed="rId4">
              <a:alphaModFix/>
            </a:blip>
            <a:srcRect l="59867" t="83672" r="31242" b="12355"/>
            <a:stretch/>
          </p:blipFill>
          <p:spPr>
            <a:xfrm>
              <a:off x="8966625" y="1397227"/>
              <a:ext cx="274550" cy="20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gc55d35213d_19_1"/>
            <p:cNvPicPr preferRelativeResize="0"/>
            <p:nvPr/>
          </p:nvPicPr>
          <p:blipFill rotWithShape="1">
            <a:blip r:embed="rId4">
              <a:alphaModFix/>
            </a:blip>
            <a:srcRect l="59867" t="83672" r="31242" b="12355"/>
            <a:stretch/>
          </p:blipFill>
          <p:spPr>
            <a:xfrm>
              <a:off x="8966625" y="1778227"/>
              <a:ext cx="274550" cy="200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gc55d35213d_19_1"/>
          <p:cNvPicPr preferRelativeResize="0"/>
          <p:nvPr/>
        </p:nvPicPr>
        <p:blipFill rotWithShape="1">
          <a:blip r:embed="rId4">
            <a:alphaModFix/>
          </a:blip>
          <a:srcRect l="59867" t="83672" r="31242" b="12355"/>
          <a:stretch/>
        </p:blipFill>
        <p:spPr>
          <a:xfrm>
            <a:off x="8966625" y="2159227"/>
            <a:ext cx="274550" cy="2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c55d35213d_19_1"/>
          <p:cNvPicPr preferRelativeResize="0"/>
          <p:nvPr/>
        </p:nvPicPr>
        <p:blipFill rotWithShape="1">
          <a:blip r:embed="rId4">
            <a:alphaModFix/>
          </a:blip>
          <a:srcRect l="59867" t="83672" r="31242" b="12355"/>
          <a:stretch/>
        </p:blipFill>
        <p:spPr>
          <a:xfrm>
            <a:off x="8966625" y="4140427"/>
            <a:ext cx="274550" cy="20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gc55d35213d_19_1"/>
          <p:cNvGraphicFramePr/>
          <p:nvPr/>
        </p:nvGraphicFramePr>
        <p:xfrm>
          <a:off x="8501800" y="5087300"/>
          <a:ext cx="1814925" cy="39621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Google Shape;231;gc55d35213d_19_1"/>
          <p:cNvSpPr txBox="1"/>
          <p:nvPr/>
        </p:nvSpPr>
        <p:spPr>
          <a:xfrm>
            <a:off x="7656025" y="5100750"/>
            <a:ext cx="70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altLang="ko-Kore-KR" sz="1200" dirty="0">
                <a:solidFill>
                  <a:schemeClr val="dk1"/>
                </a:solidFill>
              </a:rPr>
              <a:t>T</a:t>
            </a:r>
            <a:r>
              <a:rPr lang="en-US" sz="1200" dirty="0">
                <a:solidFill>
                  <a:schemeClr val="dk1"/>
                </a:solidFill>
              </a:rPr>
              <a:t>256[0]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32" name="Google Shape;232;gc55d35213d_19_1"/>
          <p:cNvSpPr txBox="1"/>
          <p:nvPr/>
        </p:nvSpPr>
        <p:spPr>
          <a:xfrm>
            <a:off x="7619425" y="5900850"/>
            <a:ext cx="8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RK256[0]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233" name="Google Shape;233;gc55d35213d_19_1"/>
          <p:cNvGraphicFramePr/>
          <p:nvPr/>
        </p:nvGraphicFramePr>
        <p:xfrm>
          <a:off x="8501800" y="5864750"/>
          <a:ext cx="1814925" cy="39621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8-bit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4" name="Google Shape;234;gc55d35213d_19_1"/>
          <p:cNvPicPr preferRelativeResize="0"/>
          <p:nvPr/>
        </p:nvPicPr>
        <p:blipFill rotWithShape="1">
          <a:blip r:embed="rId4">
            <a:alphaModFix/>
          </a:blip>
          <a:srcRect l="59867" t="83672" r="31242" b="12355"/>
          <a:stretch/>
        </p:blipFill>
        <p:spPr>
          <a:xfrm>
            <a:off x="9272000" y="5573664"/>
            <a:ext cx="274550" cy="2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gc55d35213d_19_1"/>
          <p:cNvCxnSpPr/>
          <p:nvPr/>
        </p:nvCxnSpPr>
        <p:spPr>
          <a:xfrm>
            <a:off x="8790800" y="5486400"/>
            <a:ext cx="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gc55d35213d_19_1"/>
          <p:cNvCxnSpPr/>
          <p:nvPr/>
        </p:nvCxnSpPr>
        <p:spPr>
          <a:xfrm>
            <a:off x="10010000" y="5486400"/>
            <a:ext cx="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gc55d35213d_19_1"/>
          <p:cNvSpPr txBox="1"/>
          <p:nvPr/>
        </p:nvSpPr>
        <p:spPr>
          <a:xfrm>
            <a:off x="2588750" y="1672850"/>
            <a:ext cx="32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xor 연산 8번에</a:t>
            </a:r>
            <a:br>
              <a:rPr lang="en-US"/>
            </a:br>
            <a:r>
              <a:rPr lang="en-US"/>
              <a:t>32개의 평문에 대한 연산 가능</a:t>
            </a:r>
            <a:endParaRPr/>
          </a:p>
        </p:txBody>
      </p:sp>
      <p:sp>
        <p:nvSpPr>
          <p:cNvPr id="238" name="Google Shape;238;gc55d35213d_19_1"/>
          <p:cNvSpPr/>
          <p:nvPr/>
        </p:nvSpPr>
        <p:spPr>
          <a:xfrm rot="-5400000">
            <a:off x="8923150" y="4663050"/>
            <a:ext cx="361500" cy="250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c55d35213d_19_1"/>
          <p:cNvSpPr txBox="1"/>
          <p:nvPr/>
        </p:nvSpPr>
        <p:spPr>
          <a:xfrm>
            <a:off x="-335675" y="1665600"/>
            <a:ext cx="325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xor 연산 8번에</a:t>
            </a:r>
            <a:br>
              <a:rPr lang="en-US"/>
            </a:br>
            <a:r>
              <a:rPr lang="en-US"/>
              <a:t>1개의 평문에 대한 연산 가능</a:t>
            </a:r>
            <a:endParaRPr/>
          </a:p>
        </p:txBody>
      </p:sp>
      <p:sp>
        <p:nvSpPr>
          <p:cNvPr id="240" name="Google Shape;240;gc55d35213d_19_1"/>
          <p:cNvSpPr txBox="1"/>
          <p:nvPr/>
        </p:nvSpPr>
        <p:spPr>
          <a:xfrm>
            <a:off x="788775" y="4717700"/>
            <a:ext cx="82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&lt;PIPO&gt;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41" name="Google Shape;241;gc55d35213d_19_1"/>
          <p:cNvSpPr txBox="1"/>
          <p:nvPr/>
        </p:nvSpPr>
        <p:spPr>
          <a:xfrm>
            <a:off x="3488150" y="4717700"/>
            <a:ext cx="124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&lt;AVX2&gt;</a:t>
            </a:r>
            <a:endParaRPr/>
          </a:p>
        </p:txBody>
      </p:sp>
      <p:pic>
        <p:nvPicPr>
          <p:cNvPr id="242" name="Google Shape;242;gc55d35213d_19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6700" y="2466963"/>
            <a:ext cx="3609975" cy="1419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5d35213d_0_5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S-Layer - bitslice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248" name="Google Shape;248;gc55d35213d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700" y="1065800"/>
            <a:ext cx="4880425" cy="5058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gc55d35213d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5" y="1223047"/>
            <a:ext cx="5241513" cy="466700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gc55d35213d_0_51"/>
          <p:cNvSpPr txBox="1"/>
          <p:nvPr/>
        </p:nvSpPr>
        <p:spPr>
          <a:xfrm>
            <a:off x="2531075" y="5898588"/>
            <a:ext cx="82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&lt;PIPO&gt;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251" name="Google Shape;251;gc55d35213d_0_51"/>
          <p:cNvSpPr txBox="1"/>
          <p:nvPr/>
        </p:nvSpPr>
        <p:spPr>
          <a:xfrm>
            <a:off x="8557500" y="5935009"/>
            <a:ext cx="124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&lt;AVX2&gt;</a:t>
            </a:r>
            <a:endParaRPr/>
          </a:p>
        </p:txBody>
      </p:sp>
      <p:sp>
        <p:nvSpPr>
          <p:cNvPr id="252" name="Google Shape;252;gc55d35213d_0_51"/>
          <p:cNvSpPr txBox="1">
            <a:spLocks noGrp="1"/>
          </p:cNvSpPr>
          <p:nvPr>
            <p:ph type="body" idx="1"/>
          </p:nvPr>
        </p:nvSpPr>
        <p:spPr>
          <a:xfrm>
            <a:off x="1987826" y="1512575"/>
            <a:ext cx="4562949" cy="222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300"/>
              <a:t>256-bit temp 선언 (중간 값 저장)</a:t>
            </a:r>
            <a:endParaRPr sz="13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300"/>
              <a:t>AVX2에 NOT 연산이 없어서 ANDNOT 사용</a:t>
            </a:r>
            <a:br>
              <a:rPr lang="en-US" sz="1300"/>
            </a:br>
            <a:r>
              <a:rPr lang="en-US" sz="1300"/>
              <a:t>_mm256_andnot_si256(A,mask) </a:t>
            </a:r>
            <a:br>
              <a:rPr lang="en-US" sz="1300"/>
            </a:br>
            <a:r>
              <a:rPr lang="en-US" sz="1300"/>
              <a:t>→ A 를 반전한 후, mask를 AND</a:t>
            </a:r>
            <a:br>
              <a:rPr lang="en-US" sz="1300"/>
            </a:br>
            <a:r>
              <a:rPr lang="en-US" sz="1300"/>
              <a:t>→ NOT 연산 값 보존 위해 mask를 0xFF로 모두 세팅 </a:t>
            </a:r>
            <a:endParaRPr sz="1500"/>
          </a:p>
        </p:txBody>
      </p:sp>
      <p:pic>
        <p:nvPicPr>
          <p:cNvPr id="253" name="Google Shape;253;gc55d35213d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842" y="1594022"/>
            <a:ext cx="2571750" cy="523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gc55d35213d_0_51"/>
          <p:cNvSpPr/>
          <p:nvPr/>
        </p:nvSpPr>
        <p:spPr>
          <a:xfrm>
            <a:off x="6307075" y="2817300"/>
            <a:ext cx="400500" cy="259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5d35213d_0_6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PIPO </a:t>
            </a:r>
            <a:r>
              <a:rPr lang="en-US" altLang="ko-KR" b="1" dirty="0">
                <a:latin typeface="Monda"/>
                <a:ea typeface="Monda"/>
                <a:cs typeface="Monda"/>
                <a:sym typeface="Monda"/>
              </a:rPr>
              <a:t>R</a:t>
            </a: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-Layer 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0" name="Google Shape;260;gc55d35213d_0_68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/>
              <a:t>8 bit shift 연산이 없어서 생각 중..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55d35213d_0_3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result - Roundkey 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6" name="Google Shape;266;gc55d35213d_0_3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Test vector로 실험</a:t>
            </a: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67" name="Google Shape;267;gc55d35213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900" y="1076313"/>
            <a:ext cx="2476500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c55d35213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000" y="2290013"/>
            <a:ext cx="23431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c55d35213d_0_31"/>
          <p:cNvSpPr txBox="1"/>
          <p:nvPr/>
        </p:nvSpPr>
        <p:spPr>
          <a:xfrm>
            <a:off x="6030575" y="5023025"/>
            <a:ext cx="11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 pipo</a:t>
            </a:r>
            <a:endParaRPr/>
          </a:p>
        </p:txBody>
      </p:sp>
      <p:sp>
        <p:nvSpPr>
          <p:cNvPr id="270" name="Google Shape;270;gc55d35213d_0_31"/>
          <p:cNvSpPr txBox="1"/>
          <p:nvPr/>
        </p:nvSpPr>
        <p:spPr>
          <a:xfrm>
            <a:off x="9307150" y="5981625"/>
            <a:ext cx="11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avx pipo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55d35213d_23_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result- Encryption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76" name="Google Shape;276;gc55d35213d_23_8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0 round key add + (S-layer and key add) 라운드 반복</a:t>
            </a:r>
            <a:br>
              <a:rPr lang="en-US" sz="1600"/>
            </a:br>
            <a:r>
              <a:rPr lang="en-US" sz="1600"/>
              <a:t>(R-layer 빼고)</a:t>
            </a:r>
            <a:endParaRPr sz="1600"/>
          </a:p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32개의 평문 모두 같은 테스트벡터 사용</a:t>
            </a:r>
            <a:br>
              <a:rPr lang="en-US" sz="1600"/>
            </a:b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77" name="Google Shape;277;gc55d35213d_2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04" y="2544417"/>
            <a:ext cx="2615746" cy="4084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gc55d35213d_23_8"/>
          <p:cNvGrpSpPr/>
          <p:nvPr/>
        </p:nvGrpSpPr>
        <p:grpSpPr>
          <a:xfrm>
            <a:off x="5910650" y="367847"/>
            <a:ext cx="6027176" cy="6262765"/>
            <a:chOff x="5910650" y="520247"/>
            <a:chExt cx="6027176" cy="6262765"/>
          </a:xfrm>
        </p:grpSpPr>
        <p:pic>
          <p:nvPicPr>
            <p:cNvPr id="279" name="Google Shape;279;gc55d35213d_23_8"/>
            <p:cNvPicPr preferRelativeResize="0"/>
            <p:nvPr/>
          </p:nvPicPr>
          <p:blipFill rotWithShape="1">
            <a:blip r:embed="rId4">
              <a:alphaModFix/>
            </a:blip>
            <a:srcRect b="50109"/>
            <a:stretch/>
          </p:blipFill>
          <p:spPr>
            <a:xfrm>
              <a:off x="5910650" y="1884150"/>
              <a:ext cx="6027175" cy="247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gc55d35213d_23_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10650" y="4413700"/>
              <a:ext cx="6027175" cy="2369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gc55d35213d_23_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10650" y="520247"/>
              <a:ext cx="6027176" cy="1286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gc55d35213d_23_8"/>
          <p:cNvSpPr/>
          <p:nvPr/>
        </p:nvSpPr>
        <p:spPr>
          <a:xfrm>
            <a:off x="5910650" y="583850"/>
            <a:ext cx="185400" cy="6045600"/>
          </a:xfrm>
          <a:prstGeom prst="frame">
            <a:avLst>
              <a:gd name="adj1" fmla="val 4232"/>
            </a:avLst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55d35213d_23_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result - execution time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88" name="Google Shape;288;gc55d35213d_23_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실행시간</a:t>
            </a:r>
            <a:endParaRPr sz="1600" dirty="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10000번 </a:t>
            </a:r>
            <a:r>
              <a:rPr lang="en-US" sz="1600" dirty="0" err="1"/>
              <a:t>반복</a:t>
            </a:r>
            <a:r>
              <a:rPr lang="en-US" sz="1600" dirty="0"/>
              <a:t> </a:t>
            </a:r>
            <a:r>
              <a:rPr lang="en-US" sz="1600" dirty="0" err="1"/>
              <a:t>수행해봄</a:t>
            </a:r>
            <a:r>
              <a:rPr lang="en-US" sz="1600" dirty="0"/>
              <a:t>..</a:t>
            </a:r>
            <a:endParaRPr sz="1600" dirty="0"/>
          </a:p>
          <a:p>
            <a:pPr marL="685800" lvl="1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기존</a:t>
            </a:r>
            <a:r>
              <a:rPr lang="en-US" sz="1600" dirty="0"/>
              <a:t> PIPO : 0.000004 </a:t>
            </a:r>
            <a:r>
              <a:rPr lang="ko-KR" altLang="en-US" sz="1600" dirty="0"/>
              <a:t>초</a:t>
            </a:r>
            <a:r>
              <a:rPr lang="en-US" altLang="ko-KR" sz="1600" dirty="0"/>
              <a:t>  </a:t>
            </a:r>
            <a:r>
              <a:rPr lang="en-US" altLang="ko-KR" sz="1600" dirty="0">
                <a:sym typeface="Wingdings" pitchFamily="2" charset="2"/>
              </a:rPr>
              <a:t> plaintext 1</a:t>
            </a:r>
            <a:r>
              <a:rPr lang="ko-KR" altLang="en-US" sz="1600" dirty="0">
                <a:sym typeface="Wingdings" pitchFamily="2" charset="2"/>
              </a:rPr>
              <a:t>개</a:t>
            </a:r>
            <a:endParaRPr sz="1600" dirty="0"/>
          </a:p>
          <a:p>
            <a:pPr marL="685800" lvl="1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avx2 : 0.000010 </a:t>
            </a:r>
            <a:r>
              <a:rPr lang="ko-KR" altLang="en-US" sz="1600" dirty="0"/>
              <a:t>초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 </a:t>
            </a:r>
            <a:r>
              <a:rPr lang="en-US" altLang="ko-KR" sz="1600" dirty="0">
                <a:sym typeface="Wingdings" pitchFamily="2" charset="2"/>
              </a:rPr>
              <a:t>plaintext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32 </a:t>
            </a:r>
            <a:r>
              <a:rPr lang="ko-KR" altLang="en-US" sz="1600" dirty="0">
                <a:sym typeface="Wingdings" pitchFamily="2" charset="2"/>
              </a:rPr>
              <a:t>개</a:t>
            </a: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da"/>
              <a:buNone/>
            </a:pPr>
            <a:r>
              <a:rPr lang="en-US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AVX2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2"/>
          </p:nvPr>
        </p:nvSpPr>
        <p:spPr>
          <a:xfrm>
            <a:off x="3797638" y="2133371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PIPO and AVX2 PIPO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3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Result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4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5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96503" y="4807836"/>
            <a:ext cx="7982700" cy="102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658178" y="3860036"/>
            <a:ext cx="7982700" cy="102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5d35213d_0_10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AVX2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3" name="Google Shape;73;gc55d35213d_0_10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256비트의 데이터에 대해 하나의 명령어로 처리 가능</a:t>
            </a:r>
            <a:br>
              <a:rPr lang="en-US" sz="1600"/>
            </a:br>
            <a:r>
              <a:rPr lang="en-US" sz="1600"/>
              <a:t>ex) double형 데이터는 4개를 동시에 처리 가능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C/C++에서 AVX 명령 사용 가능한 라이브러리 존재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#include &lt;immintrin.h&gt;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intrinsic 함수를 통해 어셈블리가 아닌 C에서 사용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컴파일 시 -mavx2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256-bit register가 16개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74" name="Google Shape;74;gc55d35213d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932" y="485025"/>
            <a:ext cx="4926888" cy="5887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55d35213d_0_5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0" name="Google Shape;80;gc55d35213d_0_5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효율적인 고차 마스킹 소프트웨어 구현이 포함 된 경량 블록 암호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8 비트 AVR에서 사이드 채널 보호 및 비보호 환경 모두에서 기존 블록 암호 (동일한 블록 및 키 길이)보다 성능이 우수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11개의 비선형 비트연산이 포함된 비트슬라이스 구현과 룩업테이블 참조 구현이 있음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다른 블록암호보다 비선형 연산을 적게 사용하여 구현됨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5d35213d_0_6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PIPO 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6" name="Google Shape;86;gc55d35213d_0_6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Key Schedule (round key generation), Encryption 으로 구성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Encryption 과정은 Key Add, S-layer, R-layer로 구성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plain text 64-bit, cipher text 64-bit, master key 128-bit, round key 64-bit 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64/128은 13라운드, 64/256은 17라운드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round key는 라운드보다 1개 더 필요 (맨 처음에 key add가 있어서)</a:t>
            </a:r>
            <a:endParaRPr sz="1600"/>
          </a:p>
          <a:p>
            <a:pPr marL="2286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8-bit S-box (S-layer), 8-bit rotation (R-layer) 사용 </a:t>
            </a:r>
            <a:br>
              <a:rPr lang="en-US" sz="1600"/>
            </a:br>
            <a:r>
              <a:rPr lang="en-US" sz="1600"/>
              <a:t>→ 8-bit 단위 연산</a:t>
            </a:r>
            <a:br>
              <a:rPr lang="en-US" sz="1600"/>
            </a:br>
            <a:r>
              <a:rPr lang="en-US" sz="1600"/>
              <a:t>→ avx2를 사용할 경우 256 bit 레지스터를 사용하여 32-byte를 동시 연산 가능</a:t>
            </a:r>
            <a:br>
              <a:rPr lang="en-US" sz="1600"/>
            </a:br>
            <a:r>
              <a:rPr lang="en-US" sz="1600"/>
              <a:t>→ 따라서 64-bit짜리 plain text 32개를 한번에 연산하도록 함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87" name="Google Shape;87;gc55d35213d_0_63"/>
          <p:cNvPicPr preferRelativeResize="0"/>
          <p:nvPr/>
        </p:nvPicPr>
        <p:blipFill rotWithShape="1">
          <a:blip r:embed="rId3">
            <a:alphaModFix/>
          </a:blip>
          <a:srcRect l="4952"/>
          <a:stretch/>
        </p:blipFill>
        <p:spPr>
          <a:xfrm>
            <a:off x="8275950" y="1152525"/>
            <a:ext cx="2935528" cy="505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5d35213d_23_4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AVX2 PIPO</a:t>
            </a:r>
            <a:endParaRPr/>
          </a:p>
        </p:txBody>
      </p:sp>
      <p:sp>
        <p:nvSpPr>
          <p:cNvPr id="94" name="Google Shape;94;gc55d35213d_23_42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키생성</a:t>
            </a:r>
            <a:r>
              <a:rPr lang="en-US" sz="1600" dirty="0"/>
              <a:t> - </a:t>
            </a:r>
            <a:r>
              <a:rPr lang="en-US" sz="1600" dirty="0" err="1"/>
              <a:t>암호화</a:t>
            </a:r>
            <a:r>
              <a:rPr lang="en-US" sz="1600" dirty="0"/>
              <a:t> (0라운드 </a:t>
            </a:r>
            <a:r>
              <a:rPr lang="en-US" sz="1600" dirty="0" err="1"/>
              <a:t>키</a:t>
            </a:r>
            <a:r>
              <a:rPr lang="en-US" sz="1600" dirty="0"/>
              <a:t> </a:t>
            </a:r>
            <a:r>
              <a:rPr lang="en-US" sz="1600" dirty="0" err="1"/>
              <a:t>덧셈</a:t>
            </a:r>
            <a:r>
              <a:rPr lang="en-US" sz="1600" dirty="0"/>
              <a:t> </a:t>
            </a:r>
            <a:r>
              <a:rPr lang="en-US" sz="1600" dirty="0" err="1"/>
              <a:t>후</a:t>
            </a:r>
            <a:r>
              <a:rPr lang="en-US" sz="1600" dirty="0"/>
              <a:t>, (Slayer - </a:t>
            </a:r>
            <a:r>
              <a:rPr lang="en-US" sz="1600" dirty="0" err="1"/>
              <a:t>키덧셈</a:t>
            </a:r>
            <a:r>
              <a:rPr lang="en-US" sz="1600" dirty="0"/>
              <a:t>) </a:t>
            </a:r>
            <a:r>
              <a:rPr lang="en-US" sz="1600" dirty="0" err="1"/>
              <a:t>반복</a:t>
            </a:r>
            <a:r>
              <a:rPr lang="en-US" sz="1600" dirty="0"/>
              <a:t>)</a:t>
            </a:r>
            <a:endParaRPr sz="1600" dirty="0"/>
          </a:p>
          <a:p>
            <a:pPr marL="2286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 err="1"/>
              <a:t>Rlayer는</a:t>
            </a:r>
            <a:r>
              <a:rPr lang="en-US" sz="1600" dirty="0"/>
              <a:t> 8비트 </a:t>
            </a:r>
            <a:r>
              <a:rPr lang="en-US" sz="1600" dirty="0" err="1"/>
              <a:t>rotation에서</a:t>
            </a:r>
            <a:r>
              <a:rPr lang="en-US" sz="1600" dirty="0"/>
              <a:t> </a:t>
            </a:r>
            <a:r>
              <a:rPr lang="en-US" sz="1600" dirty="0" err="1"/>
              <a:t>막혀서</a:t>
            </a:r>
            <a:r>
              <a:rPr lang="en-US" sz="1600" dirty="0"/>
              <a:t> </a:t>
            </a:r>
            <a:r>
              <a:rPr lang="en-US" sz="1600" dirty="0" err="1"/>
              <a:t>아직</a:t>
            </a:r>
            <a:r>
              <a:rPr lang="en-US" sz="1600" dirty="0"/>
              <a:t> </a:t>
            </a:r>
            <a:r>
              <a:rPr lang="en-US" sz="1600" dirty="0" err="1"/>
              <a:t>못했습니다</a:t>
            </a:r>
            <a:r>
              <a:rPr lang="en-US" sz="1600" dirty="0"/>
              <a:t>.. </a:t>
            </a:r>
            <a:endParaRPr sz="1600" dirty="0"/>
          </a:p>
        </p:txBody>
      </p:sp>
      <p:pic>
        <p:nvPicPr>
          <p:cNvPr id="95" name="Google Shape;95;gc55d35213d_2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944" y="1015617"/>
            <a:ext cx="4448175" cy="5391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gc55d35213d_23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28" y="2223390"/>
            <a:ext cx="4029075" cy="4314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gc55d35213d_23_42"/>
          <p:cNvSpPr txBox="1"/>
          <p:nvPr/>
        </p:nvSpPr>
        <p:spPr>
          <a:xfrm>
            <a:off x="4084319" y="3130350"/>
            <a:ext cx="3792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평문</a:t>
            </a:r>
            <a:r>
              <a:rPr lang="en-US" sz="1300" dirty="0"/>
              <a:t> </a:t>
            </a:r>
            <a:r>
              <a:rPr lang="en-US" sz="1300" dirty="0" err="1"/>
              <a:t>여러개를</a:t>
            </a:r>
            <a:r>
              <a:rPr lang="en-US" sz="1300" dirty="0"/>
              <a:t> </a:t>
            </a:r>
            <a:r>
              <a:rPr lang="en-US" sz="1300" dirty="0" err="1"/>
              <a:t>하나의</a:t>
            </a:r>
            <a:r>
              <a:rPr lang="en-US" sz="1300" dirty="0"/>
              <a:t> </a:t>
            </a:r>
            <a:r>
              <a:rPr lang="en-US" sz="1300" dirty="0" err="1"/>
              <a:t>레지스터에</a:t>
            </a:r>
            <a:r>
              <a:rPr lang="en-US" sz="1300" dirty="0"/>
              <a:t> 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바이트</a:t>
            </a:r>
            <a:r>
              <a:rPr lang="en-US" sz="1300" dirty="0"/>
              <a:t> </a:t>
            </a:r>
            <a:r>
              <a:rPr lang="en-US" sz="1300" dirty="0" err="1"/>
              <a:t>단위로</a:t>
            </a:r>
            <a:r>
              <a:rPr lang="en-US" sz="1300" dirty="0"/>
              <a:t> </a:t>
            </a:r>
            <a:r>
              <a:rPr lang="en-US" sz="1300" dirty="0" err="1"/>
              <a:t>로드하고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기존과</a:t>
            </a:r>
            <a:r>
              <a:rPr lang="en-US" sz="1300" dirty="0"/>
              <a:t> </a:t>
            </a:r>
            <a:r>
              <a:rPr lang="en-US" sz="1300" dirty="0" err="1"/>
              <a:t>동일하게</a:t>
            </a:r>
            <a:r>
              <a:rPr lang="en-US" sz="1300" dirty="0"/>
              <a:t> </a:t>
            </a:r>
            <a:r>
              <a:rPr lang="en-US" sz="1300" dirty="0" err="1"/>
              <a:t>암호화</a:t>
            </a:r>
            <a:r>
              <a:rPr lang="en-US" sz="1300" dirty="0"/>
              <a:t> </a:t>
            </a:r>
            <a:r>
              <a:rPr lang="en-US" sz="1300" dirty="0" err="1"/>
              <a:t>수행</a:t>
            </a:r>
            <a:endParaRPr sz="1300" dirty="0"/>
          </a:p>
        </p:txBody>
      </p:sp>
      <p:sp>
        <p:nvSpPr>
          <p:cNvPr id="98" name="Google Shape;98;gc55d35213d_23_42"/>
          <p:cNvSpPr/>
          <p:nvPr/>
        </p:nvSpPr>
        <p:spPr>
          <a:xfrm>
            <a:off x="7089675" y="3388500"/>
            <a:ext cx="352200" cy="268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5d35213d_0_7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 dirty="0" err="1">
                <a:latin typeface="HangeulNuri" panose="020B0303000000000000" pitchFamily="34" charset="-127"/>
                <a:ea typeface="HangeulNuri" panose="020B0303000000000000" pitchFamily="34" charset="-127"/>
                <a:cs typeface="Monda"/>
                <a:sym typeface="Monda"/>
              </a:rPr>
              <a:t>기존</a:t>
            </a: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 PIPO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4" name="Google Shape;104;gc55d35213d_0_78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PIPO </a:t>
            </a:r>
            <a:r>
              <a:rPr lang="en-US" sz="1600" dirty="0" err="1"/>
              <a:t>참조코드에는</a:t>
            </a:r>
            <a:r>
              <a:rPr lang="en-US" sz="1600" dirty="0"/>
              <a:t>  uint32_t로 </a:t>
            </a:r>
            <a:r>
              <a:rPr lang="en-US" sz="1600" dirty="0" err="1"/>
              <a:t>하여</a:t>
            </a:r>
            <a:r>
              <a:rPr lang="en-US" sz="1600" dirty="0"/>
              <a:t> plaintext[0],  plaintext[1]</a:t>
            </a:r>
            <a:r>
              <a:rPr lang="en-US" sz="1600" dirty="0" err="1"/>
              <a:t>로</a:t>
            </a:r>
            <a:r>
              <a:rPr lang="en-US" sz="1600" dirty="0"/>
              <a:t> 64-bit </a:t>
            </a:r>
            <a:r>
              <a:rPr lang="en-US" sz="1600" dirty="0" err="1"/>
              <a:t>표현</a:t>
            </a: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/>
              <a:t>→ </a:t>
            </a:r>
            <a:r>
              <a:rPr lang="en-US" sz="1600" dirty="0" err="1"/>
              <a:t>암호화</a:t>
            </a:r>
            <a:r>
              <a:rPr lang="en-US" sz="1600" dirty="0"/>
              <a:t> </a:t>
            </a:r>
            <a:r>
              <a:rPr lang="en-US" sz="1600" dirty="0" err="1"/>
              <a:t>과정에서</a:t>
            </a:r>
            <a:r>
              <a:rPr lang="en-US" sz="1600" dirty="0"/>
              <a:t> 8비트 </a:t>
            </a:r>
            <a:r>
              <a:rPr lang="en-US" sz="1600" dirty="0" err="1"/>
              <a:t>단위</a:t>
            </a:r>
            <a:r>
              <a:rPr lang="en-US" sz="1600" dirty="0"/>
              <a:t> </a:t>
            </a:r>
            <a:r>
              <a:rPr lang="en-US" sz="1600" dirty="0" err="1"/>
              <a:t>연산</a:t>
            </a:r>
            <a:r>
              <a:rPr lang="en-US" sz="1600" dirty="0"/>
              <a:t> </a:t>
            </a:r>
            <a:r>
              <a:rPr lang="en-US" sz="1600" dirty="0" err="1"/>
              <a:t>시</a:t>
            </a:r>
            <a:r>
              <a:rPr lang="en-US" sz="1600" dirty="0"/>
              <a:t> u8로 </a:t>
            </a:r>
            <a:r>
              <a:rPr lang="en-US" sz="1600" dirty="0" err="1"/>
              <a:t>포인터를</a:t>
            </a:r>
            <a:r>
              <a:rPr lang="en-US" sz="1600" dirty="0"/>
              <a:t> </a:t>
            </a:r>
            <a:r>
              <a:rPr lang="en-US" sz="1600" dirty="0" err="1"/>
              <a:t>타입캐스팅</a:t>
            </a:r>
            <a:r>
              <a:rPr lang="en-US" sz="1600" dirty="0"/>
              <a:t> </a:t>
            </a:r>
            <a:r>
              <a:rPr lang="en-US" sz="1600" dirty="0" err="1"/>
              <a:t>하여</a:t>
            </a:r>
            <a:r>
              <a:rPr lang="en-US" sz="1600" dirty="0"/>
              <a:t> </a:t>
            </a:r>
            <a:r>
              <a:rPr lang="en-US" sz="1600" dirty="0" err="1"/>
              <a:t>사용</a:t>
            </a: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05" name="Google Shape;105;gc55d35213d_0_78"/>
          <p:cNvGrpSpPr/>
          <p:nvPr/>
        </p:nvGrpSpPr>
        <p:grpSpPr>
          <a:xfrm>
            <a:off x="1061000" y="2273330"/>
            <a:ext cx="7097275" cy="914400"/>
            <a:chOff x="1061000" y="1998350"/>
            <a:chExt cx="7097275" cy="914400"/>
          </a:xfrm>
        </p:grpSpPr>
        <p:pic>
          <p:nvPicPr>
            <p:cNvPr id="106" name="Google Shape;106;gc55d35213d_0_78"/>
            <p:cNvPicPr preferRelativeResize="0"/>
            <p:nvPr/>
          </p:nvPicPr>
          <p:blipFill rotWithShape="1">
            <a:blip r:embed="rId3">
              <a:alphaModFix/>
            </a:blip>
            <a:srcRect b="83709"/>
            <a:stretch/>
          </p:blipFill>
          <p:spPr>
            <a:xfrm>
              <a:off x="1061000" y="2192527"/>
              <a:ext cx="2143125" cy="5260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7" name="Google Shape;107;gc55d35213d_0_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52925" y="1998350"/>
              <a:ext cx="4705350" cy="914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5d35213d_0_9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da"/>
              <a:buNone/>
            </a:pPr>
            <a:r>
              <a:rPr lang="en-US" b="1">
                <a:latin typeface="Monda"/>
                <a:ea typeface="Monda"/>
                <a:cs typeface="Monda"/>
                <a:sym typeface="Monda"/>
              </a:rPr>
              <a:t>AVX2 PIPO</a:t>
            </a:r>
            <a:endParaRPr/>
          </a:p>
        </p:txBody>
      </p:sp>
      <p:sp>
        <p:nvSpPr>
          <p:cNvPr id="115" name="Google Shape;115;gc55d35213d_0_9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uint8_t로 구현 </a:t>
            </a:r>
            <a:br>
              <a:rPr lang="en-US" sz="1600"/>
            </a:br>
            <a:r>
              <a:rPr lang="en-US" sz="1600"/>
              <a:t>→ [평문 개수][바이트]로 하여 1번째 바이트부터 8번째 바이트까지 8비트씩 저장</a:t>
            </a:r>
            <a:endParaRPr sz="1600"/>
          </a:p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32→ 8 로 하면서 바뀌었는데, 원래부터 8비트 단위로 할거라서 바뀐 형태로 평문을 넣어줌</a:t>
            </a:r>
            <a:br>
              <a:rPr lang="en-US" sz="1600"/>
            </a:br>
            <a:r>
              <a:rPr lang="en-US" sz="1600"/>
              <a:t>→ master key도 동일</a:t>
            </a:r>
            <a:endParaRPr sz="1600"/>
          </a:p>
          <a:p>
            <a:pPr marL="2286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i는 몇번째 block인지를 의미 → 32개의 평문을 동시에 연산 가능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6" name="Google Shape;116;gc55d35213d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671" y="1568800"/>
            <a:ext cx="2390775" cy="247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gc55d35213d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3534" y="1936938"/>
            <a:ext cx="2124075" cy="176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8" name="Google Shape;118;gc55d35213d_0_91"/>
          <p:cNvGraphicFramePr/>
          <p:nvPr>
            <p:extLst>
              <p:ext uri="{D42A27DB-BD31-4B8C-83A1-F6EECF244321}">
                <p14:modId xmlns:p14="http://schemas.microsoft.com/office/powerpoint/2010/main" val="2970023166"/>
              </p:ext>
            </p:extLst>
          </p:nvPr>
        </p:nvGraphicFramePr>
        <p:xfrm>
          <a:off x="1670750" y="4214160"/>
          <a:ext cx="8586400" cy="118863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10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9" name="Google Shape;119;gc55d35213d_0_91"/>
          <p:cNvGrpSpPr/>
          <p:nvPr/>
        </p:nvGrpSpPr>
        <p:grpSpPr>
          <a:xfrm>
            <a:off x="567350" y="3733800"/>
            <a:ext cx="9701125" cy="2673150"/>
            <a:chOff x="567350" y="3429000"/>
            <a:chExt cx="9701125" cy="2673150"/>
          </a:xfrm>
        </p:grpSpPr>
        <p:sp>
          <p:nvSpPr>
            <p:cNvPr id="120" name="Google Shape;120;gc55d35213d_0_91"/>
            <p:cNvSpPr txBox="1"/>
            <p:nvPr/>
          </p:nvSpPr>
          <p:spPr>
            <a:xfrm>
              <a:off x="1548225" y="5668475"/>
              <a:ext cx="119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1byte (8-bit)</a:t>
              </a:r>
              <a:endParaRPr sz="1300"/>
            </a:p>
          </p:txBody>
        </p:sp>
        <p:sp>
          <p:nvSpPr>
            <p:cNvPr id="121" name="Google Shape;121;gc55d35213d_0_91"/>
            <p:cNvSpPr txBox="1"/>
            <p:nvPr/>
          </p:nvSpPr>
          <p:spPr>
            <a:xfrm>
              <a:off x="4900650" y="5717250"/>
              <a:ext cx="2390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8byte (64-bit) → 하나의 평문</a:t>
              </a:r>
              <a:endParaRPr sz="1300"/>
            </a:p>
          </p:txBody>
        </p:sp>
        <p:sp>
          <p:nvSpPr>
            <p:cNvPr id="122" name="Google Shape;122;gc55d35213d_0_91"/>
            <p:cNvSpPr/>
            <p:nvPr/>
          </p:nvSpPr>
          <p:spPr>
            <a:xfrm>
              <a:off x="1677425" y="5087900"/>
              <a:ext cx="1047250" cy="190600"/>
            </a:xfrm>
            <a:custGeom>
              <a:avLst/>
              <a:gdLst/>
              <a:ahLst/>
              <a:cxnLst/>
              <a:rect l="l" t="t" r="r" b="b"/>
              <a:pathLst>
                <a:path w="41890" h="7624" extrusionOk="0">
                  <a:moveTo>
                    <a:pt x="0" y="0"/>
                  </a:moveTo>
                  <a:cubicBezTo>
                    <a:pt x="3459" y="10369"/>
                    <a:pt x="21431" y="7479"/>
                    <a:pt x="32251" y="5931"/>
                  </a:cubicBezTo>
                  <a:cubicBezTo>
                    <a:pt x="35807" y="5422"/>
                    <a:pt x="38298" y="1112"/>
                    <a:pt x="41890" y="111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" name="Google Shape;123;gc55d35213d_0_91"/>
            <p:cNvSpPr/>
            <p:nvPr/>
          </p:nvSpPr>
          <p:spPr>
            <a:xfrm>
              <a:off x="1723775" y="5134225"/>
              <a:ext cx="8544700" cy="546800"/>
            </a:xfrm>
            <a:custGeom>
              <a:avLst/>
              <a:gdLst/>
              <a:ahLst/>
              <a:cxnLst/>
              <a:rect l="l" t="t" r="r" b="b"/>
              <a:pathLst>
                <a:path w="341788" h="21872" extrusionOk="0">
                  <a:moveTo>
                    <a:pt x="0" y="742"/>
                  </a:moveTo>
                  <a:cubicBezTo>
                    <a:pt x="23497" y="13794"/>
                    <a:pt x="52572" y="12649"/>
                    <a:pt x="79330" y="15199"/>
                  </a:cubicBezTo>
                  <a:cubicBezTo>
                    <a:pt x="121458" y="19214"/>
                    <a:pt x="163792" y="21872"/>
                    <a:pt x="206110" y="21872"/>
                  </a:cubicBezTo>
                  <a:cubicBezTo>
                    <a:pt x="238789" y="21872"/>
                    <a:pt x="271707" y="17125"/>
                    <a:pt x="303235" y="8526"/>
                  </a:cubicBezTo>
                  <a:cubicBezTo>
                    <a:pt x="312389" y="6029"/>
                    <a:pt x="322048" y="6006"/>
                    <a:pt x="331408" y="4449"/>
                  </a:cubicBezTo>
                  <a:cubicBezTo>
                    <a:pt x="335121" y="3831"/>
                    <a:pt x="340104" y="3367"/>
                    <a:pt x="3417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24" name="Google Shape;124;gc55d35213d_0_91"/>
            <p:cNvCxnSpPr>
              <a:endCxn id="120" idx="0"/>
            </p:cNvCxnSpPr>
            <p:nvPr/>
          </p:nvCxnSpPr>
          <p:spPr>
            <a:xfrm flipH="1">
              <a:off x="2145975" y="5261675"/>
              <a:ext cx="165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gc55d35213d_0_91"/>
            <p:cNvSpPr txBox="1"/>
            <p:nvPr/>
          </p:nvSpPr>
          <p:spPr>
            <a:xfrm>
              <a:off x="567350" y="4311225"/>
              <a:ext cx="1047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평문 개수</a:t>
              </a:r>
              <a:endParaRPr sz="1300"/>
            </a:p>
          </p:txBody>
        </p:sp>
        <p:sp>
          <p:nvSpPr>
            <p:cNvPr id="126" name="Google Shape;126;gc55d35213d_0_91"/>
            <p:cNvSpPr/>
            <p:nvPr/>
          </p:nvSpPr>
          <p:spPr>
            <a:xfrm>
              <a:off x="1521978" y="3938725"/>
              <a:ext cx="136925" cy="1130625"/>
            </a:xfrm>
            <a:custGeom>
              <a:avLst/>
              <a:gdLst/>
              <a:ahLst/>
              <a:cxnLst/>
              <a:rect l="l" t="t" r="r" b="b"/>
              <a:pathLst>
                <a:path w="5477" h="45225" extrusionOk="0">
                  <a:moveTo>
                    <a:pt x="4735" y="0"/>
                  </a:moveTo>
                  <a:cubicBezTo>
                    <a:pt x="-2008" y="13485"/>
                    <a:pt x="-1273" y="31743"/>
                    <a:pt x="5477" y="452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gc55d35213d_0_91"/>
            <p:cNvSpPr txBox="1"/>
            <p:nvPr/>
          </p:nvSpPr>
          <p:spPr>
            <a:xfrm>
              <a:off x="5440300" y="3429000"/>
              <a:ext cx="1047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plain[32][8]</a:t>
              </a:r>
              <a:endParaRPr sz="13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5d35213d_0_2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b="1" dirty="0" err="1">
                <a:latin typeface="HangeulNuri" panose="020B0303000000000000" pitchFamily="34" charset="-127"/>
                <a:ea typeface="HangeulNuri" panose="020B0303000000000000" pitchFamily="34" charset="-127"/>
                <a:cs typeface="Monda"/>
                <a:sym typeface="Monda"/>
              </a:rPr>
              <a:t>기존</a:t>
            </a: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 PIPO </a:t>
            </a:r>
            <a:r>
              <a:rPr lang="en-US" b="1" dirty="0" err="1">
                <a:latin typeface="Monda"/>
                <a:ea typeface="Monda"/>
                <a:cs typeface="Monda"/>
                <a:sym typeface="Monda"/>
              </a:rPr>
              <a:t>Roundkey</a:t>
            </a:r>
            <a:r>
              <a:rPr lang="en-US" b="1" dirty="0">
                <a:latin typeface="Monda"/>
                <a:ea typeface="Monda"/>
                <a:cs typeface="Monda"/>
                <a:sym typeface="Monda"/>
              </a:rPr>
              <a:t> Generation</a:t>
            </a:r>
            <a:endParaRPr b="1" dirty="0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33" name="Google Shape;133;gc55d35213d_0_2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라운드보다 1개 더 많은 라운드키 생성 (master key는 128-bit, round key 는 64-bit)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INT_NUM = 2, MASTER_KEY_SIZE = 2</a:t>
            </a:r>
            <a:endParaRPr sz="1600"/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ROUND_KEY의 모든 요소들에 접근하면서 </a:t>
            </a:r>
            <a:r>
              <a:rPr lang="en-US" sz="1200"/>
              <a:t>(0,1 (0라운드) / 2,3 (1라운드) / … / 26,27 (13라운드) </a:t>
            </a:r>
            <a:br>
              <a:rPr lang="en-US" sz="1600"/>
            </a:br>
            <a:r>
              <a:rPr lang="en-US" sz="1600"/>
              <a:t>마스터키의 각 32-bit들을 나눠줌</a:t>
            </a:r>
            <a:br>
              <a:rPr lang="en-US" sz="1600"/>
            </a:br>
            <a:r>
              <a:rPr lang="en-US" sz="1600"/>
              <a:t>(라운드키 2라운드마다 마스터키가 한번 반복됨) </a:t>
            </a:r>
            <a:endParaRPr sz="1600"/>
          </a:p>
          <a:p>
            <a:pPr marL="22860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이후, 각 라운드의 상위 32비트에만 RCON xor 후, ++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</p:txBody>
      </p:sp>
      <p:pic>
        <p:nvPicPr>
          <p:cNvPr id="134" name="Google Shape;134;gc55d35213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5" y="2204599"/>
            <a:ext cx="7448550" cy="10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35" name="Google Shape;135;gc55d35213d_0_20"/>
          <p:cNvGraphicFramePr/>
          <p:nvPr/>
        </p:nvGraphicFramePr>
        <p:xfrm>
          <a:off x="5673750" y="3657597"/>
          <a:ext cx="5097200" cy="396210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127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32-bit  (mk0)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32-bit 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/>
                        <a:t>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32-bit (mk2)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32-bit (mk3)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gc55d35213d_0_20"/>
          <p:cNvGraphicFramePr/>
          <p:nvPr/>
        </p:nvGraphicFramePr>
        <p:xfrm>
          <a:off x="7503888" y="4557110"/>
          <a:ext cx="2548700" cy="1188675"/>
        </p:xfrm>
        <a:graphic>
          <a:graphicData uri="http://schemas.openxmlformats.org/drawingml/2006/table">
            <a:tbl>
              <a:tblPr>
                <a:noFill/>
                <a:tableStyleId>{C5C2576E-5C83-4376-89C6-84B03868CDE7}</a:tableStyleId>
              </a:tblPr>
              <a:tblGrid>
                <a:gridCol w="6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32-bit  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/>
                        <a:t>0)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32-bit (mk1)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32-bit 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mk</a:t>
                      </a:r>
                      <a:r>
                        <a:rPr lang="en-US"/>
                        <a:t>2)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32-bit (mk3)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Google Shape;137;gc55d35213d_0_20"/>
          <p:cNvSpPr txBox="1"/>
          <p:nvPr/>
        </p:nvSpPr>
        <p:spPr>
          <a:xfrm>
            <a:off x="6392113" y="4579225"/>
            <a:ext cx="99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0 round</a:t>
            </a:r>
            <a:endParaRPr sz="1300"/>
          </a:p>
        </p:txBody>
      </p:sp>
      <p:sp>
        <p:nvSpPr>
          <p:cNvPr id="138" name="Google Shape;138;gc55d35213d_0_20"/>
          <p:cNvSpPr txBox="1"/>
          <p:nvPr/>
        </p:nvSpPr>
        <p:spPr>
          <a:xfrm>
            <a:off x="6392113" y="5349538"/>
            <a:ext cx="99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 round</a:t>
            </a:r>
            <a:endParaRPr sz="1300"/>
          </a:p>
        </p:txBody>
      </p:sp>
      <p:cxnSp>
        <p:nvCxnSpPr>
          <p:cNvPr id="139" name="Google Shape;139;gc55d35213d_0_20"/>
          <p:cNvCxnSpPr/>
          <p:nvPr/>
        </p:nvCxnSpPr>
        <p:spPr>
          <a:xfrm>
            <a:off x="6252500" y="4058125"/>
            <a:ext cx="1260300" cy="7230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gc55d35213d_0_20"/>
          <p:cNvCxnSpPr/>
          <p:nvPr/>
        </p:nvCxnSpPr>
        <p:spPr>
          <a:xfrm>
            <a:off x="7549975" y="4067400"/>
            <a:ext cx="1797900" cy="472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gc55d35213d_0_20"/>
          <p:cNvCxnSpPr/>
          <p:nvPr/>
        </p:nvCxnSpPr>
        <p:spPr>
          <a:xfrm flipH="1">
            <a:off x="8402575" y="4035475"/>
            <a:ext cx="435600" cy="1431300"/>
          </a:xfrm>
          <a:prstGeom prst="straightConnector1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gc55d35213d_0_20"/>
          <p:cNvCxnSpPr/>
          <p:nvPr/>
        </p:nvCxnSpPr>
        <p:spPr>
          <a:xfrm flipH="1">
            <a:off x="9607350" y="4058125"/>
            <a:ext cx="602400" cy="1427100"/>
          </a:xfrm>
          <a:prstGeom prst="straightConnector1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gc55d35213d_0_20"/>
          <p:cNvSpPr txBox="1"/>
          <p:nvPr/>
        </p:nvSpPr>
        <p:spPr>
          <a:xfrm>
            <a:off x="7443900" y="5762975"/>
            <a:ext cx="146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^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RCON</a:t>
            </a:r>
            <a:endParaRPr sz="1300"/>
          </a:p>
        </p:txBody>
      </p:sp>
      <p:sp>
        <p:nvSpPr>
          <p:cNvPr id="144" name="Google Shape;144;gc55d35213d_0_20"/>
          <p:cNvSpPr txBox="1"/>
          <p:nvPr/>
        </p:nvSpPr>
        <p:spPr>
          <a:xfrm>
            <a:off x="10543400" y="3663250"/>
            <a:ext cx="14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Masterkey</a:t>
            </a:r>
            <a:endParaRPr sz="1300"/>
          </a:p>
        </p:txBody>
      </p:sp>
      <p:sp>
        <p:nvSpPr>
          <p:cNvPr id="145" name="Google Shape;145;gc55d35213d_0_20"/>
          <p:cNvSpPr txBox="1"/>
          <p:nvPr/>
        </p:nvSpPr>
        <p:spPr>
          <a:xfrm>
            <a:off x="10543400" y="5020425"/>
            <a:ext cx="14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Roundkey</a:t>
            </a:r>
            <a:endParaRPr sz="1300"/>
          </a:p>
        </p:txBody>
      </p:sp>
      <p:sp>
        <p:nvSpPr>
          <p:cNvPr id="146" name="Google Shape;146;gc55d35213d_0_20"/>
          <p:cNvSpPr txBox="1"/>
          <p:nvPr/>
        </p:nvSpPr>
        <p:spPr>
          <a:xfrm>
            <a:off x="698425" y="5978675"/>
            <a:ext cx="420156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*MK0||MK1 으로 대입하고 출력시는 MK1||MK0으로 보임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1334</Words>
  <Application>Microsoft Macintosh PowerPoint</Application>
  <PresentationFormat>와이드스크린</PresentationFormat>
  <Paragraphs>334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Monda</vt:lpstr>
      <vt:lpstr>HangeulNuri</vt:lpstr>
      <vt:lpstr>Malgun Gothic</vt:lpstr>
      <vt:lpstr>Arial</vt:lpstr>
      <vt:lpstr>제목 테마</vt:lpstr>
      <vt:lpstr>CryptoCraft 테마</vt:lpstr>
      <vt:lpstr>PIPO AVX2</vt:lpstr>
      <vt:lpstr>PowerPoint 프레젠테이션</vt:lpstr>
      <vt:lpstr>AVX2</vt:lpstr>
      <vt:lpstr>PIPO </vt:lpstr>
      <vt:lpstr>PIPO </vt:lpstr>
      <vt:lpstr>AVX2 PIPO</vt:lpstr>
      <vt:lpstr>기존 PIPO</vt:lpstr>
      <vt:lpstr>AVX2 PIPO</vt:lpstr>
      <vt:lpstr>기존 PIPO Roundkey Generation</vt:lpstr>
      <vt:lpstr>AVX2 PIPO Roundkey Generation</vt:lpstr>
      <vt:lpstr>기존 PIPO Encryption</vt:lpstr>
      <vt:lpstr>AVX2 PIPO Encryption 준비</vt:lpstr>
      <vt:lpstr>AVX2 PIPO Encryption 준비</vt:lpstr>
      <vt:lpstr>PIPO Key Add</vt:lpstr>
      <vt:lpstr>PIPO S-Layer - bitslice</vt:lpstr>
      <vt:lpstr>PIPO R-Layer </vt:lpstr>
      <vt:lpstr>PIPO result - Roundkey </vt:lpstr>
      <vt:lpstr>PIPO result- Encryption</vt:lpstr>
      <vt:lpstr>PIPO result - execution time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PIPO AVX2</dc:title>
  <dc:creator>HD</dc:creator>
  <cp:lastModifiedBy>김 현지</cp:lastModifiedBy>
  <cp:revision>9</cp:revision>
  <dcterms:created xsi:type="dcterms:W3CDTF">2019-03-05T04:29:07Z</dcterms:created>
  <dcterms:modified xsi:type="dcterms:W3CDTF">2021-03-07T09:28:51Z</dcterms:modified>
</cp:coreProperties>
</file>