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20"/>
  </p:notesMasterIdLst>
  <p:handoutMasterIdLst>
    <p:handoutMasterId r:id="rId21"/>
  </p:handoutMasterIdLst>
  <p:sldIdLst>
    <p:sldId id="269" r:id="rId3"/>
    <p:sldId id="275" r:id="rId4"/>
    <p:sldId id="280" r:id="rId5"/>
    <p:sldId id="307" r:id="rId6"/>
    <p:sldId id="309" r:id="rId7"/>
    <p:sldId id="284" r:id="rId8"/>
    <p:sldId id="283" r:id="rId9"/>
    <p:sldId id="308" r:id="rId10"/>
    <p:sldId id="312" r:id="rId11"/>
    <p:sldId id="316" r:id="rId12"/>
    <p:sldId id="317" r:id="rId13"/>
    <p:sldId id="310" r:id="rId14"/>
    <p:sldId id="313" r:id="rId15"/>
    <p:sldId id="318" r:id="rId16"/>
    <p:sldId id="314" r:id="rId17"/>
    <p:sldId id="319" r:id="rId18"/>
    <p:sldId id="27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E50F"/>
    <a:srgbClr val="F513B4"/>
    <a:srgbClr val="09F758"/>
    <a:srgbClr val="D62ACE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89523" autoAdjust="0"/>
  </p:normalViewPr>
  <p:slideViewPr>
    <p:cSldViewPr snapToGrid="0">
      <p:cViewPr varScale="1">
        <p:scale>
          <a:sx n="86" d="100"/>
          <a:sy n="86" d="100"/>
        </p:scale>
        <p:origin x="18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63EA83-ECA6-49EF-A247-B8D37EAF2F39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713A800C-5117-4143-AFFA-F58837E5EF8B}">
      <dgm:prSet phldrT="[텍스트]"/>
      <dgm:spPr/>
      <dgm:t>
        <a:bodyPr/>
        <a:lstStyle/>
        <a:p>
          <a:pPr latinLnBrk="1"/>
          <a:r>
            <a:rPr lang="en-US" altLang="ko-KR" dirty="0" smtClean="0"/>
            <a:t>RNN</a:t>
          </a:r>
        </a:p>
        <a:p>
          <a:pPr latinLnBrk="1"/>
          <a:r>
            <a:rPr lang="en-US" altLang="ko-KR" dirty="0" smtClean="0"/>
            <a:t>(1986)</a:t>
          </a:r>
          <a:endParaRPr lang="ko-KR" altLang="en-US" dirty="0"/>
        </a:p>
      </dgm:t>
    </dgm:pt>
    <dgm:pt modelId="{2733F11F-3356-4F01-B1E4-733D6F609AB5}" type="parTrans" cxnId="{91A02237-83D3-4F84-ACE6-643898A6CFA5}">
      <dgm:prSet/>
      <dgm:spPr/>
      <dgm:t>
        <a:bodyPr/>
        <a:lstStyle/>
        <a:p>
          <a:pPr latinLnBrk="1"/>
          <a:endParaRPr lang="ko-KR" altLang="en-US"/>
        </a:p>
      </dgm:t>
    </dgm:pt>
    <dgm:pt modelId="{D87CE2D5-220D-4AB9-96D3-2021FD8B1BF5}" type="sibTrans" cxnId="{91A02237-83D3-4F84-ACE6-643898A6CFA5}">
      <dgm:prSet/>
      <dgm:spPr/>
      <dgm:t>
        <a:bodyPr/>
        <a:lstStyle/>
        <a:p>
          <a:pPr latinLnBrk="1"/>
          <a:endParaRPr lang="ko-KR" altLang="en-US"/>
        </a:p>
      </dgm:t>
    </dgm:pt>
    <dgm:pt modelId="{FD952CF9-9A9A-471A-9BBA-7A53F6580F1D}">
      <dgm:prSet phldrT="[텍스트]"/>
      <dgm:spPr/>
      <dgm:t>
        <a:bodyPr/>
        <a:lstStyle/>
        <a:p>
          <a:pPr latinLnBrk="1"/>
          <a:r>
            <a:rPr lang="en-US" altLang="ko-KR" dirty="0" smtClean="0"/>
            <a:t>LSTM</a:t>
          </a:r>
        </a:p>
        <a:p>
          <a:pPr latinLnBrk="1"/>
          <a:r>
            <a:rPr lang="en-US" altLang="ko-KR" dirty="0" smtClean="0"/>
            <a:t>(1997)</a:t>
          </a:r>
          <a:endParaRPr lang="ko-KR" altLang="en-US" dirty="0"/>
        </a:p>
      </dgm:t>
    </dgm:pt>
    <dgm:pt modelId="{56C34CE5-4823-48AB-9DA5-D590527B9FA7}" type="parTrans" cxnId="{76AA390C-3C0E-4607-918C-18C780F5D993}">
      <dgm:prSet/>
      <dgm:spPr/>
      <dgm:t>
        <a:bodyPr/>
        <a:lstStyle/>
        <a:p>
          <a:pPr latinLnBrk="1"/>
          <a:endParaRPr lang="ko-KR" altLang="en-US"/>
        </a:p>
      </dgm:t>
    </dgm:pt>
    <dgm:pt modelId="{A53511FA-7978-4547-86FA-815A0DF18A47}" type="sibTrans" cxnId="{76AA390C-3C0E-4607-918C-18C780F5D993}">
      <dgm:prSet/>
      <dgm:spPr/>
      <dgm:t>
        <a:bodyPr/>
        <a:lstStyle/>
        <a:p>
          <a:pPr latinLnBrk="1"/>
          <a:endParaRPr lang="ko-KR" altLang="en-US"/>
        </a:p>
      </dgm:t>
    </dgm:pt>
    <dgm:pt modelId="{8348AB39-42F5-44BA-889A-2D24EDEA57B7}">
      <dgm:prSet phldrT="[텍스트]"/>
      <dgm:spPr/>
      <dgm:t>
        <a:bodyPr/>
        <a:lstStyle/>
        <a:p>
          <a:pPr latinLnBrk="1"/>
          <a:r>
            <a:rPr lang="en-US" altLang="ko-KR" dirty="0" smtClean="0"/>
            <a:t>Seq2Seq</a:t>
          </a:r>
        </a:p>
        <a:p>
          <a:pPr latinLnBrk="1"/>
          <a:r>
            <a:rPr lang="en-US" altLang="ko-KR" dirty="0" smtClean="0"/>
            <a:t>(2014)</a:t>
          </a:r>
          <a:endParaRPr lang="ko-KR" altLang="en-US" dirty="0"/>
        </a:p>
      </dgm:t>
    </dgm:pt>
    <dgm:pt modelId="{83CB7E0C-F0BE-4991-B4A5-15CC1D6E42DD}" type="parTrans" cxnId="{A79BD462-4E9F-4E29-BE0C-6D6C6CE55746}">
      <dgm:prSet/>
      <dgm:spPr/>
      <dgm:t>
        <a:bodyPr/>
        <a:lstStyle/>
        <a:p>
          <a:pPr latinLnBrk="1"/>
          <a:endParaRPr lang="ko-KR" altLang="en-US"/>
        </a:p>
      </dgm:t>
    </dgm:pt>
    <dgm:pt modelId="{0BC89713-E674-4833-AEF8-BE775AE41525}" type="sibTrans" cxnId="{A79BD462-4E9F-4E29-BE0C-6D6C6CE55746}">
      <dgm:prSet/>
      <dgm:spPr/>
      <dgm:t>
        <a:bodyPr/>
        <a:lstStyle/>
        <a:p>
          <a:pPr latinLnBrk="1"/>
          <a:endParaRPr lang="ko-KR" altLang="en-US"/>
        </a:p>
      </dgm:t>
    </dgm:pt>
    <dgm:pt modelId="{F99D2604-ADA9-440B-A561-029667AAF6FC}">
      <dgm:prSet phldrT="[텍스트]"/>
      <dgm:spPr/>
      <dgm:t>
        <a:bodyPr/>
        <a:lstStyle/>
        <a:p>
          <a:pPr latinLnBrk="1"/>
          <a:r>
            <a:rPr lang="en-US" altLang="ko-KR" dirty="0" smtClean="0"/>
            <a:t>Attention</a:t>
          </a:r>
        </a:p>
        <a:p>
          <a:pPr latinLnBrk="1"/>
          <a:r>
            <a:rPr lang="en-US" altLang="ko-KR" dirty="0" smtClean="0"/>
            <a:t>(2015)</a:t>
          </a:r>
          <a:endParaRPr lang="ko-KR" altLang="en-US" dirty="0"/>
        </a:p>
      </dgm:t>
    </dgm:pt>
    <dgm:pt modelId="{CDDFBCB1-757E-4D7E-BBE5-1393B5E92BB8}" type="parTrans" cxnId="{FE6CAEB1-A4F4-4ABA-A1FB-88CC6C207001}">
      <dgm:prSet/>
      <dgm:spPr/>
      <dgm:t>
        <a:bodyPr/>
        <a:lstStyle/>
        <a:p>
          <a:pPr latinLnBrk="1"/>
          <a:endParaRPr lang="ko-KR" altLang="en-US"/>
        </a:p>
      </dgm:t>
    </dgm:pt>
    <dgm:pt modelId="{2650C32B-5714-402C-98D5-8E5F160CCF2D}" type="sibTrans" cxnId="{FE6CAEB1-A4F4-4ABA-A1FB-88CC6C207001}">
      <dgm:prSet/>
      <dgm:spPr/>
      <dgm:t>
        <a:bodyPr/>
        <a:lstStyle/>
        <a:p>
          <a:pPr latinLnBrk="1"/>
          <a:endParaRPr lang="ko-KR" altLang="en-US"/>
        </a:p>
      </dgm:t>
    </dgm:pt>
    <dgm:pt modelId="{1FDF9818-7835-4F10-9537-96E34AAE2542}">
      <dgm:prSet phldrT="[텍스트]"/>
      <dgm:spPr/>
      <dgm:t>
        <a:bodyPr/>
        <a:lstStyle/>
        <a:p>
          <a:pPr latinLnBrk="1"/>
          <a:r>
            <a:rPr lang="en-US" altLang="ko-KR" dirty="0" smtClean="0"/>
            <a:t>Transformer</a:t>
          </a:r>
        </a:p>
        <a:p>
          <a:pPr latinLnBrk="1"/>
          <a:r>
            <a:rPr lang="en-US" altLang="ko-KR" dirty="0" smtClean="0"/>
            <a:t>(2017)</a:t>
          </a:r>
          <a:endParaRPr lang="ko-KR" altLang="en-US" dirty="0"/>
        </a:p>
      </dgm:t>
    </dgm:pt>
    <dgm:pt modelId="{29229CCC-63CA-464E-A4C7-B44313F6837A}" type="parTrans" cxnId="{0E397761-99BB-4B4D-AE0C-8EFA5A085839}">
      <dgm:prSet/>
      <dgm:spPr/>
      <dgm:t>
        <a:bodyPr/>
        <a:lstStyle/>
        <a:p>
          <a:pPr latinLnBrk="1"/>
          <a:endParaRPr lang="ko-KR" altLang="en-US"/>
        </a:p>
      </dgm:t>
    </dgm:pt>
    <dgm:pt modelId="{E12176A0-52BC-421B-9148-60637E78560C}" type="sibTrans" cxnId="{0E397761-99BB-4B4D-AE0C-8EFA5A085839}">
      <dgm:prSet/>
      <dgm:spPr/>
      <dgm:t>
        <a:bodyPr/>
        <a:lstStyle/>
        <a:p>
          <a:pPr latinLnBrk="1"/>
          <a:endParaRPr lang="ko-KR" altLang="en-US"/>
        </a:p>
      </dgm:t>
    </dgm:pt>
    <dgm:pt modelId="{D368D9E9-E80A-4E6C-A2B2-6BBC0CAA63BC}">
      <dgm:prSet phldrT="[텍스트]"/>
      <dgm:spPr/>
      <dgm:t>
        <a:bodyPr/>
        <a:lstStyle/>
        <a:p>
          <a:pPr latinLnBrk="1"/>
          <a:r>
            <a:rPr lang="en-US" altLang="ko-KR" dirty="0" smtClean="0"/>
            <a:t>GPT-1</a:t>
          </a:r>
        </a:p>
        <a:p>
          <a:pPr latinLnBrk="1"/>
          <a:r>
            <a:rPr lang="en-US" altLang="ko-KR" dirty="0" smtClean="0"/>
            <a:t>(2018)</a:t>
          </a:r>
          <a:endParaRPr lang="ko-KR" altLang="en-US" dirty="0"/>
        </a:p>
      </dgm:t>
    </dgm:pt>
    <dgm:pt modelId="{556C5B62-BD65-4E79-BB32-9596C42F0CD4}" type="parTrans" cxnId="{7B5DB38A-1835-4D2B-B1B6-5CC3BF5F3A9A}">
      <dgm:prSet/>
      <dgm:spPr/>
      <dgm:t>
        <a:bodyPr/>
        <a:lstStyle/>
        <a:p>
          <a:pPr latinLnBrk="1"/>
          <a:endParaRPr lang="ko-KR" altLang="en-US"/>
        </a:p>
      </dgm:t>
    </dgm:pt>
    <dgm:pt modelId="{385720EF-15B9-4CB5-BE2E-302A3B917DA4}" type="sibTrans" cxnId="{7B5DB38A-1835-4D2B-B1B6-5CC3BF5F3A9A}">
      <dgm:prSet/>
      <dgm:spPr/>
      <dgm:t>
        <a:bodyPr/>
        <a:lstStyle/>
        <a:p>
          <a:pPr latinLnBrk="1"/>
          <a:endParaRPr lang="ko-KR" altLang="en-US"/>
        </a:p>
      </dgm:t>
    </dgm:pt>
    <dgm:pt modelId="{01E4382F-7ABD-4680-9960-445EF86F43B3}">
      <dgm:prSet phldrT="[텍스트]"/>
      <dgm:spPr/>
      <dgm:t>
        <a:bodyPr/>
        <a:lstStyle/>
        <a:p>
          <a:pPr latinLnBrk="1"/>
          <a:r>
            <a:rPr lang="en-US" altLang="ko-KR" dirty="0" smtClean="0"/>
            <a:t>BERT</a:t>
          </a:r>
        </a:p>
        <a:p>
          <a:pPr latinLnBrk="1"/>
          <a:r>
            <a:rPr lang="en-US" altLang="ko-KR" dirty="0" smtClean="0"/>
            <a:t>(2019)</a:t>
          </a:r>
          <a:endParaRPr lang="ko-KR" altLang="en-US" dirty="0"/>
        </a:p>
      </dgm:t>
    </dgm:pt>
    <dgm:pt modelId="{70E2DF77-0569-4639-9C47-D3F363572D12}" type="parTrans" cxnId="{604F6E9D-A46A-42EA-9F42-C338B51FEE4E}">
      <dgm:prSet/>
      <dgm:spPr/>
      <dgm:t>
        <a:bodyPr/>
        <a:lstStyle/>
        <a:p>
          <a:pPr latinLnBrk="1"/>
          <a:endParaRPr lang="ko-KR" altLang="en-US"/>
        </a:p>
      </dgm:t>
    </dgm:pt>
    <dgm:pt modelId="{F7CC7DBC-0ECA-4081-9875-693B9E4684DD}" type="sibTrans" cxnId="{604F6E9D-A46A-42EA-9F42-C338B51FEE4E}">
      <dgm:prSet/>
      <dgm:spPr/>
      <dgm:t>
        <a:bodyPr/>
        <a:lstStyle/>
        <a:p>
          <a:pPr latinLnBrk="1"/>
          <a:endParaRPr lang="ko-KR" altLang="en-US"/>
        </a:p>
      </dgm:t>
    </dgm:pt>
    <dgm:pt modelId="{83F0279E-69E1-4366-9F8E-99BCEF65D6A9}">
      <dgm:prSet phldrT="[텍스트]"/>
      <dgm:spPr/>
      <dgm:t>
        <a:bodyPr/>
        <a:lstStyle/>
        <a:p>
          <a:pPr latinLnBrk="1"/>
          <a:r>
            <a:rPr lang="en-US" altLang="ko-KR" dirty="0" smtClean="0"/>
            <a:t>GPT-3</a:t>
          </a:r>
        </a:p>
        <a:p>
          <a:pPr latinLnBrk="1"/>
          <a:r>
            <a:rPr lang="en-US" altLang="ko-KR" dirty="0" smtClean="0"/>
            <a:t>(2020)</a:t>
          </a:r>
          <a:endParaRPr lang="ko-KR" altLang="en-US" dirty="0"/>
        </a:p>
      </dgm:t>
    </dgm:pt>
    <dgm:pt modelId="{6556C494-CAE6-41E9-A6BC-EA8BC7980168}" type="parTrans" cxnId="{254967A5-D1EC-4415-BF0B-D85EF635C507}">
      <dgm:prSet/>
      <dgm:spPr/>
      <dgm:t>
        <a:bodyPr/>
        <a:lstStyle/>
        <a:p>
          <a:pPr latinLnBrk="1"/>
          <a:endParaRPr lang="ko-KR" altLang="en-US"/>
        </a:p>
      </dgm:t>
    </dgm:pt>
    <dgm:pt modelId="{198AF157-447F-489B-84B1-AA84957A936A}" type="sibTrans" cxnId="{254967A5-D1EC-4415-BF0B-D85EF635C507}">
      <dgm:prSet/>
      <dgm:spPr/>
      <dgm:t>
        <a:bodyPr/>
        <a:lstStyle/>
        <a:p>
          <a:pPr latinLnBrk="1"/>
          <a:endParaRPr lang="ko-KR" altLang="en-US"/>
        </a:p>
      </dgm:t>
    </dgm:pt>
    <dgm:pt modelId="{8F7D3A81-67A9-435B-B013-DE67E74C8D4E}" type="pres">
      <dgm:prSet presAssocID="{C163EA83-ECA6-49EF-A247-B8D37EAF2F39}" presName="Name0" presStyleCnt="0">
        <dgm:presLayoutVars>
          <dgm:dir/>
          <dgm:animLvl val="lvl"/>
          <dgm:resizeHandles val="exact"/>
        </dgm:presLayoutVars>
      </dgm:prSet>
      <dgm:spPr/>
    </dgm:pt>
    <dgm:pt modelId="{414BD686-1089-458D-BBDB-93EBD6B6CE21}" type="pres">
      <dgm:prSet presAssocID="{713A800C-5117-4143-AFFA-F58837E5EF8B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F0485A8-DD06-45EA-8B4E-AD8AC8488EB8}" type="pres">
      <dgm:prSet presAssocID="{D87CE2D5-220D-4AB9-96D3-2021FD8B1BF5}" presName="parTxOnlySpace" presStyleCnt="0"/>
      <dgm:spPr/>
    </dgm:pt>
    <dgm:pt modelId="{ED816D16-7FEC-45BF-A4B7-19210804967D}" type="pres">
      <dgm:prSet presAssocID="{FD952CF9-9A9A-471A-9BBA-7A53F6580F1D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B3C88D3-C03F-4000-B2BD-D57D97C599A4}" type="pres">
      <dgm:prSet presAssocID="{A53511FA-7978-4547-86FA-815A0DF18A47}" presName="parTxOnlySpace" presStyleCnt="0"/>
      <dgm:spPr/>
    </dgm:pt>
    <dgm:pt modelId="{FD6B0B40-3139-48AE-987C-E186DB12FFD1}" type="pres">
      <dgm:prSet presAssocID="{8348AB39-42F5-44BA-889A-2D24EDEA57B7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70B5B46-1DEC-4AFA-87A4-F42CD7043807}" type="pres">
      <dgm:prSet presAssocID="{0BC89713-E674-4833-AEF8-BE775AE41525}" presName="parTxOnlySpace" presStyleCnt="0"/>
      <dgm:spPr/>
    </dgm:pt>
    <dgm:pt modelId="{E96B8681-C95A-4231-B085-333A604F3314}" type="pres">
      <dgm:prSet presAssocID="{F99D2604-ADA9-440B-A561-029667AAF6FC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B83F8F2-7D5F-4B27-8EF9-4CE5FDB00370}" type="pres">
      <dgm:prSet presAssocID="{2650C32B-5714-402C-98D5-8E5F160CCF2D}" presName="parTxOnlySpace" presStyleCnt="0"/>
      <dgm:spPr/>
    </dgm:pt>
    <dgm:pt modelId="{7BBECA5F-5541-4EE7-AF43-F1324BF58ECE}" type="pres">
      <dgm:prSet presAssocID="{1FDF9818-7835-4F10-9537-96E34AAE2542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85B9E41-892F-4089-8A71-21D4465184DB}" type="pres">
      <dgm:prSet presAssocID="{E12176A0-52BC-421B-9148-60637E78560C}" presName="parTxOnlySpace" presStyleCnt="0"/>
      <dgm:spPr/>
    </dgm:pt>
    <dgm:pt modelId="{4FF5E7D6-29A4-4298-B128-573624F6FF85}" type="pres">
      <dgm:prSet presAssocID="{D368D9E9-E80A-4E6C-A2B2-6BBC0CAA63BC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49860DA-E7B4-4819-A904-5D0191C49F29}" type="pres">
      <dgm:prSet presAssocID="{385720EF-15B9-4CB5-BE2E-302A3B917DA4}" presName="parTxOnlySpace" presStyleCnt="0"/>
      <dgm:spPr/>
    </dgm:pt>
    <dgm:pt modelId="{1BAC8067-8B8B-4668-831E-C8BD937FE93C}" type="pres">
      <dgm:prSet presAssocID="{01E4382F-7ABD-4680-9960-445EF86F43B3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B8CC95E-B1FA-4D79-AB37-207581457A87}" type="pres">
      <dgm:prSet presAssocID="{F7CC7DBC-0ECA-4081-9875-693B9E4684DD}" presName="parTxOnlySpace" presStyleCnt="0"/>
      <dgm:spPr/>
    </dgm:pt>
    <dgm:pt modelId="{D967DB5F-B543-4E4A-B267-3CCE289B4462}" type="pres">
      <dgm:prSet presAssocID="{83F0279E-69E1-4366-9F8E-99BCEF65D6A9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604F6E9D-A46A-42EA-9F42-C338B51FEE4E}" srcId="{C163EA83-ECA6-49EF-A247-B8D37EAF2F39}" destId="{01E4382F-7ABD-4680-9960-445EF86F43B3}" srcOrd="6" destOrd="0" parTransId="{70E2DF77-0569-4639-9C47-D3F363572D12}" sibTransId="{F7CC7DBC-0ECA-4081-9875-693B9E4684DD}"/>
    <dgm:cxn modelId="{D98C82E9-9227-4BF7-949D-2BC75E13ABE3}" type="presOf" srcId="{C163EA83-ECA6-49EF-A247-B8D37EAF2F39}" destId="{8F7D3A81-67A9-435B-B013-DE67E74C8D4E}" srcOrd="0" destOrd="0" presId="urn:microsoft.com/office/officeart/2005/8/layout/chevron1"/>
    <dgm:cxn modelId="{216ADE1E-32AC-491A-8685-A2B7252D9E3D}" type="presOf" srcId="{D368D9E9-E80A-4E6C-A2B2-6BBC0CAA63BC}" destId="{4FF5E7D6-29A4-4298-B128-573624F6FF85}" srcOrd="0" destOrd="0" presId="urn:microsoft.com/office/officeart/2005/8/layout/chevron1"/>
    <dgm:cxn modelId="{76FF8143-FBA1-4DC1-822C-04558F02674E}" type="presOf" srcId="{8348AB39-42F5-44BA-889A-2D24EDEA57B7}" destId="{FD6B0B40-3139-48AE-987C-E186DB12FFD1}" srcOrd="0" destOrd="0" presId="urn:microsoft.com/office/officeart/2005/8/layout/chevron1"/>
    <dgm:cxn modelId="{7F506812-EDAF-4CF8-B621-E74E0F2C0888}" type="presOf" srcId="{F99D2604-ADA9-440B-A561-029667AAF6FC}" destId="{E96B8681-C95A-4231-B085-333A604F3314}" srcOrd="0" destOrd="0" presId="urn:microsoft.com/office/officeart/2005/8/layout/chevron1"/>
    <dgm:cxn modelId="{0E397761-99BB-4B4D-AE0C-8EFA5A085839}" srcId="{C163EA83-ECA6-49EF-A247-B8D37EAF2F39}" destId="{1FDF9818-7835-4F10-9537-96E34AAE2542}" srcOrd="4" destOrd="0" parTransId="{29229CCC-63CA-464E-A4C7-B44313F6837A}" sibTransId="{E12176A0-52BC-421B-9148-60637E78560C}"/>
    <dgm:cxn modelId="{76AA390C-3C0E-4607-918C-18C780F5D993}" srcId="{C163EA83-ECA6-49EF-A247-B8D37EAF2F39}" destId="{FD952CF9-9A9A-471A-9BBA-7A53F6580F1D}" srcOrd="1" destOrd="0" parTransId="{56C34CE5-4823-48AB-9DA5-D590527B9FA7}" sibTransId="{A53511FA-7978-4547-86FA-815A0DF18A47}"/>
    <dgm:cxn modelId="{01875A65-48B9-4B1C-9D40-BCFAF082019B}" type="presOf" srcId="{713A800C-5117-4143-AFFA-F58837E5EF8B}" destId="{414BD686-1089-458D-BBDB-93EBD6B6CE21}" srcOrd="0" destOrd="0" presId="urn:microsoft.com/office/officeart/2005/8/layout/chevron1"/>
    <dgm:cxn modelId="{91A02237-83D3-4F84-ACE6-643898A6CFA5}" srcId="{C163EA83-ECA6-49EF-A247-B8D37EAF2F39}" destId="{713A800C-5117-4143-AFFA-F58837E5EF8B}" srcOrd="0" destOrd="0" parTransId="{2733F11F-3356-4F01-B1E4-733D6F609AB5}" sibTransId="{D87CE2D5-220D-4AB9-96D3-2021FD8B1BF5}"/>
    <dgm:cxn modelId="{7B5DB38A-1835-4D2B-B1B6-5CC3BF5F3A9A}" srcId="{C163EA83-ECA6-49EF-A247-B8D37EAF2F39}" destId="{D368D9E9-E80A-4E6C-A2B2-6BBC0CAA63BC}" srcOrd="5" destOrd="0" parTransId="{556C5B62-BD65-4E79-BB32-9596C42F0CD4}" sibTransId="{385720EF-15B9-4CB5-BE2E-302A3B917DA4}"/>
    <dgm:cxn modelId="{321741D1-B086-4852-B06F-DDCC1B75C6DE}" type="presOf" srcId="{83F0279E-69E1-4366-9F8E-99BCEF65D6A9}" destId="{D967DB5F-B543-4E4A-B267-3CCE289B4462}" srcOrd="0" destOrd="0" presId="urn:microsoft.com/office/officeart/2005/8/layout/chevron1"/>
    <dgm:cxn modelId="{A79BD462-4E9F-4E29-BE0C-6D6C6CE55746}" srcId="{C163EA83-ECA6-49EF-A247-B8D37EAF2F39}" destId="{8348AB39-42F5-44BA-889A-2D24EDEA57B7}" srcOrd="2" destOrd="0" parTransId="{83CB7E0C-F0BE-4991-B4A5-15CC1D6E42DD}" sibTransId="{0BC89713-E674-4833-AEF8-BE775AE41525}"/>
    <dgm:cxn modelId="{6EE0347A-A952-4378-9FC1-ECB940B33D9E}" type="presOf" srcId="{01E4382F-7ABD-4680-9960-445EF86F43B3}" destId="{1BAC8067-8B8B-4668-831E-C8BD937FE93C}" srcOrd="0" destOrd="0" presId="urn:microsoft.com/office/officeart/2005/8/layout/chevron1"/>
    <dgm:cxn modelId="{FE6CAEB1-A4F4-4ABA-A1FB-88CC6C207001}" srcId="{C163EA83-ECA6-49EF-A247-B8D37EAF2F39}" destId="{F99D2604-ADA9-440B-A561-029667AAF6FC}" srcOrd="3" destOrd="0" parTransId="{CDDFBCB1-757E-4D7E-BBE5-1393B5E92BB8}" sibTransId="{2650C32B-5714-402C-98D5-8E5F160CCF2D}"/>
    <dgm:cxn modelId="{57161A33-6E81-4D49-B775-F573A2279FDB}" type="presOf" srcId="{FD952CF9-9A9A-471A-9BBA-7A53F6580F1D}" destId="{ED816D16-7FEC-45BF-A4B7-19210804967D}" srcOrd="0" destOrd="0" presId="urn:microsoft.com/office/officeart/2005/8/layout/chevron1"/>
    <dgm:cxn modelId="{717FF516-CF9E-4C19-BA75-26CADD05D58A}" type="presOf" srcId="{1FDF9818-7835-4F10-9537-96E34AAE2542}" destId="{7BBECA5F-5541-4EE7-AF43-F1324BF58ECE}" srcOrd="0" destOrd="0" presId="urn:microsoft.com/office/officeart/2005/8/layout/chevron1"/>
    <dgm:cxn modelId="{254967A5-D1EC-4415-BF0B-D85EF635C507}" srcId="{C163EA83-ECA6-49EF-A247-B8D37EAF2F39}" destId="{83F0279E-69E1-4366-9F8E-99BCEF65D6A9}" srcOrd="7" destOrd="0" parTransId="{6556C494-CAE6-41E9-A6BC-EA8BC7980168}" sibTransId="{198AF157-447F-489B-84B1-AA84957A936A}"/>
    <dgm:cxn modelId="{F1A16C0B-8AF8-480B-8FE6-8218F037691F}" type="presParOf" srcId="{8F7D3A81-67A9-435B-B013-DE67E74C8D4E}" destId="{414BD686-1089-458D-BBDB-93EBD6B6CE21}" srcOrd="0" destOrd="0" presId="urn:microsoft.com/office/officeart/2005/8/layout/chevron1"/>
    <dgm:cxn modelId="{66C2053A-9146-4FDE-9B56-15020389D7D4}" type="presParOf" srcId="{8F7D3A81-67A9-435B-B013-DE67E74C8D4E}" destId="{4F0485A8-DD06-45EA-8B4E-AD8AC8488EB8}" srcOrd="1" destOrd="0" presId="urn:microsoft.com/office/officeart/2005/8/layout/chevron1"/>
    <dgm:cxn modelId="{554B6AC5-3370-422D-896E-EE947C595F70}" type="presParOf" srcId="{8F7D3A81-67A9-435B-B013-DE67E74C8D4E}" destId="{ED816D16-7FEC-45BF-A4B7-19210804967D}" srcOrd="2" destOrd="0" presId="urn:microsoft.com/office/officeart/2005/8/layout/chevron1"/>
    <dgm:cxn modelId="{7E559BFD-1978-4FDA-98E5-78C11639DD6B}" type="presParOf" srcId="{8F7D3A81-67A9-435B-B013-DE67E74C8D4E}" destId="{2B3C88D3-C03F-4000-B2BD-D57D97C599A4}" srcOrd="3" destOrd="0" presId="urn:microsoft.com/office/officeart/2005/8/layout/chevron1"/>
    <dgm:cxn modelId="{7D86473A-744F-4402-A48A-E9388269BCC5}" type="presParOf" srcId="{8F7D3A81-67A9-435B-B013-DE67E74C8D4E}" destId="{FD6B0B40-3139-48AE-987C-E186DB12FFD1}" srcOrd="4" destOrd="0" presId="urn:microsoft.com/office/officeart/2005/8/layout/chevron1"/>
    <dgm:cxn modelId="{3E5524FF-40B1-4BCE-B1E4-F1068140023D}" type="presParOf" srcId="{8F7D3A81-67A9-435B-B013-DE67E74C8D4E}" destId="{F70B5B46-1DEC-4AFA-87A4-F42CD7043807}" srcOrd="5" destOrd="0" presId="urn:microsoft.com/office/officeart/2005/8/layout/chevron1"/>
    <dgm:cxn modelId="{E7B1478A-765A-43A7-AD6E-AAA3AE9ACAE5}" type="presParOf" srcId="{8F7D3A81-67A9-435B-B013-DE67E74C8D4E}" destId="{E96B8681-C95A-4231-B085-333A604F3314}" srcOrd="6" destOrd="0" presId="urn:microsoft.com/office/officeart/2005/8/layout/chevron1"/>
    <dgm:cxn modelId="{BC19EF82-71E3-4F75-AF79-BD8441AAE2B9}" type="presParOf" srcId="{8F7D3A81-67A9-435B-B013-DE67E74C8D4E}" destId="{BB83F8F2-7D5F-4B27-8EF9-4CE5FDB00370}" srcOrd="7" destOrd="0" presId="urn:microsoft.com/office/officeart/2005/8/layout/chevron1"/>
    <dgm:cxn modelId="{6015292B-86C8-4B81-A13C-221457C0A4A3}" type="presParOf" srcId="{8F7D3A81-67A9-435B-B013-DE67E74C8D4E}" destId="{7BBECA5F-5541-4EE7-AF43-F1324BF58ECE}" srcOrd="8" destOrd="0" presId="urn:microsoft.com/office/officeart/2005/8/layout/chevron1"/>
    <dgm:cxn modelId="{6B15DEA8-03FC-42CA-9738-9C8C8FF576BE}" type="presParOf" srcId="{8F7D3A81-67A9-435B-B013-DE67E74C8D4E}" destId="{185B9E41-892F-4089-8A71-21D4465184DB}" srcOrd="9" destOrd="0" presId="urn:microsoft.com/office/officeart/2005/8/layout/chevron1"/>
    <dgm:cxn modelId="{B8995B7D-7B7C-4E64-B459-D40E5F1457B3}" type="presParOf" srcId="{8F7D3A81-67A9-435B-B013-DE67E74C8D4E}" destId="{4FF5E7D6-29A4-4298-B128-573624F6FF85}" srcOrd="10" destOrd="0" presId="urn:microsoft.com/office/officeart/2005/8/layout/chevron1"/>
    <dgm:cxn modelId="{88A51AFC-4124-4B09-A193-02F4128A5A8B}" type="presParOf" srcId="{8F7D3A81-67A9-435B-B013-DE67E74C8D4E}" destId="{249860DA-E7B4-4819-A904-5D0191C49F29}" srcOrd="11" destOrd="0" presId="urn:microsoft.com/office/officeart/2005/8/layout/chevron1"/>
    <dgm:cxn modelId="{5CF70C12-91C6-459B-BD81-4F44C15869A6}" type="presParOf" srcId="{8F7D3A81-67A9-435B-B013-DE67E74C8D4E}" destId="{1BAC8067-8B8B-4668-831E-C8BD937FE93C}" srcOrd="12" destOrd="0" presId="urn:microsoft.com/office/officeart/2005/8/layout/chevron1"/>
    <dgm:cxn modelId="{9157B238-075B-4C57-B85F-4AA76664DD67}" type="presParOf" srcId="{8F7D3A81-67A9-435B-B013-DE67E74C8D4E}" destId="{6B8CC95E-B1FA-4D79-AB37-207581457A87}" srcOrd="13" destOrd="0" presId="urn:microsoft.com/office/officeart/2005/8/layout/chevron1"/>
    <dgm:cxn modelId="{C0268D13-C590-45CB-A112-B3A3F8E11C45}" type="presParOf" srcId="{8F7D3A81-67A9-435B-B013-DE67E74C8D4E}" destId="{D967DB5F-B543-4E4A-B267-3CCE289B4462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4BD686-1089-458D-BBDB-93EBD6B6CE21}">
      <dsp:nvSpPr>
        <dsp:cNvPr id="0" name=""/>
        <dsp:cNvSpPr/>
      </dsp:nvSpPr>
      <dsp:spPr>
        <a:xfrm>
          <a:off x="862" y="1614230"/>
          <a:ext cx="1382410" cy="55296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RNN</a:t>
          </a:r>
        </a:p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(1986)</a:t>
          </a:r>
          <a:endParaRPr lang="ko-KR" altLang="en-US" sz="1100" kern="1200" dirty="0"/>
        </a:p>
      </dsp:txBody>
      <dsp:txXfrm>
        <a:off x="277344" y="1614230"/>
        <a:ext cx="829446" cy="552964"/>
      </dsp:txXfrm>
    </dsp:sp>
    <dsp:sp modelId="{ED816D16-7FEC-45BF-A4B7-19210804967D}">
      <dsp:nvSpPr>
        <dsp:cNvPr id="0" name=""/>
        <dsp:cNvSpPr/>
      </dsp:nvSpPr>
      <dsp:spPr>
        <a:xfrm>
          <a:off x="1245032" y="1614230"/>
          <a:ext cx="1382410" cy="552964"/>
        </a:xfrm>
        <a:prstGeom prst="chevron">
          <a:avLst/>
        </a:prstGeom>
        <a:solidFill>
          <a:schemeClr val="accent5">
            <a:hueOff val="-1050478"/>
            <a:satOff val="-1461"/>
            <a:lumOff val="-5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LSTM</a:t>
          </a:r>
        </a:p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(1997)</a:t>
          </a:r>
          <a:endParaRPr lang="ko-KR" altLang="en-US" sz="1100" kern="1200" dirty="0"/>
        </a:p>
      </dsp:txBody>
      <dsp:txXfrm>
        <a:off x="1521514" y="1614230"/>
        <a:ext cx="829446" cy="552964"/>
      </dsp:txXfrm>
    </dsp:sp>
    <dsp:sp modelId="{FD6B0B40-3139-48AE-987C-E186DB12FFD1}">
      <dsp:nvSpPr>
        <dsp:cNvPr id="0" name=""/>
        <dsp:cNvSpPr/>
      </dsp:nvSpPr>
      <dsp:spPr>
        <a:xfrm>
          <a:off x="2489202" y="1614230"/>
          <a:ext cx="1382410" cy="552964"/>
        </a:xfrm>
        <a:prstGeom prst="chevron">
          <a:avLst/>
        </a:prstGeom>
        <a:solidFill>
          <a:schemeClr val="accent5">
            <a:hueOff val="-2100956"/>
            <a:satOff val="-2922"/>
            <a:lumOff val="-11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Seq2Seq</a:t>
          </a:r>
        </a:p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(2014)</a:t>
          </a:r>
          <a:endParaRPr lang="ko-KR" altLang="en-US" sz="1100" kern="1200" dirty="0"/>
        </a:p>
      </dsp:txBody>
      <dsp:txXfrm>
        <a:off x="2765684" y="1614230"/>
        <a:ext cx="829446" cy="552964"/>
      </dsp:txXfrm>
    </dsp:sp>
    <dsp:sp modelId="{E96B8681-C95A-4231-B085-333A604F3314}">
      <dsp:nvSpPr>
        <dsp:cNvPr id="0" name=""/>
        <dsp:cNvSpPr/>
      </dsp:nvSpPr>
      <dsp:spPr>
        <a:xfrm>
          <a:off x="3733372" y="1614230"/>
          <a:ext cx="1382410" cy="552964"/>
        </a:xfrm>
        <a:prstGeom prst="chevron">
          <a:avLst/>
        </a:prstGeom>
        <a:solidFill>
          <a:schemeClr val="accent5">
            <a:hueOff val="-3151433"/>
            <a:satOff val="-4383"/>
            <a:lumOff val="-16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Attention</a:t>
          </a:r>
        </a:p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(2015)</a:t>
          </a:r>
          <a:endParaRPr lang="ko-KR" altLang="en-US" sz="1100" kern="1200" dirty="0"/>
        </a:p>
      </dsp:txBody>
      <dsp:txXfrm>
        <a:off x="4009854" y="1614230"/>
        <a:ext cx="829446" cy="552964"/>
      </dsp:txXfrm>
    </dsp:sp>
    <dsp:sp modelId="{7BBECA5F-5541-4EE7-AF43-F1324BF58ECE}">
      <dsp:nvSpPr>
        <dsp:cNvPr id="0" name=""/>
        <dsp:cNvSpPr/>
      </dsp:nvSpPr>
      <dsp:spPr>
        <a:xfrm>
          <a:off x="4977541" y="1614230"/>
          <a:ext cx="1382410" cy="552964"/>
        </a:xfrm>
        <a:prstGeom prst="chevron">
          <a:avLst/>
        </a:prstGeom>
        <a:solidFill>
          <a:schemeClr val="accent5">
            <a:hueOff val="-4201911"/>
            <a:satOff val="-5845"/>
            <a:lumOff val="-22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Transformer</a:t>
          </a:r>
        </a:p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(2017)</a:t>
          </a:r>
          <a:endParaRPr lang="ko-KR" altLang="en-US" sz="1100" kern="1200" dirty="0"/>
        </a:p>
      </dsp:txBody>
      <dsp:txXfrm>
        <a:off x="5254023" y="1614230"/>
        <a:ext cx="829446" cy="552964"/>
      </dsp:txXfrm>
    </dsp:sp>
    <dsp:sp modelId="{4FF5E7D6-29A4-4298-B128-573624F6FF85}">
      <dsp:nvSpPr>
        <dsp:cNvPr id="0" name=""/>
        <dsp:cNvSpPr/>
      </dsp:nvSpPr>
      <dsp:spPr>
        <a:xfrm>
          <a:off x="6221711" y="1614230"/>
          <a:ext cx="1382410" cy="552964"/>
        </a:xfrm>
        <a:prstGeom prst="chevron">
          <a:avLst/>
        </a:prstGeom>
        <a:solidFill>
          <a:schemeClr val="accent5">
            <a:hueOff val="-5252389"/>
            <a:satOff val="-7306"/>
            <a:lumOff val="-28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GPT-1</a:t>
          </a:r>
        </a:p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(2018)</a:t>
          </a:r>
          <a:endParaRPr lang="ko-KR" altLang="en-US" sz="1100" kern="1200" dirty="0"/>
        </a:p>
      </dsp:txBody>
      <dsp:txXfrm>
        <a:off x="6498193" y="1614230"/>
        <a:ext cx="829446" cy="552964"/>
      </dsp:txXfrm>
    </dsp:sp>
    <dsp:sp modelId="{1BAC8067-8B8B-4668-831E-C8BD937FE93C}">
      <dsp:nvSpPr>
        <dsp:cNvPr id="0" name=""/>
        <dsp:cNvSpPr/>
      </dsp:nvSpPr>
      <dsp:spPr>
        <a:xfrm>
          <a:off x="7465881" y="1614230"/>
          <a:ext cx="1382410" cy="552964"/>
        </a:xfrm>
        <a:prstGeom prst="chevron">
          <a:avLst/>
        </a:prstGeom>
        <a:solidFill>
          <a:schemeClr val="accent5">
            <a:hueOff val="-6302867"/>
            <a:satOff val="-8767"/>
            <a:lumOff val="-33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BERT</a:t>
          </a:r>
        </a:p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(2019)</a:t>
          </a:r>
          <a:endParaRPr lang="ko-KR" altLang="en-US" sz="1100" kern="1200" dirty="0"/>
        </a:p>
      </dsp:txBody>
      <dsp:txXfrm>
        <a:off x="7742363" y="1614230"/>
        <a:ext cx="829446" cy="552964"/>
      </dsp:txXfrm>
    </dsp:sp>
    <dsp:sp modelId="{D967DB5F-B543-4E4A-B267-3CCE289B4462}">
      <dsp:nvSpPr>
        <dsp:cNvPr id="0" name=""/>
        <dsp:cNvSpPr/>
      </dsp:nvSpPr>
      <dsp:spPr>
        <a:xfrm>
          <a:off x="8710051" y="1614230"/>
          <a:ext cx="1382410" cy="552964"/>
        </a:xfrm>
        <a:prstGeom prst="chevron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GPT-3</a:t>
          </a:r>
        </a:p>
        <a:p>
          <a:pPr lvl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100" kern="1200" dirty="0" smtClean="0"/>
            <a:t>(2020)</a:t>
          </a:r>
          <a:endParaRPr lang="ko-KR" altLang="en-US" sz="1100" kern="1200" dirty="0"/>
        </a:p>
      </dsp:txBody>
      <dsp:txXfrm>
        <a:off x="8986533" y="1614230"/>
        <a:ext cx="829446" cy="5529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62.5" units="1/cm"/>
          <inkml:channelProperty channel="Y" name="resolution" value="71.11111" units="1/cm"/>
          <inkml:channelProperty channel="T" name="resolution" value="1" units="1/dev"/>
        </inkml:channelProperties>
      </inkml:inkSource>
      <inkml:timestamp xml:id="ts0" timeString="2021-12-29T20:00:16.854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2 0,'26'0'63,"0"0"-63,0 0 0,0 0 16,0 0-16,0 0 0,-1 0 0,1 0 0,0 0 0,0 0 15,0 0-15,0 0 0,0 0 0,0 0 0,0 0 0,0 0 0,0 0 16,0 0-16,-1 0 0,1 0 0,0 0 0,0 0 0,0 0 0,0 0 0,0 0 0,0 0 15,0 0-15,26 0 0,-26 0 0,-1 0 0,1 0 0,0 0 0,0 0 0,0 0 0,0 0 0,0 0 0,0 0 16,0 0-16,26 0 0,-26 0 0,-1 0 0,1 0 0,0 0 0,0 0 0,0 0 0,0 0 0,0 0 0,0 0 0,0 0 16,0 0-16,0 0 0,0 0 0,0 0 0,-1 0 0,1 0 0,0 0 0,0 0 0,0 0 0,0 26 0,0-26 15,0 0-15,0 0 0,0 0 0,0 0 0,0 26 0,-1-26 0,1 0 0,0 0 0,0 0 0,0 26 16,0-26-16,26 0 0,-26 0 0,0 0 0,0 0 0,0 0 0,-1 0 16,1 0-16,0 0 0,0 0 0,0 0 0,0 0 0,0 0 15,0 0-15,0 26 0,0-26 0,0 0 0,0 0 0,-1 0 16,1 0-16,0 0 0,0 0 0,0 0 0,0 0 15,0 0-15,0 0 0,0 0 0,0 0 0,0 0 16,0 0-16,0 0 0,-1 0 0,1 0 16,0 25-16,0-25 0,0 0 15,0 0-15,0 0 0,0 0 0,0 0 0,0 0 16,0 0-16,0 0 0,-1 0 0,1 0 0,0 0 16,0 0-16,0 0 0,0 0 0,0 0 0,0 0 0,0 0 15,0 0-15,0 0 0,0 0 0,-1 0 0,1 0 0,0 0 16,0 0-16,0 0 0,0 0 0,0 0 0,0 0 0,0 0 15,0 0-15,0 0 0,0 0 0,-1 0 0,1 0 0,0 0 0,0 0 0,0 0 16,0 0-16,0 0 0,0 0 0,0 0 0,0 0 0,0 0 0,0 0 0,0 0 16,-1 0-16,1 0 0,0 0 0,0 0 0,0 0 0,0 0 0,0 0 0,0 0 15,0 0-15,0 0 0,0 0 0,0 0 0,-1 0 0,1 0 0,0 0 16,0 0-16,0 0 0,0 0 0,0 0 0,0 0 16,0 0-16,0 0 0,0 0 15,0 0-15,-1 0 0,1 0 0,0 0 16,0 0-16,0 0 0,0 0 0,0 0 15,0 0-15,0 0 0,0 0 0,0 0 16,0 0-16,-1 0 0,1 0 0,0 0 16,0 0-16,0 0 0,0 0 15,0 0-15,0 0 0,0 0 16,0 0-16,0 0 0,0 0 0,0 0 16,-1 0-16,1 0 0,0 0 0,0 0 15,0 0-15,0 0 0,0 0 0,0 0 16,0 0-16,0 0 0,0 0 0,0 0 15,-1 0-15,1 0 0,0 0 0,0 0 0,0 0 0,0 0 16,0 0-16,0 0 0,0 0 0,0 0 0,0 0 16,0 0-16,-1 0 0,1 0 0,0 0 0,0 0 0,0 0 15,0 0-15,0 0 0,0 0 0,0 0 0,0 0 16,0 0-16,0 0 0,-1 0 16,1 0-16,0 0 0,0 0 15,0 0-15,0 0 0,0 0 0,0 0 16,0 0-16,0 0 0,0 0 0,0 0 15,-26-25-15,26 25 0,-1 0 16,1 0-16,0 0 16,0 0-1,0 0-15,0 0 16,0 0-16,0 0 16,0 0-16,-26-26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62.5" units="1/cm"/>
          <inkml:channelProperty channel="Y" name="resolution" value="71.11111" units="1/cm"/>
          <inkml:channelProperty channel="T" name="resolution" value="1" units="1/dev"/>
        </inkml:channelProperties>
      </inkml:inkSource>
      <inkml:timestamp xml:id="ts0" timeString="2021-12-29T20:00:19.768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2 0,'26'0'63,"0"0"-63,0 0 0,0 0 16,0 0-16,0 0 0,-1 0 0,1 0 0,0 0 0,0 0 15,0 0-15,0 0 0,0 0 0,0 0 0,0 0 0,0 0 0,0 0 16,0 0-16,-1 0 0,1 0 0,0 0 0,0 0 0,0 0 0,0 0 0,0 0 0,0 0 15,0 0-15,26 0 0,-26 0 0,-1 0 0,1 0 0,0 0 0,0 0 0,0 0 0,0 0 0,0 0 0,0 0 16,0 0-16,26 0 0,-26 0 0,-1 0 0,1 0 0,0 0 0,0 0 0,0 0 0,0 0 0,0 0 0,0 0 0,0 0 16,0 0-16,0 0 0,0 0 0,0 0 0,-1 0 0,1 0 0,0 0 0,0 0 0,0 0 0,0 26 0,0-26 15,0 0-15,0 0 0,0 0 0,0 0 0,0 26 0,-1-26 0,1 0 0,0 0 0,0 0 0,0 26 16,0-26-16,26 0 0,-26 0 0,0 0 0,0 0 0,0 0 0,-1 0 16,1 0-16,0 0 0,0 0 0,0 0 0,0 0 0,0 0 15,0 0-15,0 26 0,0-26 0,0 0 0,0 0 0,-1 0 16,1 0-16,0 0 0,0 0 0,0 0 0,0 0 15,0 0-15,0 0 0,0 0 0,0 0 0,0 0 16,0 0-16,0 0 0,-1 0 0,1 0 16,0 25-16,0-25 0,0 0 15,0 0-15,0 0 0,0 0 0,0 0 0,0 0 16,0 0-16,0 0 0,-1 0 0,1 0 0,0 0 16,0 0-16,0 0 0,0 0 0,0 0 0,0 0 0,0 0 15,0 0-15,0 0 0,0 0 0,-1 0 0,1 0 0,0 0 16,0 0-16,0 0 0,0 0 0,0 0 0,0 0 0,0 0 15,0 0-15,0 0 0,0 0 0,-1 0 0,1 0 0,0 0 0,0 0 0,0 0 16,0 0-16,0 0 0,0 0 0,0 0 0,0 0 0,0 0 0,0 0 0,0 0 16,-1 0-16,1 0 0,0 0 0,0 0 0,0 0 0,0 0 0,0 0 0,0 0 15,0 0-15,0 0 0,0 0 0,0 0 0,-1 0 0,1 0 0,0 0 16,0 0-16,0 0 0,0 0 0,0 0 0,0 0 16,0 0-16,0 0 0,0 0 15,0 0-15,-1 0 0,1 0 0,0 0 16,0 0-16,0 0 0,0 0 0,0 0 15,0 0-15,0 0 0,0 0 0,0 0 16,0 0-16,-1 0 0,1 0 0,0 0 16,0 0-16,0 0 0,0 0 15,0 0-15,0 0 0,0 0 16,0 0-16,0 0 0,0 0 0,0 0 16,-1 0-16,1 0 0,0 0 0,0 0 15,0 0-15,0 0 0,0 0 0,0 0 16,0 0-16,0 0 0,0 0 0,0 0 15,-1 0-15,1 0 0,0 0 0,0 0 0,0 0 0,0 0 16,0 0-16,0 0 0,0 0 0,0 0 0,0 0 16,0 0-16,-1 0 0,1 0 0,0 0 0,0 0 0,0 0 15,0 0-15,0 0 0,0 0 0,0 0 0,0 0 16,0 0-16,0 0 0,-1 0 16,1 0-16,0 0 0,0 0 15,0 0-15,0 0 0,0 0 0,0 0 16,0 0-16,0 0 0,0 0 0,0 0 15,-26-25-15,26 25 0,-1 0 16,1 0-16,0 0 16,0 0-1,0 0-15,0 0 16,0 0-16,0 0 16,0 0-16,-26-26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62.5" units="1/cm"/>
          <inkml:channelProperty channel="Y" name="resolution" value="71.11111" units="1/cm"/>
          <inkml:channelProperty channel="T" name="resolution" value="1" units="1/dev"/>
        </inkml:channelProperties>
      </inkml:inkSource>
      <inkml:timestamp xml:id="ts0" timeString="2021-12-29T20:00:24.721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 0,'3'0'63,"1"0"-63,-1 0 0,0 0 16,0 0-16,1 0 0,-1 0 0,0 0 0,0 0 0,1 0 15,-1 0-15,0 0 0,0 0 0,1 0 0,-1 0 0,0 0 0,0 0 16,1 0-16,-1 0 0,0 0 0,0 0 0,1 0 0,-1 0 0,0 0 0,1 0 0,-1 0 15,0 0-15,4 0 0,-4 0 0,0 0 0,0 0 0,1 0 0,-1 0 0,0 0 0,0 0 0,1 0 0,-1 0 16,0 0-16,4 0 0,-4 0 0,0 0 0,0 0 0,1 0 0,-1 0 0,0 0 0,1 0 0,-1 0 0,0 0 0,0 0 16,1 0-16,-1 0 0,0 0 0,0 0 0,1 0 0,-1 0 0,0 0 0,0 0 0,1 0 0,-1 21 0,0-21 15,0 0-15,1 0 0,-1 0 0,0 0 0,0 20 0,1-20 0,-1 0 0,0 0 0,1 0 0,-1 21 16,0-21-16,4 0 0,-4 0 0,0 0 0,0 0 0,1 0 0,-1 0 16,0 0-16,0 0 0,1 0 0,-1 0 0,0 0 0,0 0 15,1 0-15,-1 20 0,0-20 0,0 0 0,1 0 0,-1 0 16,0 0-16,1 0 0,-1 0 0,0 0 0,0 0 15,1 0-15,-1 0 0,0 0 0,0 0 0,1 0 16,-1 0-16,0 0 0,0 0 0,1 0 16,-1 21-16,0-21 0,0 0 15,1 0-15,-1 0 0,0 0 0,0 0 0,1 0 16,-1 0-16,0 0 0,1 0 0,-1 0 0,0 0 16,0 0-16,1 0 0,-1 0 0,0 0 0,0 0 0,1 0 15,-1 0-15,0 0 0,0 0 0,1 0 0,-1 0 0,0 0 16,0 0-16,1 0 0,-1 0 0,0 0 0,0 0 0,1 0 15,-1 0-15,0 0 0,1 0 0,-1 0 0,0 0 0,0 0 0,1 0 0,-1 0 16,0 0-16,0 0 0,1 0 0,-1 0 0,0 0 0,0 0 0,1 0 0,-1 0 16,0 0-16,0 0 0,1 0 0,-1 0 0,0 0 0,0 0 0,1 0 0,-1 0 15,0 0-15,1 0 0,-1 0 0,0 0 0,0 0 0,1 0 0,-1 0 16,0 0-16,0 0 0,1 0 0,-1 0 0,0 0 16,0 0-16,1 0 0,-1 0 15,0 0-15,0 0 0,1 0 0,-1 0 16,0 0-16,0 0 0,1 0 0,-1 0 15,0 0-15,1 0 0,-1 0 0,0 0 16,0 0-16,1 0 0,-1 0 0,0 0 16,0 0-16,1 0 0,-1 0 15,0 0-15,0 0 0,1 0 16,-1 0-16,0 0 0,0 0 0,1 0 16,-1 0-16,0 0 0,0 0 0,1 0 15,-1 0-15,0 0 0,1 0 0,-1 0 16,0 0-16,0 0 0,1 0 0,-1 0 15,0 0-15,0 0 0,1 0 0,-1 0 0,0 0 0,0 0 16,1 0-16,-1 0 0,0 0 0,0 0 0,1 0 16,-1 0-16,0 0 0,0 0 0,1 0 0,-1 0 0,0 0 15,1 0-15,-1 0 0,0 0 0,0 0 0,1 0 16,-1 0-16,0 0 0,0 0 16,1 0-16,-1 0 0,0 0 15,0 0-15,1 0 0,-1 0 0,0 0 16,0 0-16,1 0 0,-1 0 0,0 0 15,-3-21-15,3 21 0,1 0 16,-1 0-16,0 0 16,1 0-1,-1 0-15,0 0 16,0 0-16,1 0 16,-1 0-16,-3-20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00" units="cm"/>
          <inkml:channel name="Y" type="integer" max="1920" units="cm"/>
          <inkml:channel name="T" type="integer" max="2.14748E9" units="dev"/>
        </inkml:traceFormat>
        <inkml:channelProperties>
          <inkml:channelProperty channel="X" name="resolution" value="62.5" units="1/cm"/>
          <inkml:channelProperty channel="Y" name="resolution" value="71.11111" units="1/cm"/>
          <inkml:channelProperty channel="T" name="resolution" value="1" units="1/dev"/>
        </inkml:channelProperties>
      </inkml:inkSource>
      <inkml:timestamp xml:id="ts0" timeString="2021-12-29T20:00:33.011"/>
    </inkml:context>
    <inkml:brush xml:id="br0">
      <inkml:brushProperty name="width" value="0.26667" units="cm"/>
      <inkml:brushProperty name="height" value="0.53333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0 126 0,'10'0'63,"1"0"-63,-1 0 0,1 0 16,-1 0-16,1 0 0,-1 0 0,1 0 0,-1 0 0,1 0 15,-1 0-15,1 0 0,-1 0 0,0 0 0,1 0 0,-1 0 0,1 0 16,-1 0-16,1 0 0,-1 0 0,1 0 0,-1 0 0,1 0 0,-1 0 0,1 0 0,-1 0 15,1 0-15,9 0 0,-9 0 0,-1 0 0,1 0 0,-1 0 0,1 0 0,-1 0 0,1 0 0,-1 0 0,1 0 16,-1 0-16,11 0 0,-11 0 0,1 0 0,-1 0 0,1 0 0,-1 0 0,1 0 0,-1 0 0,1 0 0,-1 0 0,1 0 16,-1 0-16,1 0 0,-1 0 0,0 0 0,1 0 0,-1 0 0,1 0 0,-1 0 0,1 0 0,-1-19 0,1 19 15,-1 0-15,1 0 0,-1 0 0,1 0 0,-1-19 0,1 19 0,-1 0 0,0 0 0,1 0 0,-1-19 16,1 19-16,10 0 0,-11 0 0,1 0 0,-1 0 0,1 0 0,-1 0 16,1 0-16,-1 0 0,0 0 0,1 0 0,-1 0 0,1 0 15,-1 0-15,1-19 0,-1 19 0,1 0 0,-1 0 0,1 0 16,-1 0-16,1 0 0,-1 0 0,0 0 0,1 0 15,-1 0-15,1 0 0,-1 0 0,1 0 0,-1 0 16,1 0-16,-1 0 0,1 0 0,-1 0 16,1-19-16,-1 19 0,1 0 15,-1 0-15,0 0 0,1 0 0,-1 0 0,1 0 16,-1 0-16,1 0 0,-1 0 0,1 0 0,-1 0 16,1 0-16,-1 0 0,1 0 0,-1 0 0,0 0 0,1 0 15,-1 0-15,1 0 0,-1 0 0,1 0 0,-1 0 0,1 0 16,-1 0-16,1 0 0,-1 0 0,1 0 0,-1 0 0,0 0 15,1 0-15,-1 0 0,1 0 0,-1 0 0,1 0 0,-1 0 0,1 0 0,-1 0 16,1 0-16,-1 0 0,1 0 0,-1 0 0,1 0 0,-1 0 0,0 0 0,1 0 16,-1 0-16,1 0 0,-1 0 0,1 0 0,-1 0 0,1 0 0,-1 0 0,1 0 15,-1 0-15,1 0 0,-1 0 0,0 0 0,1 0 0,-1 0 0,1 0 16,-1 0-16,1 0 0,-1 0 0,1 0 0,-1 0 16,1 0-16,-1 0 0,1 0 15,-1 0-15,0 0 0,1 0 0,-1 0 16,1 0-16,-1 0 0,1 0 0,-1 0 15,1 0-15,-1 0 0,1 0 0,-1 0 16,1 0-16,-1 0 0,1 0 0,-1 0 16,0 0-16,1 0 0,-1 0 15,1 0-15,-1 0 0,1 0 16,-1 0-16,1 0 0,-1 0 0,1 0 16,-1 0-16,1 0 0,-1 0 0,0 0 15,1 0-15,-1 0 0,1 0 0,-1 0 16,1 0-16,-1 0 0,1 0 0,-1 0 15,1 0-15,-1 0 0,1 0 0,-1 0 0,1 0 0,-1 0 16,0 0-16,1 0 0,-1 0 0,1 0 0,-1 0 16,1 0-16,-1 0 0,1 0 0,-1 0 0,1 0 0,-1 0 15,1 0-15,-1 0 0,0 0 0,1 0 0,-1 0 16,1 0-16,-1 0 0,1 0 16,-1 0-16,1 0 0,-1 0 15,1 0-15,-1 0 0,1 0 0,-1 0 16,0 0-16,1 0 0,-1 0 0,1 0 15,-11 19-15,10-19 0,1 0 16,-1 0-16,1 0 16,-1 0-1,1 0-15,-1 0 16,1 0-16,-1 0 16,1 0-16,-11 19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2021-12-30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Hot</a:t>
            </a:r>
            <a:r>
              <a:rPr lang="ko-KR" altLang="en-US" dirty="0" smtClean="0"/>
              <a:t>한 </a:t>
            </a:r>
            <a:r>
              <a:rPr lang="ko-KR" altLang="en-US" dirty="0" err="1" smtClean="0"/>
              <a:t>자연어처리</a:t>
            </a:r>
            <a:r>
              <a:rPr lang="ko-KR" altLang="en-US" dirty="0" smtClean="0"/>
              <a:t> 기술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288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725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단계 학습보다 먼저 </a:t>
            </a:r>
            <a:r>
              <a:rPr lang="ko-KR" altLang="en-US" dirty="0" err="1" smtClean="0"/>
              <a:t>학습하는거라</a:t>
            </a:r>
            <a:r>
              <a:rPr lang="ko-KR" altLang="en-US" dirty="0" smtClean="0"/>
              <a:t> </a:t>
            </a:r>
            <a:r>
              <a:rPr lang="en-US" altLang="ko-KR" dirty="0" smtClean="0"/>
              <a:t>pre-training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52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973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디코더</a:t>
            </a:r>
            <a:r>
              <a:rPr lang="ko-KR" altLang="en-US" dirty="0" smtClean="0"/>
              <a:t> </a:t>
            </a:r>
            <a:r>
              <a:rPr lang="en-US" altLang="ko-KR" dirty="0" smtClean="0"/>
              <a:t>block</a:t>
            </a:r>
            <a:r>
              <a:rPr lang="ko-KR" altLang="en-US" dirty="0" smtClean="0"/>
              <a:t>의 수</a:t>
            </a:r>
            <a:endParaRPr lang="en-US" altLang="ko-KR" dirty="0" smtClean="0"/>
          </a:p>
          <a:p>
            <a:r>
              <a:rPr lang="ko-KR" altLang="en-US" dirty="0" smtClean="0"/>
              <a:t>트레이닝과 </a:t>
            </a:r>
            <a:r>
              <a:rPr lang="ko-KR" altLang="en-US" dirty="0" err="1" smtClean="0"/>
              <a:t>학습데이터</a:t>
            </a:r>
            <a:r>
              <a:rPr lang="ko-KR" altLang="en-US" dirty="0" smtClean="0"/>
              <a:t> 모두에 대해서 성능 증가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5224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633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799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781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285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새로운 </a:t>
            </a:r>
            <a:r>
              <a:rPr lang="ko-KR" altLang="en-US" dirty="0" err="1" smtClean="0"/>
              <a:t>데이터셋</a:t>
            </a:r>
            <a:r>
              <a:rPr lang="ko-KR" altLang="en-US" dirty="0" smtClean="0"/>
              <a:t> 예시 그림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452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학습이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사전 학습에서 자연어 처리 능력 뛰어난 모델 만들기</a:t>
            </a:r>
            <a:endParaRPr lang="en-US" altLang="ko-KR" dirty="0" smtClean="0"/>
          </a:p>
          <a:p>
            <a:r>
              <a:rPr lang="en-US" altLang="ko-KR" dirty="0" smtClean="0"/>
              <a:t>Layer</a:t>
            </a:r>
            <a:r>
              <a:rPr lang="ko-KR" altLang="en-US" dirty="0" smtClean="0"/>
              <a:t>를 추가할 때 적지 않은 시간과 노력 요구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632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Transformer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decoder</a:t>
            </a:r>
            <a:r>
              <a:rPr lang="ko-KR" altLang="en-US" baseline="0" dirty="0" smtClean="0"/>
              <a:t>를</a:t>
            </a:r>
            <a:r>
              <a:rPr lang="en-US" altLang="ko-KR" baseline="0" dirty="0" smtClean="0"/>
              <a:t> main design</a:t>
            </a:r>
            <a:r>
              <a:rPr lang="ko-KR" altLang="en-US" baseline="0" dirty="0" smtClean="0"/>
              <a:t>으로 사용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326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Transformer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decoder</a:t>
            </a:r>
            <a:r>
              <a:rPr lang="ko-KR" altLang="en-US" baseline="0" dirty="0" smtClean="0"/>
              <a:t>를</a:t>
            </a:r>
            <a:r>
              <a:rPr lang="en-US" altLang="ko-KR" baseline="0" dirty="0" smtClean="0"/>
              <a:t> main design</a:t>
            </a:r>
            <a:r>
              <a:rPr lang="ko-KR" altLang="en-US" baseline="0" dirty="0" smtClean="0"/>
              <a:t>으로 사용</a:t>
            </a:r>
            <a:endParaRPr lang="en-US" altLang="ko-KR" baseline="0" dirty="0" smtClean="0"/>
          </a:p>
          <a:p>
            <a:r>
              <a:rPr lang="ko-KR" altLang="en-US" baseline="0" dirty="0" smtClean="0"/>
              <a:t>가운데 </a:t>
            </a:r>
            <a:r>
              <a:rPr lang="en-US" altLang="ko-KR" baseline="0" dirty="0" smtClean="0"/>
              <a:t>encoder ~ </a:t>
            </a:r>
            <a:r>
              <a:rPr lang="ko-KR" altLang="en-US" baseline="0" dirty="0" smtClean="0"/>
              <a:t>없앰</a:t>
            </a:r>
            <a:endParaRPr lang="en-US" altLang="ko-KR" baseline="0" dirty="0" smtClean="0"/>
          </a:p>
          <a:p>
            <a:r>
              <a:rPr lang="ko-KR" altLang="en-US" baseline="0" dirty="0" smtClean="0"/>
              <a:t>몇 개를 </a:t>
            </a:r>
            <a:r>
              <a:rPr lang="ko-KR" altLang="en-US" baseline="0" dirty="0" err="1" smtClean="0"/>
              <a:t>쌓을지는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하이퍼파라미터임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4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Pretrained</a:t>
            </a:r>
            <a:r>
              <a:rPr lang="en-US" altLang="ko-KR" baseline="0" dirty="0" smtClean="0"/>
              <a:t> LM == transformer decoders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202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5FBZehUCkW4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image" Target="../media/image19.emf"/><Relationship Id="rId3" Type="http://schemas.openxmlformats.org/officeDocument/2006/relationships/image" Target="../media/image13.png"/><Relationship Id="rId7" Type="http://schemas.openxmlformats.org/officeDocument/2006/relationships/customXml" Target="../ink/ink1.xml"/><Relationship Id="rId12" Type="http://schemas.openxmlformats.org/officeDocument/2006/relationships/customXml" Target="../ink/ink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18.emf"/><Relationship Id="rId5" Type="http://schemas.openxmlformats.org/officeDocument/2006/relationships/image" Target="../media/image15.png"/><Relationship Id="rId10" Type="http://schemas.openxmlformats.org/officeDocument/2006/relationships/customXml" Target="../ink/ink3.xml"/><Relationship Id="rId4" Type="http://schemas.openxmlformats.org/officeDocument/2006/relationships/image" Target="../media/image14.png"/><Relationship Id="rId9" Type="http://schemas.openxmlformats.org/officeDocument/2006/relationships/customXml" Target="../ink/ink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8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GPT-1</a:t>
            </a:r>
            <a:endParaRPr lang="ko-KR" altLang="en-US" sz="3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임세진</a:t>
            </a:r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2"/>
              </a:rPr>
              <a:t>https://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2"/>
              </a:rPr>
              <a:t>youtu.be/5FBZehUCkW4</a:t>
            </a:r>
            <a:endParaRPr lang="en-US" altLang="ko-KR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03. GPT-1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정의 및 구조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920" y="1090397"/>
            <a:ext cx="11369675" cy="50577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Wingdings" panose="05000000000000000000" pitchFamily="2" charset="2"/>
              </a:rPr>
              <a:t>Transformer</a:t>
            </a:r>
            <a:r>
              <a:rPr lang="ko-KR" altLang="en-US" sz="20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Wingdings" panose="05000000000000000000" pitchFamily="2" charset="2"/>
              </a:rPr>
              <a:t>의</a:t>
            </a:r>
            <a:r>
              <a:rPr lang="en-US" altLang="ko-KR" sz="20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Wingdings" panose="05000000000000000000" pitchFamily="2" charset="2"/>
              </a:rPr>
              <a:t> Decoder</a:t>
            </a:r>
            <a:r>
              <a:rPr lang="ko-KR" altLang="en-US" sz="2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20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Wingdings" panose="05000000000000000000" pitchFamily="2" charset="2"/>
              </a:rPr>
              <a:t>구조를 사용</a:t>
            </a:r>
            <a:endParaRPr lang="en-US" altLang="ko-KR" sz="10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  <p:pic>
        <p:nvPicPr>
          <p:cNvPr id="2056" name="Picture 8" descr="https://jalammar.github.io/images/xlnet/transformer-decoder-block-self-attention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83" y="1838131"/>
            <a:ext cx="5397931" cy="296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s://jalammar.github.io/images/gpt2/self-attention-and-masked-self-attenti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287" y="1246143"/>
            <a:ext cx="5435060" cy="1823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s://jalammar.github.io/images/xlnet/transformer-decoder-intr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956" y="3619284"/>
            <a:ext cx="6363722" cy="2890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모서리가 둥근 직사각형 12"/>
          <p:cNvSpPr/>
          <p:nvPr/>
        </p:nvSpPr>
        <p:spPr>
          <a:xfrm>
            <a:off x="9226674" y="4991878"/>
            <a:ext cx="2380608" cy="1026367"/>
          </a:xfrm>
          <a:prstGeom prst="round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75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03. GPT-1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정의 및 구조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1502782" y="1520528"/>
            <a:ext cx="3293707" cy="4655788"/>
            <a:chOff x="1866122" y="1297143"/>
            <a:chExt cx="3293707" cy="4655788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2536623" y="2079170"/>
              <a:ext cx="1970062" cy="457201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I am a little boy</a:t>
              </a:r>
              <a:endParaRPr lang="ko-KR" altLang="en-US" sz="16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2090819" y="2960914"/>
              <a:ext cx="2855027" cy="1807030"/>
            </a:xfrm>
            <a:prstGeom prst="roundRect">
              <a:avLst/>
            </a:prstGeom>
            <a:noFill/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161352" y="1297143"/>
              <a:ext cx="723275" cy="507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  <a:sym typeface="Wingdings" panose="05000000000000000000" pitchFamily="2" charset="2"/>
                </a:rPr>
                <a:t>1</a:t>
              </a:r>
              <a:r>
                <a:rPr lang="ko-KR" altLang="en-US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  <a:sym typeface="Wingdings" panose="05000000000000000000" pitchFamily="2" charset="2"/>
                </a:rPr>
                <a:t>단계</a:t>
              </a:r>
              <a:endPara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2773226" y="5220101"/>
              <a:ext cx="1483567" cy="457201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I am a little</a:t>
              </a:r>
              <a:endParaRPr lang="ko-KR" altLang="en-US" sz="16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5" name="오른쪽 화살표 4"/>
            <p:cNvSpPr/>
            <p:nvPr/>
          </p:nvSpPr>
          <p:spPr>
            <a:xfrm rot="16200000">
              <a:off x="3350035" y="4840067"/>
              <a:ext cx="336594" cy="307911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2536623" y="3058009"/>
              <a:ext cx="1970062" cy="308787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softmax</a:t>
              </a:r>
              <a:endParaRPr lang="ko-KR" altLang="en-US" sz="16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2536623" y="3694029"/>
              <a:ext cx="1970062" cy="308787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Linear</a:t>
              </a:r>
              <a:endParaRPr lang="ko-KR" altLang="en-US" sz="16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2416668" y="4330050"/>
              <a:ext cx="2203327" cy="308787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Decoder block * 12</a:t>
              </a:r>
              <a:endParaRPr lang="ko-KR" altLang="en-US" sz="16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20" name="오른쪽 화살표 19"/>
            <p:cNvSpPr/>
            <p:nvPr/>
          </p:nvSpPr>
          <p:spPr>
            <a:xfrm rot="16200000">
              <a:off x="3346713" y="2591124"/>
              <a:ext cx="336594" cy="307911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오른쪽 화살표 20"/>
            <p:cNvSpPr/>
            <p:nvPr/>
          </p:nvSpPr>
          <p:spPr>
            <a:xfrm rot="16200000">
              <a:off x="3415821" y="3433456"/>
              <a:ext cx="211666" cy="193911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오른쪽 화살표 21"/>
            <p:cNvSpPr/>
            <p:nvPr/>
          </p:nvSpPr>
          <p:spPr>
            <a:xfrm rot="16200000">
              <a:off x="3415822" y="4069477"/>
              <a:ext cx="211666" cy="193911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866122" y="1297143"/>
              <a:ext cx="3293707" cy="4655788"/>
            </a:xfrm>
            <a:prstGeom prst="roundRect">
              <a:avLst/>
            </a:prstGeom>
            <a:noFill/>
            <a:ln w="571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6654761" y="1520528"/>
            <a:ext cx="3293707" cy="4655788"/>
            <a:chOff x="5391650" y="1297143"/>
            <a:chExt cx="3293707" cy="4655788"/>
          </a:xfrm>
        </p:grpSpPr>
        <p:sp>
          <p:nvSpPr>
            <p:cNvPr id="23" name="모서리가 둥근 직사각형 22"/>
            <p:cNvSpPr/>
            <p:nvPr/>
          </p:nvSpPr>
          <p:spPr>
            <a:xfrm>
              <a:off x="6036476" y="2079170"/>
              <a:ext cx="1970062" cy="457201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Positive</a:t>
              </a:r>
              <a:endParaRPr lang="ko-KR" altLang="en-US" sz="16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5590672" y="2960914"/>
              <a:ext cx="2855027" cy="1153873"/>
            </a:xfrm>
            <a:prstGeom prst="roundRect">
              <a:avLst/>
            </a:prstGeom>
            <a:noFill/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6273079" y="5220101"/>
              <a:ext cx="1483567" cy="457201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I am a happy</a:t>
              </a:r>
              <a:endParaRPr lang="ko-KR" altLang="en-US" sz="16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26" name="오른쪽 화살표 25"/>
            <p:cNvSpPr/>
            <p:nvPr/>
          </p:nvSpPr>
          <p:spPr>
            <a:xfrm rot="16200000">
              <a:off x="6849888" y="4840067"/>
              <a:ext cx="336594" cy="307911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6036476" y="3058009"/>
              <a:ext cx="1970062" cy="308787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softmax</a:t>
              </a:r>
              <a:endParaRPr lang="ko-KR" altLang="en-US" sz="16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6036476" y="3694029"/>
              <a:ext cx="1970062" cy="308787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Linear</a:t>
              </a:r>
              <a:endParaRPr lang="ko-KR" altLang="en-US" sz="16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5916521" y="4442022"/>
              <a:ext cx="2203327" cy="308787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Pretrained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 LM</a:t>
              </a:r>
              <a:endParaRPr lang="ko-KR" altLang="en-US" sz="16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30" name="오른쪽 화살표 29"/>
            <p:cNvSpPr/>
            <p:nvPr/>
          </p:nvSpPr>
          <p:spPr>
            <a:xfrm rot="16200000">
              <a:off x="6846566" y="2591124"/>
              <a:ext cx="336594" cy="307911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오른쪽 화살표 30"/>
            <p:cNvSpPr/>
            <p:nvPr/>
          </p:nvSpPr>
          <p:spPr>
            <a:xfrm rot="16200000">
              <a:off x="6915674" y="3433456"/>
              <a:ext cx="211666" cy="193911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오른쪽 화살표 31"/>
            <p:cNvSpPr/>
            <p:nvPr/>
          </p:nvSpPr>
          <p:spPr>
            <a:xfrm rot="16200000">
              <a:off x="6915675" y="4181449"/>
              <a:ext cx="211666" cy="193911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653224" y="1297143"/>
              <a:ext cx="723275" cy="4678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  <a:sym typeface="Wingdings" panose="05000000000000000000" pitchFamily="2" charset="2"/>
                </a:rPr>
                <a:t>2</a:t>
              </a:r>
              <a:r>
                <a:rPr lang="ko-KR" altLang="en-US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  <a:sym typeface="Wingdings" panose="05000000000000000000" pitchFamily="2" charset="2"/>
                </a:rPr>
                <a:t>단계</a:t>
              </a:r>
              <a:endPara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5391650" y="1297143"/>
              <a:ext cx="3293707" cy="4655788"/>
            </a:xfrm>
            <a:prstGeom prst="roundRect">
              <a:avLst/>
            </a:prstGeom>
            <a:noFill/>
            <a:ln w="571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48" name="오른쪽 화살표 2047"/>
          <p:cNvSpPr/>
          <p:nvPr/>
        </p:nvSpPr>
        <p:spPr>
          <a:xfrm>
            <a:off x="5260059" y="3590181"/>
            <a:ext cx="933061" cy="63602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2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03. GPT-1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정의 및 구조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Unlabeled dataset</a:t>
            </a:r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의 정보를 활용하기 힘든 이유</a:t>
            </a:r>
            <a:endParaRPr lang="en-US" altLang="ko-KR" sz="2000" dirty="0" smtClean="0">
              <a:solidFill>
                <a:schemeClr val="bg1">
                  <a:lumMod val="7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어떤 목적 함수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(Optimization objective)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가 효과적인지 알 수 없음</a:t>
            </a:r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모델에서 학습된 표현을 다양한 </a:t>
            </a:r>
            <a:r>
              <a:rPr lang="en-US" altLang="ko-KR" sz="1800" dirty="0" smtClean="0">
                <a:solidFill>
                  <a:schemeClr val="bg1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NLP task</a:t>
            </a:r>
            <a:r>
              <a:rPr lang="ko-KR" altLang="en-US" sz="1800" dirty="0" smtClean="0">
                <a:solidFill>
                  <a:schemeClr val="bg1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로 전환할 때 가장 효율적인 방법이 정해지지 않음</a:t>
            </a:r>
            <a:endParaRPr lang="en-US" altLang="ko-KR" sz="1800" dirty="0" smtClean="0">
              <a:solidFill>
                <a:schemeClr val="bg1">
                  <a:lumMod val="7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8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GPT-1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이 이 두가지 단점을 보완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비지도 학습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(unsupervised)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으로 사전 학습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(pre-training)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을 진행하고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,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지도 학습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(supervised)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으로 추가 학습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(fine-tuning)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을 하여 </a:t>
            </a:r>
            <a:r>
              <a:rPr lang="ko-KR" altLang="en-US" sz="18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준지도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학습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(semi-supervised)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을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구현</a:t>
            </a:r>
            <a:endParaRPr lang="en-US" altLang="ko-KR" sz="18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신경망의 초기 매개변수를 학습하기 위해 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unlabeled data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에 언어 모델링 목적 함수를 사용</a:t>
            </a:r>
            <a:endParaRPr lang="en-US" altLang="ko-KR" sz="18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앞에서 얻은 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parameter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를 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supervised objective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를 사용하여 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fine-tuning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한 후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,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특정 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task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에 적용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989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03. GPT-1 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정의 및 구조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920" y="1090397"/>
            <a:ext cx="11369675" cy="50577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Wingdings" panose="05000000000000000000" pitchFamily="2" charset="2"/>
              </a:rPr>
              <a:t>1. Unsupervised Pre-training with LM objective function (LM </a:t>
            </a:r>
            <a:r>
              <a:rPr lang="ko-KR" altLang="en-US" sz="18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Wingdings" panose="05000000000000000000" pitchFamily="2" charset="2"/>
              </a:rPr>
              <a:t>학습</a:t>
            </a:r>
            <a:r>
              <a:rPr lang="en-US" altLang="ko-KR" sz="18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Wingdings" panose="05000000000000000000" pitchFamily="2" charset="2"/>
              </a:rPr>
              <a:t>) </a:t>
            </a:r>
            <a:r>
              <a:rPr lang="en-US" altLang="ko-KR" sz="1800" dirty="0" smtClean="0">
                <a:solidFill>
                  <a:schemeClr val="accent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Wingdings" panose="05000000000000000000" pitchFamily="2" charset="2"/>
              </a:rPr>
              <a:t>: Pre-Training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Wingdings" panose="05000000000000000000" pitchFamily="2" charset="2"/>
              </a:rPr>
              <a:t>2. Supervised Fine Tuning (</a:t>
            </a:r>
            <a:r>
              <a:rPr lang="ko-KR" altLang="en-US" sz="1800" dirty="0" smtClean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Wingdings" panose="05000000000000000000" pitchFamily="2" charset="2"/>
              </a:rPr>
              <a:t>새로운 </a:t>
            </a:r>
            <a:r>
              <a:rPr lang="en-US" altLang="ko-KR" sz="1800" dirty="0" smtClean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Wingdings" panose="05000000000000000000" pitchFamily="2" charset="2"/>
              </a:rPr>
              <a:t>Layer </a:t>
            </a:r>
            <a:r>
              <a:rPr lang="ko-KR" altLang="en-US" sz="1800" dirty="0" smtClean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Wingdings" panose="05000000000000000000" pitchFamily="2" charset="2"/>
              </a:rPr>
              <a:t>추가없이 </a:t>
            </a:r>
            <a:r>
              <a:rPr lang="ko-KR" altLang="en-US" sz="1800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Wingdings" panose="05000000000000000000" pitchFamily="2" charset="2"/>
              </a:rPr>
              <a:t>모델 자체에서 </a:t>
            </a:r>
            <a:r>
              <a:rPr lang="ko-KR" altLang="en-US" sz="1800" dirty="0" smtClean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Wingdings" panose="05000000000000000000" pitchFamily="2" charset="2"/>
              </a:rPr>
              <a:t>이어서 학습</a:t>
            </a:r>
            <a:r>
              <a:rPr lang="en-US" altLang="ko-KR" sz="18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Wingdings" panose="05000000000000000000" pitchFamily="2" charset="2"/>
              </a:rPr>
              <a:t>) </a:t>
            </a:r>
            <a:r>
              <a:rPr lang="en-US" altLang="ko-KR" sz="1800" dirty="0" smtClean="0">
                <a:solidFill>
                  <a:schemeClr val="accent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Wingdings" panose="05000000000000000000" pitchFamily="2" charset="2"/>
              </a:rPr>
              <a:t>: Fine Tuning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- Labeled data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를 입력하여 </a:t>
            </a:r>
            <a:r>
              <a:rPr lang="ko-KR" altLang="en-US" sz="16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최적화만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하면 됨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- Task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에 따라서 입력의 형태가 달라짐</a:t>
            </a:r>
            <a:endPara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endParaRPr lang="en-US" altLang="ko-KR" sz="10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6121"/>
          <a:stretch/>
        </p:blipFill>
        <p:spPr>
          <a:xfrm>
            <a:off x="1371344" y="3040268"/>
            <a:ext cx="9324413" cy="363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18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03. GPT-1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정의 및 구조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진화된 </a:t>
            </a:r>
            <a:r>
              <a:rPr lang="ko-KR" altLang="en-US" sz="18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임베딩</a:t>
            </a:r>
            <a:r>
              <a:rPr lang="ko-KR" altLang="en-US" sz="1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 방법 </a:t>
            </a:r>
            <a:r>
              <a:rPr lang="en-US" altLang="ko-KR" sz="1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: BPE (Byte Pair Encoding)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기존 </a:t>
            </a:r>
            <a:r>
              <a:rPr lang="ko-KR" altLang="en-US" sz="16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임베딩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방법 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W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ord embedding :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단어 간 </a:t>
            </a:r>
            <a:r>
              <a:rPr lang="ko-KR" altLang="en-US" sz="16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유사도를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찾기 쉬우나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학습 데이터에 없는 단어는 </a:t>
            </a:r>
            <a:r>
              <a:rPr lang="ko-KR" altLang="en-US" sz="16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유사도가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제로 벡터임 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신조어와 </a:t>
            </a:r>
            <a:r>
              <a:rPr lang="ko-KR" altLang="en-US" sz="16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오탈자에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취약</a:t>
            </a:r>
            <a:endPara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Character embedding :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제로 벡터가 나올 확률은 매우 낮으나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단어 간 </a:t>
            </a:r>
            <a:r>
              <a:rPr lang="ko-KR" altLang="en-US" sz="16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유사도가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word embedding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에 비해 떨어짐</a:t>
            </a:r>
            <a:endPara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2563232" y="3129077"/>
            <a:ext cx="3021323" cy="3477103"/>
            <a:chOff x="1205443" y="2424364"/>
            <a:chExt cx="3582955" cy="4192061"/>
          </a:xfrm>
        </p:grpSpPr>
        <p:sp>
          <p:nvSpPr>
            <p:cNvPr id="31" name="직사각형 30"/>
            <p:cNvSpPr/>
            <p:nvPr/>
          </p:nvSpPr>
          <p:spPr>
            <a:xfrm>
              <a:off x="1205443" y="2967134"/>
              <a:ext cx="3582955" cy="3649291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2012128" y="3139322"/>
              <a:ext cx="1970062" cy="45720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inference</a:t>
              </a:r>
              <a:endParaRPr lang="ko-KR" altLang="en-US" sz="14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1584748" y="4070417"/>
              <a:ext cx="2855027" cy="66477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NLP model</a:t>
              </a:r>
              <a:endParaRPr lang="ko-KR" altLang="en-US" sz="16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1584749" y="5963295"/>
              <a:ext cx="2772648" cy="45720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hackable </a:t>
              </a:r>
              <a:r>
                <a:rPr lang="en-US" altLang="ko-KR" sz="1400" dirty="0">
                  <a:solidFill>
                    <a:schemeClr val="tx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deep learning</a:t>
              </a:r>
              <a:endParaRPr lang="ko-KR" altLang="en-US" sz="14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13" name="오른쪽 화살표 12"/>
            <p:cNvSpPr/>
            <p:nvPr/>
          </p:nvSpPr>
          <p:spPr>
            <a:xfrm rot="16200000">
              <a:off x="2822218" y="3651276"/>
              <a:ext cx="336594" cy="307911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오른쪽 화살표 14"/>
            <p:cNvSpPr/>
            <p:nvPr/>
          </p:nvSpPr>
          <p:spPr>
            <a:xfrm rot="16200000">
              <a:off x="2891089" y="4812671"/>
              <a:ext cx="211666" cy="193911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71399" y="2424364"/>
              <a:ext cx="1037464" cy="5078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  <a:sym typeface="Wingdings" panose="05000000000000000000" pitchFamily="2" charset="2"/>
                </a:rPr>
                <a:t>기존 방식</a:t>
              </a:r>
              <a:endPara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1683261" y="5118068"/>
              <a:ext cx="2614028" cy="37992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&lt;unknown&gt;, deep, learning</a:t>
              </a:r>
              <a:endParaRPr lang="ko-KR" altLang="en-US" sz="11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34" name="오른쪽 화살표 33"/>
            <p:cNvSpPr/>
            <p:nvPr/>
          </p:nvSpPr>
          <p:spPr>
            <a:xfrm rot="16200000">
              <a:off x="2891090" y="5621929"/>
              <a:ext cx="211666" cy="193911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6096000" y="3119746"/>
            <a:ext cx="3192808" cy="3477103"/>
            <a:chOff x="1205443" y="2424364"/>
            <a:chExt cx="3582955" cy="4192061"/>
          </a:xfrm>
        </p:grpSpPr>
        <p:sp>
          <p:nvSpPr>
            <p:cNvPr id="37" name="직사각형 36"/>
            <p:cNvSpPr/>
            <p:nvPr/>
          </p:nvSpPr>
          <p:spPr>
            <a:xfrm>
              <a:off x="1205443" y="2967134"/>
              <a:ext cx="3582955" cy="364929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2012128" y="3139322"/>
              <a:ext cx="1970062" cy="45720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inference</a:t>
              </a:r>
              <a:endParaRPr lang="ko-KR" altLang="en-US" sz="16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1584748" y="4070417"/>
              <a:ext cx="2855027" cy="66477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GPT-1</a:t>
              </a:r>
              <a:endParaRPr lang="ko-KR" altLang="en-US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1584749" y="5963295"/>
              <a:ext cx="2772648" cy="45720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hackable </a:t>
              </a:r>
              <a:r>
                <a:rPr lang="en-US" altLang="ko-KR" sz="1400" dirty="0">
                  <a:solidFill>
                    <a:schemeClr val="tx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deep learning</a:t>
              </a:r>
              <a:endParaRPr lang="ko-KR" altLang="en-US" sz="14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41" name="오른쪽 화살표 40"/>
            <p:cNvSpPr/>
            <p:nvPr/>
          </p:nvSpPr>
          <p:spPr>
            <a:xfrm rot="16200000">
              <a:off x="2822218" y="3651276"/>
              <a:ext cx="336594" cy="307911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오른쪽 화살표 41"/>
            <p:cNvSpPr/>
            <p:nvPr/>
          </p:nvSpPr>
          <p:spPr>
            <a:xfrm rot="16200000">
              <a:off x="2891089" y="4812671"/>
              <a:ext cx="211666" cy="193911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2493529" y="2424364"/>
              <a:ext cx="844590" cy="4678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  <a:sym typeface="Wingdings" panose="05000000000000000000" pitchFamily="2" charset="2"/>
                </a:rPr>
                <a:t>GPT-1</a:t>
              </a:r>
              <a:endPara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1683261" y="5118068"/>
              <a:ext cx="2614028" cy="37992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h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ack, able, deep, learn, </a:t>
              </a:r>
              <a:r>
                <a:rPr lang="en-US" altLang="ko-KR" sz="1200" dirty="0" err="1" smtClean="0">
                  <a:solidFill>
                    <a:schemeClr val="tx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ing</a:t>
              </a:r>
              <a:endParaRPr lang="ko-KR" altLang="en-US" sz="12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  <p:sp>
          <p:nvSpPr>
            <p:cNvPr id="45" name="오른쪽 화살표 44"/>
            <p:cNvSpPr/>
            <p:nvPr/>
          </p:nvSpPr>
          <p:spPr>
            <a:xfrm rot="16200000">
              <a:off x="2891090" y="5621929"/>
              <a:ext cx="211666" cy="193911"/>
            </a:xfrm>
            <a:prstGeom prst="right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68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04. 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성능평가 및 결론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11920" y="1194292"/>
            <a:ext cx="31836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Natural Language Inference</a:t>
            </a:r>
            <a:endParaRPr lang="ko-KR" altLang="en-US" dirty="0">
              <a:solidFill>
                <a:schemeClr val="accent5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94" y="1587240"/>
            <a:ext cx="5217388" cy="154375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209" y="1559835"/>
            <a:ext cx="4517987" cy="157115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795" y="3844751"/>
            <a:ext cx="5217387" cy="140404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5668" y="3528349"/>
            <a:ext cx="3487068" cy="304926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11920" y="3475419"/>
            <a:ext cx="2569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Question &amp; Answering</a:t>
            </a:r>
            <a:endParaRPr lang="ko-KR" altLang="en-US" dirty="0">
              <a:solidFill>
                <a:schemeClr val="accent5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240209" y="1217908"/>
            <a:ext cx="3983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chemeClr val="accent5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Classification &amp; Semantic Similarity</a:t>
            </a:r>
            <a:endParaRPr lang="ko-KR" altLang="en-US" dirty="0">
              <a:solidFill>
                <a:schemeClr val="accent5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8" name="잉크 17"/>
              <p14:cNvContentPartPr/>
              <p14:nvPr/>
            </p14:nvContentPartPr>
            <p14:xfrm>
              <a:off x="2696547" y="2947790"/>
              <a:ext cx="2426400" cy="63000"/>
            </p14:xfrm>
          </p:contentPart>
        </mc:Choice>
        <mc:Fallback>
          <p:pic>
            <p:nvPicPr>
              <p:cNvPr id="18" name="잉크 1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48667" y="2851670"/>
                <a:ext cx="252216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9" name="잉크 18"/>
              <p14:cNvContentPartPr/>
              <p14:nvPr/>
            </p14:nvContentPartPr>
            <p14:xfrm>
              <a:off x="2981149" y="5052981"/>
              <a:ext cx="2426400" cy="63000"/>
            </p14:xfrm>
          </p:contentPart>
        </mc:Choice>
        <mc:Fallback>
          <p:pic>
            <p:nvPicPr>
              <p:cNvPr id="19" name="잉크 1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33269" y="4956861"/>
                <a:ext cx="252216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" name="잉크 19"/>
              <p14:cNvContentPartPr/>
              <p14:nvPr/>
            </p14:nvContentPartPr>
            <p14:xfrm>
              <a:off x="8311843" y="2987930"/>
              <a:ext cx="305634" cy="45719"/>
            </p14:xfrm>
          </p:contentPart>
        </mc:Choice>
        <mc:Fallback>
          <p:pic>
            <p:nvPicPr>
              <p:cNvPr id="20" name="잉크 1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263964" y="2892172"/>
                <a:ext cx="401392" cy="2372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1" name="잉크 20"/>
              <p14:cNvContentPartPr/>
              <p14:nvPr/>
            </p14:nvContentPartPr>
            <p14:xfrm flipV="1">
              <a:off x="9669047" y="2990350"/>
              <a:ext cx="979935" cy="45719"/>
            </p14:xfrm>
          </p:contentPart>
        </mc:Choice>
        <mc:Fallback>
          <p:pic>
            <p:nvPicPr>
              <p:cNvPr id="21" name="잉크 2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flipV="1">
                <a:off x="9621166" y="2894232"/>
                <a:ext cx="1075696" cy="23759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459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04.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성능평가 및 결론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GPT-1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Transformer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의 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decoder 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기반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모델</a:t>
            </a:r>
            <a:endParaRPr lang="en-US" altLang="ko-KR" sz="18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사전 학습은 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Unlabeled text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를 데이터셋으로 하여 비지도 학습으로 이루어짐</a:t>
            </a:r>
            <a:endParaRPr lang="en-US" altLang="ko-KR" sz="18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추가 학습은 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task specific model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을 더하지 않고 그대로 진행한다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Byte Pair Encoding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을 사용하여 </a:t>
            </a:r>
            <a:r>
              <a:rPr lang="ko-KR" altLang="en-US" sz="18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임베딩을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업그레이드함</a:t>
            </a:r>
            <a:endParaRPr lang="en-US" altLang="ko-KR" sz="18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4944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01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배경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02. 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GPT 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이해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03. 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GPT-1 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정의 및 구조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04. 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성능평가 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및 결론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90280" y="6231374"/>
            <a:ext cx="8043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논문 </a:t>
            </a:r>
            <a:r>
              <a:rPr lang="ko-KR" altLang="en-US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제목 </a:t>
            </a: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Improving Language Understanding by Generative Pre-Training</a:t>
            </a:r>
            <a:endParaRPr lang="en-US" altLang="ko-KR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00. </a:t>
            </a:r>
            <a:r>
              <a:rPr lang="ko-KR" altLang="en-US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딥러닝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기반의 기계 번역 흐름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현재 최신 고성능 기계 번역 모델들은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Transformer 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구조를 기반으로 함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GPT : Transformer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의 </a:t>
            </a:r>
            <a:r>
              <a:rPr lang="ko-KR" altLang="en-US" sz="18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디코더</a:t>
            </a:r>
            <a:r>
              <a:rPr lang="en-US" altLang="ko-KR" sz="1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(Decoder)</a:t>
            </a:r>
            <a:r>
              <a:rPr lang="en-US" altLang="ko-KR" sz="18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구조 활용</a:t>
            </a:r>
            <a:endParaRPr lang="en-US" altLang="ko-KR" sz="18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BERT : Transformer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의 </a:t>
            </a:r>
            <a:r>
              <a:rPr lang="ko-KR" altLang="en-US" sz="1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인코더</a:t>
            </a:r>
            <a:r>
              <a:rPr lang="en-US" altLang="ko-KR" sz="1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(Encoder)</a:t>
            </a:r>
            <a:r>
              <a:rPr lang="en-US" altLang="ko-KR" sz="18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구조 활용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126234" y="1754698"/>
            <a:ext cx="10093325" cy="3781425"/>
            <a:chOff x="1049337" y="2895599"/>
            <a:chExt cx="10093325" cy="3781425"/>
          </a:xfrm>
        </p:grpSpPr>
        <p:graphicFrame>
          <p:nvGraphicFramePr>
            <p:cNvPr id="6" name="다이어그램 5"/>
            <p:cNvGraphicFramePr/>
            <p:nvPr>
              <p:extLst>
                <p:ext uri="{D42A27DB-BD31-4B8C-83A1-F6EECF244321}">
                  <p14:modId xmlns:p14="http://schemas.microsoft.com/office/powerpoint/2010/main" val="3015442304"/>
                </p:ext>
              </p:extLst>
            </p:nvPr>
          </p:nvGraphicFramePr>
          <p:xfrm>
            <a:off x="1049337" y="2895599"/>
            <a:ext cx="10093325" cy="378142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cxnSp>
          <p:nvCxnSpPr>
            <p:cNvPr id="8" name="직선 연결선 7"/>
            <p:cNvCxnSpPr/>
            <p:nvPr/>
          </p:nvCxnSpPr>
          <p:spPr>
            <a:xfrm>
              <a:off x="4740275" y="4113211"/>
              <a:ext cx="9525" cy="13462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333480" y="4056900"/>
            <a:ext cx="1780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고정된 크기</a:t>
            </a:r>
            <a:r>
              <a:rPr lang="ko-KR" altLang="en-US" sz="1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</a:t>
            </a:r>
            <a:endParaRPr lang="en-US" altLang="ko-KR" sz="14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1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Context vector </a:t>
            </a:r>
            <a:r>
              <a:rPr lang="ko-KR" altLang="en-US" sz="1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</a:t>
            </a:r>
            <a:endParaRPr lang="ko-KR" altLang="en-US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5464871" y="4056900"/>
            <a:ext cx="5057775" cy="131764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920914" y="4217390"/>
            <a:ext cx="4145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입력 시퀀스 전체</a:t>
            </a:r>
            <a:r>
              <a:rPr lang="ko-KR" altLang="en-US" sz="1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 정보를 추출하는 방향으로 발전 </a:t>
            </a:r>
            <a:r>
              <a:rPr lang="en-US" altLang="ko-KR" sz="14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ing</a:t>
            </a:r>
            <a:endParaRPr lang="ko-KR" altLang="en-US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7460167" y="3321342"/>
            <a:ext cx="1148401" cy="6505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46770" y="1754698"/>
            <a:ext cx="4795025" cy="4662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508798" y="5431880"/>
            <a:ext cx="93281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GPT-1 (</a:t>
            </a:r>
            <a:r>
              <a:rPr lang="en-US" altLang="ko-KR" sz="2800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G</a:t>
            </a:r>
            <a:r>
              <a:rPr lang="en-US" altLang="ko-KR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enerative </a:t>
            </a:r>
            <a:r>
              <a:rPr lang="en-US" altLang="ko-KR" sz="2800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</a:t>
            </a:r>
            <a:r>
              <a:rPr lang="en-US" altLang="ko-KR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re-</a:t>
            </a:r>
            <a:r>
              <a:rPr lang="en-US" altLang="ko-KR" sz="2800" dirty="0">
                <a:solidFill>
                  <a:srgbClr val="FF0000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</a:t>
            </a:r>
            <a:r>
              <a:rPr lang="en-US" altLang="ko-KR" sz="28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raining of a language model)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01. 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배경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데이터의 수는 </a:t>
            </a: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Unlabeled dataset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이 훨씬 많음</a:t>
            </a:r>
            <a:endParaRPr lang="en-US" altLang="ko-KR" sz="20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지금까지의 모델들은 최적화된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값을 찾기 위해 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Labeled dataset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을 사용하여 지도 학습을 </a:t>
            </a:r>
            <a:r>
              <a:rPr lang="ko-KR" altLang="en-US" sz="18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수행해옴</a:t>
            </a:r>
            <a:endParaRPr lang="en-US" altLang="ko-KR" sz="18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훨씬 많은 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Unlabeled dataset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을 활용해서 더 좋은 성능을 낼 순 없을까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? (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훈련에 필요한 시간과 비용 절약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)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2692065" y="3173032"/>
            <a:ext cx="2463706" cy="2491603"/>
            <a:chOff x="2360222" y="3085795"/>
            <a:chExt cx="2463706" cy="2491603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3"/>
            <a:srcRect t="11060"/>
            <a:stretch/>
          </p:blipFill>
          <p:spPr>
            <a:xfrm>
              <a:off x="2360222" y="3644988"/>
              <a:ext cx="2463706" cy="1932410"/>
            </a:xfrm>
            <a:prstGeom prst="rect">
              <a:avLst/>
            </a:prstGeom>
          </p:spPr>
        </p:pic>
        <p:sp>
          <p:nvSpPr>
            <p:cNvPr id="13" name="직사각형 12"/>
            <p:cNvSpPr/>
            <p:nvPr/>
          </p:nvSpPr>
          <p:spPr>
            <a:xfrm>
              <a:off x="2620203" y="3085795"/>
              <a:ext cx="2130711" cy="4678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 smtClean="0">
                  <a:solidFill>
                    <a:schemeClr val="accent5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sym typeface="Wingdings" panose="05000000000000000000" pitchFamily="2" charset="2"/>
                </a:rPr>
                <a:t>Unlabeled dataset</a:t>
              </a:r>
              <a:endParaRPr lang="en-US" altLang="ko-KR" dirty="0">
                <a:solidFill>
                  <a:schemeClr val="accent5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>
            <a:off x="2574824" y="5755943"/>
            <a:ext cx="400667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20.02 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기준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, English Wikipedia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articles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는 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600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만 건 이상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, 35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억 개 이상의 단어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436673" y="4307700"/>
            <a:ext cx="1904689" cy="467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accent5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Labeled dataset</a:t>
            </a:r>
            <a:endParaRPr lang="en-US" altLang="ko-KR" dirty="0">
              <a:solidFill>
                <a:schemeClr val="accent5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14" name="갈매기형 수장 13"/>
          <p:cNvSpPr/>
          <p:nvPr/>
        </p:nvSpPr>
        <p:spPr>
          <a:xfrm flipV="1">
            <a:off x="6036906" y="4170783"/>
            <a:ext cx="732231" cy="779045"/>
          </a:xfrm>
          <a:prstGeom prst="chevron">
            <a:avLst>
              <a:gd name="adj" fmla="val 63514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98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01. 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배경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Unlabeled dataset</a:t>
            </a:r>
            <a:r>
              <a:rPr lang="ko-KR" altLang="en-US" sz="20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의 정보를 활용하기 힘든 이유</a:t>
            </a:r>
            <a:endParaRPr lang="en-US" altLang="ko-KR" sz="2000" dirty="0" smtClean="0">
              <a:latin typeface="나눔스퀘어_ac Bold" panose="020B0600000101010101" pitchFamily="50" charset="-127"/>
              <a:ea typeface="나눔스퀘어_ac Bold" panose="020B0600000101010101" pitchFamily="50" charset="-127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어떤 목적 함수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(Optimization objective)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가 효과적인지 알 수 없음</a:t>
            </a:r>
            <a:endParaRPr lang="en-US" altLang="ko-KR" sz="18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모델에서 학습된 표현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representation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)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을 다양한 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NLP task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로 전환할 때 가장 효율적인 방법이 정해지지 않음</a:t>
            </a:r>
            <a:endParaRPr lang="en-US" altLang="ko-KR" sz="18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GPT-1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이 이 두가지 단점을 보완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4164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02. GPT 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920" y="1090397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Language </a:t>
            </a:r>
            <a:r>
              <a:rPr lang="en-US" altLang="ko-KR" sz="2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</a:t>
            </a:r>
            <a:r>
              <a:rPr lang="en-US" altLang="ko-KR" sz="2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odel (LM)</a:t>
            </a:r>
            <a:endParaRPr lang="en-US" altLang="ko-KR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단어 시퀀스에 확률을 할당하는 모델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특정 문장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단어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)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이 등장할 </a:t>
            </a:r>
            <a:r>
              <a:rPr lang="ko-KR" altLang="en-US" sz="1800" dirty="0" smtClean="0">
                <a:solidFill>
                  <a:schemeClr val="accent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확률을 계산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해주는 모델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이전 단어들을 이용하여 다음 단어를 예측함 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특별히 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Labeling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이 필요 없음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대량의 학습 데이터로 학습하면 </a:t>
            </a:r>
            <a:r>
              <a:rPr lang="ko-KR" altLang="en-US" sz="18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오류율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↓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자연어의 특성을 학습하게 되어 성능↑</a:t>
            </a:r>
            <a:endParaRPr lang="en-US" altLang="ko-KR" sz="18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통계를 이용한 방법과 </a:t>
            </a:r>
            <a:r>
              <a:rPr lang="ko-KR" altLang="en-US" sz="1800" dirty="0" smtClean="0">
                <a:solidFill>
                  <a:schemeClr val="accent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인공신경망을 이용한 방법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이 있음</a:t>
            </a:r>
            <a:endParaRPr lang="en-US" altLang="ko-KR" sz="18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기계번역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음성인식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철자 교정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등에 응용 가능</a:t>
            </a:r>
            <a:endParaRPr lang="en-US" altLang="ko-KR" sz="18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예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) Unigram, n-gram, RNN 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계열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en-US" altLang="ko-KR" sz="18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Transfomer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계열 등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874" y="3498979"/>
            <a:ext cx="3683698" cy="3058929"/>
          </a:xfrm>
          <a:prstGeom prst="rect">
            <a:avLst/>
          </a:prstGeom>
        </p:spPr>
      </p:pic>
      <p:cxnSp>
        <p:nvCxnSpPr>
          <p:cNvPr id="7" name="구부러진 연결선 6"/>
          <p:cNvCxnSpPr>
            <a:endCxn id="5" idx="1"/>
          </p:cNvCxnSpPr>
          <p:nvPr/>
        </p:nvCxnSpPr>
        <p:spPr>
          <a:xfrm>
            <a:off x="4665306" y="2575249"/>
            <a:ext cx="2902568" cy="245319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1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02. GPT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이해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586378" y="1461859"/>
            <a:ext cx="3144002" cy="676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Generative model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159864" y="1461859"/>
            <a:ext cx="3711272" cy="676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Discriminative model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03710" y="1566182"/>
            <a:ext cx="482824" cy="467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VS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23752" y="2250385"/>
            <a:ext cx="4256293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클래스 분류에 분포도 사용</a:t>
            </a:r>
            <a:endPara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충분한 </a:t>
            </a:r>
            <a:r>
              <a:rPr lang="ko-KR" altLang="en-US" sz="16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데이터셋을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가졌을 때 학습효과가 뛰어남</a:t>
            </a:r>
            <a:endPara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overfitting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이 상대적으로 적게 발생</a:t>
            </a:r>
            <a:endPara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상대적으로 연산이 많음</a:t>
            </a:r>
            <a:endPara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Language Model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의 학습 방법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171046" y="2250385"/>
            <a:ext cx="3779881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두 클래스에 차이에 초점</a:t>
            </a:r>
            <a:endPara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적은 데이터로도 좋은 성능을 보임</a:t>
            </a:r>
            <a:endPara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상대적으로 연산이 적음</a:t>
            </a:r>
            <a:endPara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한정된 </a:t>
            </a:r>
            <a:r>
              <a:rPr lang="ko-KR" altLang="en-US" sz="16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데이터셋에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overfitting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되기 쉬움</a:t>
            </a:r>
            <a:endPara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주로 많이 사용되는 학습 방법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000" y="4309658"/>
            <a:ext cx="3312380" cy="2297994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7427167" y="4309659"/>
            <a:ext cx="3443970" cy="2297994"/>
            <a:chOff x="7427167" y="4309659"/>
            <a:chExt cx="3443970" cy="2297994"/>
          </a:xfrm>
        </p:grpSpPr>
        <p:grpSp>
          <p:nvGrpSpPr>
            <p:cNvPr id="13" name="그룹 12"/>
            <p:cNvGrpSpPr/>
            <p:nvPr/>
          </p:nvGrpSpPr>
          <p:grpSpPr>
            <a:xfrm>
              <a:off x="7427167" y="4309659"/>
              <a:ext cx="3443970" cy="2297994"/>
              <a:chOff x="2463248" y="2881268"/>
              <a:chExt cx="5113997" cy="3337040"/>
            </a:xfrm>
          </p:grpSpPr>
          <p:pic>
            <p:nvPicPr>
              <p:cNvPr id="11" name="그림 1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63248" y="2881268"/>
                <a:ext cx="5113997" cy="3337040"/>
              </a:xfrm>
              <a:prstGeom prst="rect">
                <a:avLst/>
              </a:prstGeom>
            </p:spPr>
          </p:pic>
          <p:sp>
            <p:nvSpPr>
              <p:cNvPr id="12" name="직사각형 11"/>
              <p:cNvSpPr/>
              <p:nvPr/>
            </p:nvSpPr>
            <p:spPr>
              <a:xfrm>
                <a:off x="5703710" y="3526971"/>
                <a:ext cx="1561902" cy="114766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6" name="직선 연결선 15"/>
            <p:cNvCxnSpPr/>
            <p:nvPr/>
          </p:nvCxnSpPr>
          <p:spPr>
            <a:xfrm flipV="1">
              <a:off x="7567127" y="5191754"/>
              <a:ext cx="2724538" cy="705754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직사각형 21"/>
          <p:cNvSpPr/>
          <p:nvPr/>
        </p:nvSpPr>
        <p:spPr>
          <a:xfrm>
            <a:off x="5045071" y="1017429"/>
            <a:ext cx="2101857" cy="4261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머신러닝</a:t>
            </a:r>
            <a:r>
              <a:rPr lang="ko-KR" altLang="en-US" sz="16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 학습 방법 분류</a:t>
            </a:r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6222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02. GPT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이해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920" y="1090397"/>
            <a:ext cx="11369675" cy="50577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19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Pre-training (</a:t>
            </a:r>
            <a:r>
              <a:rPr lang="ko-KR" altLang="en-US" sz="19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사전 학습</a:t>
            </a:r>
            <a:r>
              <a:rPr lang="en-US" altLang="ko-KR" sz="19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  <a:endParaRPr lang="en-US" altLang="ko-KR" sz="1900" dirty="0" smtClean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9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GPT-1</a:t>
            </a:r>
            <a:r>
              <a:rPr lang="ko-KR" altLang="en-US" sz="19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은</a:t>
            </a:r>
            <a:r>
              <a:rPr lang="ko-KR" altLang="en-US" sz="19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단순한 </a:t>
            </a:r>
            <a:r>
              <a:rPr lang="en-US" altLang="ko-KR" sz="19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LM</a:t>
            </a:r>
            <a:r>
              <a:rPr lang="ko-KR" altLang="en-US" sz="19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이 아니라 아래 유형의 문제에서도</a:t>
            </a:r>
            <a:r>
              <a:rPr lang="ko-KR" altLang="en-US" sz="19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뛰어난 성능을 보여줌</a:t>
            </a:r>
            <a:endParaRPr lang="en-US" altLang="ko-KR" sz="19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Natural Language Inference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Question </a:t>
            </a:r>
            <a:r>
              <a:rPr lang="en-US" altLang="ko-KR" sz="18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Ansewring</a:t>
            </a:r>
            <a:endParaRPr lang="en-US" altLang="ko-KR" sz="18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Semantic Similarity</a:t>
            </a: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Classification</a:t>
            </a: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GPT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의 목적은 대량의 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dataset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을 이용해서 자연어 처리 능력이 뛰어난 모델을 만드는 것 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!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원래 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NLP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를 응용하려면 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task 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관련 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layer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를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추가적으로 </a:t>
            </a:r>
            <a:r>
              <a:rPr lang="ko-KR" altLang="en-US" sz="18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연결해야함</a:t>
            </a:r>
            <a:endParaRPr lang="en-US" altLang="ko-KR" sz="18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GPT-1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은 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layer 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추가없이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추가 학습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(fine-tuning)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가능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. 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모델이 이미 자연어 처리 능력이 뛰어나므로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!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357621" y="2233241"/>
            <a:ext cx="4086808" cy="1722939"/>
            <a:chOff x="3844212" y="2279894"/>
            <a:chExt cx="4086808" cy="1722939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4105468" y="2901820"/>
              <a:ext cx="905071" cy="9144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Well</a:t>
              </a:r>
            </a:p>
            <a:p>
              <a:pPr algn="ctr"/>
              <a:r>
                <a:rPr lang="en-US" altLang="ko-KR" sz="1400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Trained</a:t>
              </a:r>
            </a:p>
            <a:p>
              <a:pPr algn="ctr"/>
              <a:r>
                <a:rPr lang="en-US" altLang="ko-KR" sz="1400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model</a:t>
              </a:r>
              <a:endPara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5265574" y="2901820"/>
              <a:ext cx="957944" cy="9144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Task</a:t>
              </a:r>
            </a:p>
            <a:p>
              <a:pPr algn="ctr"/>
              <a:r>
                <a:rPr lang="en-US" altLang="ko-KR" sz="1400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Specific</a:t>
              </a:r>
            </a:p>
            <a:p>
              <a:pPr algn="ctr"/>
              <a:r>
                <a:rPr lang="en-US" altLang="ko-KR" sz="1400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model</a:t>
              </a:r>
              <a:endPara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6478553" y="3130420"/>
              <a:ext cx="1200541" cy="45720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prediction</a:t>
              </a:r>
              <a:endPara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" name="오른쪽 화살표 5"/>
            <p:cNvSpPr/>
            <p:nvPr/>
          </p:nvSpPr>
          <p:spPr>
            <a:xfrm>
              <a:off x="5010539" y="3307701"/>
              <a:ext cx="255035" cy="10263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오른쪽 화살표 9"/>
            <p:cNvSpPr/>
            <p:nvPr/>
          </p:nvSpPr>
          <p:spPr>
            <a:xfrm>
              <a:off x="6223518" y="3311555"/>
              <a:ext cx="255035" cy="10263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844212" y="2724539"/>
              <a:ext cx="4086808" cy="1278294"/>
            </a:xfrm>
            <a:prstGeom prst="roundRect">
              <a:avLst/>
            </a:prstGeom>
            <a:noFill/>
            <a:ln w="28575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844212" y="2279894"/>
              <a:ext cx="1040093" cy="3844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  <a:sym typeface="Wingdings" panose="05000000000000000000" pitchFamily="2" charset="2"/>
                </a:rPr>
                <a:t>GPT-1 </a:t>
              </a:r>
              <a:r>
                <a:rPr lang="ko-KR" altLang="en-US" sz="1400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  <a:sym typeface="Wingdings" panose="05000000000000000000" pitchFamily="2" charset="2"/>
                </a:rPr>
                <a:t>이전</a:t>
              </a:r>
              <a:endPara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8685498" y="2450031"/>
            <a:ext cx="2855027" cy="1322647"/>
            <a:chOff x="3844212" y="2493573"/>
            <a:chExt cx="2855027" cy="1322647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4105468" y="3130418"/>
              <a:ext cx="905071" cy="457201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GPT-1</a:t>
              </a:r>
              <a:endPara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5265574" y="3130419"/>
              <a:ext cx="1200541" cy="4572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prediction</a:t>
              </a:r>
              <a:endPara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" name="오른쪽 화살표 17"/>
            <p:cNvSpPr/>
            <p:nvPr/>
          </p:nvSpPr>
          <p:spPr>
            <a:xfrm>
              <a:off x="5010539" y="3307701"/>
              <a:ext cx="255035" cy="102637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3844212" y="2901820"/>
              <a:ext cx="2855027" cy="914400"/>
            </a:xfrm>
            <a:prstGeom prst="roundRect">
              <a:avLst/>
            </a:prstGeom>
            <a:noFill/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844212" y="2493573"/>
              <a:ext cx="697050" cy="3844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dirty="0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  <a:sym typeface="Wingdings" panose="05000000000000000000" pitchFamily="2" charset="2"/>
                </a:rPr>
                <a:t>GPT-1</a:t>
              </a:r>
              <a:endPara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endParaRPr>
            </a:p>
          </p:txBody>
        </p:sp>
      </p:grpSp>
      <p:cxnSp>
        <p:nvCxnSpPr>
          <p:cNvPr id="23" name="구부러진 연결선 22"/>
          <p:cNvCxnSpPr>
            <a:endCxn id="11" idx="2"/>
          </p:cNvCxnSpPr>
          <p:nvPr/>
        </p:nvCxnSpPr>
        <p:spPr>
          <a:xfrm rot="5400000" flipH="1" flipV="1">
            <a:off x="5325537" y="4028358"/>
            <a:ext cx="1147665" cy="1003311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61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03. GPT-1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정의 및 구조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920" y="1090397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Wingdings" panose="05000000000000000000" pitchFamily="2" charset="2"/>
              </a:rPr>
              <a:t>Transformer (2017, Google) : </a:t>
            </a:r>
            <a:r>
              <a:rPr lang="ko-KR" altLang="en-US" sz="20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Wingdings" panose="05000000000000000000" pitchFamily="2" charset="2"/>
              </a:rPr>
              <a:t>기계 번역</a:t>
            </a:r>
            <a:endParaRPr lang="en-US" altLang="ko-KR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Wingdings" panose="05000000000000000000" pitchFamily="2" charset="2"/>
              </a:rPr>
              <a:t>GPT-1 (2018, </a:t>
            </a:r>
            <a:r>
              <a:rPr lang="en-US" altLang="ko-KR" sz="2000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Wingdings" panose="05000000000000000000" pitchFamily="2" charset="2"/>
              </a:rPr>
              <a:t>OpenAI</a:t>
            </a:r>
            <a:r>
              <a:rPr lang="en-US" altLang="ko-KR" sz="20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Wingdings" panose="05000000000000000000" pitchFamily="2" charset="2"/>
              </a:rPr>
              <a:t>)</a:t>
            </a:r>
            <a:endParaRPr lang="en-US" altLang="ko-KR" sz="2000" dirty="0" smtClean="0">
              <a:solidFill>
                <a:schemeClr val="accent5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Natural Language Inference (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두 문장의 관계 유추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, entailment / contradiction) 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Question Answering (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질의응답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정보가 담긴 문장과 질문을 줬을 때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알맞은 응답을 하는지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Semantic 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Similarity (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비슷한 문장 맞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히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기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)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Classification (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분류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)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AutoNum type="arabicPeriod"/>
            </a:pPr>
            <a:endParaRPr lang="en-US" altLang="ko-KR" sz="10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271679"/>
              </p:ext>
            </p:extLst>
          </p:nvPr>
        </p:nvGraphicFramePr>
        <p:xfrm>
          <a:off x="1652684" y="4335105"/>
          <a:ext cx="3478116" cy="963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0065">
                  <a:extLst>
                    <a:ext uri="{9D8B030D-6E8A-4147-A177-3AD203B41FA5}">
                      <a16:colId xmlns:a16="http://schemas.microsoft.com/office/drawing/2014/main" val="3959258471"/>
                    </a:ext>
                  </a:extLst>
                </a:gridCol>
                <a:gridCol w="1728051">
                  <a:extLst>
                    <a:ext uri="{9D8B030D-6E8A-4147-A177-3AD203B41FA5}">
                      <a16:colId xmlns:a16="http://schemas.microsoft.com/office/drawing/2014/main" val="186325269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Sentence1</a:t>
                      </a:r>
                      <a:endParaRPr lang="ko-KR" altLang="en-US" sz="14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Label</a:t>
                      </a:r>
                      <a:endParaRPr lang="ko-KR" altLang="en-US" sz="14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69554"/>
                  </a:ext>
                </a:extLst>
              </a:tr>
              <a:tr h="329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I am happy</a:t>
                      </a:r>
                      <a:endParaRPr lang="ko-KR" altLang="en-US" sz="14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Positive</a:t>
                      </a:r>
                      <a:endParaRPr lang="ko-KR" altLang="en-US" sz="14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187007"/>
                  </a:ext>
                </a:extLst>
              </a:tr>
              <a:tr h="329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I am sad</a:t>
                      </a:r>
                      <a:endParaRPr lang="ko-KR" altLang="en-US" sz="1400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26223"/>
                  </a:ext>
                </a:extLst>
              </a:tr>
            </a:tbl>
          </a:graphicData>
        </a:graphic>
      </p:graphicFrame>
      <p:cxnSp>
        <p:nvCxnSpPr>
          <p:cNvPr id="7" name="구부러진 연결선 6"/>
          <p:cNvCxnSpPr/>
          <p:nvPr/>
        </p:nvCxnSpPr>
        <p:spPr>
          <a:xfrm>
            <a:off x="4208106" y="2472612"/>
            <a:ext cx="4378325" cy="793102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5392778" y="3337587"/>
            <a:ext cx="6387302" cy="892081"/>
            <a:chOff x="5392778" y="3337587"/>
            <a:chExt cx="6387302" cy="89208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92778" y="3337587"/>
              <a:ext cx="6387302" cy="892081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4"/>
            <a:srcRect t="13339"/>
            <a:stretch/>
          </p:blipFill>
          <p:spPr>
            <a:xfrm>
              <a:off x="5444892" y="3945756"/>
              <a:ext cx="1706799" cy="1690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857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4688</TotalTime>
  <Words>960</Words>
  <Application>Microsoft Office PowerPoint</Application>
  <PresentationFormat>와이드스크린</PresentationFormat>
  <Paragraphs>185</Paragraphs>
  <Slides>17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나눔스퀘어_ac</vt:lpstr>
      <vt:lpstr>나눔스퀘어_ac Bold</vt:lpstr>
      <vt:lpstr>나눔스퀘어_ac ExtraBold</vt:lpstr>
      <vt:lpstr>맑은 고딕</vt:lpstr>
      <vt:lpstr>함초롬돋움</vt:lpstr>
      <vt:lpstr>Arial</vt:lpstr>
      <vt:lpstr>Wingdings</vt:lpstr>
      <vt:lpstr>CryptoCraft 테마</vt:lpstr>
      <vt:lpstr>제목 테마</vt:lpstr>
      <vt:lpstr>GPT-1</vt:lpstr>
      <vt:lpstr>PowerPoint 프레젠테이션</vt:lpstr>
      <vt:lpstr>00. 딥러닝 기반의 기계 번역 흐름</vt:lpstr>
      <vt:lpstr>01. 배경</vt:lpstr>
      <vt:lpstr>01. 배경</vt:lpstr>
      <vt:lpstr>02. GPT 이해</vt:lpstr>
      <vt:lpstr>02. GPT 이해</vt:lpstr>
      <vt:lpstr>02. GPT 이해</vt:lpstr>
      <vt:lpstr>03. GPT-1 정의 및 구조</vt:lpstr>
      <vt:lpstr>03. GPT-1 정의 및 구조</vt:lpstr>
      <vt:lpstr>03. GPT-1 정의 및 구조</vt:lpstr>
      <vt:lpstr>03. GPT-1 정의 및 구조</vt:lpstr>
      <vt:lpstr>03. GPT-1 정의 및 구조</vt:lpstr>
      <vt:lpstr>03. GPT-1 정의 및 구조</vt:lpstr>
      <vt:lpstr>04. 성능평가 및 결론</vt:lpstr>
      <vt:lpstr>04. 성능평가 및 결론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user</cp:lastModifiedBy>
  <cp:revision>579</cp:revision>
  <dcterms:created xsi:type="dcterms:W3CDTF">2019-03-05T04:29:07Z</dcterms:created>
  <dcterms:modified xsi:type="dcterms:W3CDTF">2021-12-29T22:56:36Z</dcterms:modified>
</cp:coreProperties>
</file>