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309" r:id="rId4"/>
    <p:sldId id="298" r:id="rId5"/>
    <p:sldId id="299" r:id="rId6"/>
    <p:sldId id="304" r:id="rId7"/>
    <p:sldId id="301" r:id="rId8"/>
    <p:sldId id="307" r:id="rId9"/>
    <p:sldId id="305" r:id="rId10"/>
    <p:sldId id="308" r:id="rId11"/>
    <p:sldId id="306" r:id="rId12"/>
    <p:sldId id="300" r:id="rId13"/>
    <p:sldId id="30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4660"/>
  </p:normalViewPr>
  <p:slideViewPr>
    <p:cSldViewPr snapToGrid="0">
      <p:cViewPr>
        <p:scale>
          <a:sx n="120" d="100"/>
          <a:sy n="120" d="100"/>
        </p:scale>
        <p:origin x="-528" y="9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2024. 6. 9.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2024. 6. 9.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 err="1"/>
              <a:t>Scrypt</a:t>
            </a:r>
            <a:r>
              <a:rPr lang="ko-KR" altLang="en-US" sz="4000" dirty="0"/>
              <a:t> 양자회로 구현</a:t>
            </a:r>
            <a:br>
              <a:rPr lang="en-US" altLang="ko-KR" sz="4000" dirty="0"/>
            </a:br>
            <a:br>
              <a:rPr lang="en-US" altLang="ko-KR" sz="2400" dirty="0"/>
            </a:br>
            <a:r>
              <a:rPr lang="en-US" altLang="ko-KR" sz="2400" dirty="0"/>
              <a:t>https://</a:t>
            </a:r>
            <a:r>
              <a:rPr lang="en-US" altLang="ko-KR" sz="2400" dirty="0" err="1"/>
              <a:t>youtu.be</a:t>
            </a:r>
            <a:r>
              <a:rPr lang="en-US" altLang="ko-KR" sz="2400" dirty="0"/>
              <a:t>/C4ZOhT2HEzI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10DD3E0-48EE-AA94-05D0-1DDCF957FD7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SHA-256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10DD3E0-48EE-AA94-05D0-1DDCF957F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DA7A75-6498-75A0-E2EC-3A38C5984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8160" cy="5057775"/>
          </a:xfrm>
        </p:spPr>
        <p:txBody>
          <a:bodyPr/>
          <a:lstStyle/>
          <a:p>
            <a:r>
              <a:rPr kumimoji="1" lang="en" altLang="ko-KR" sz="2400" dirty="0"/>
              <a:t>s0, s1</a:t>
            </a:r>
            <a:r>
              <a:rPr kumimoji="1" lang="ko-KR" altLang="en-US" sz="2400" dirty="0"/>
              <a:t>에서 사용되는 </a:t>
            </a:r>
            <a:r>
              <a:rPr kumimoji="1" lang="en" altLang="ko-KR" sz="2400" dirty="0"/>
              <a:t>SHR</a:t>
            </a:r>
            <a:r>
              <a:rPr kumimoji="1" lang="ko-KR" altLang="en-US" sz="2400" dirty="0"/>
              <a:t>은 </a:t>
            </a:r>
            <a:r>
              <a:rPr kumimoji="1" lang="en" altLang="ko-KR" sz="2400" dirty="0"/>
              <a:t>n-bit right shift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수행</a:t>
            </a:r>
            <a:endParaRPr kumimoji="1" lang="en-US" altLang="ko-KR" sz="2400" dirty="0"/>
          </a:p>
          <a:p>
            <a:pPr lvl="1"/>
            <a:r>
              <a:rPr kumimoji="1" lang="en" altLang="ko-KR" sz="2200" dirty="0"/>
              <a:t>n</a:t>
            </a:r>
            <a:r>
              <a:rPr kumimoji="1" lang="ko-KR" altLang="en-US" sz="2200" dirty="0"/>
              <a:t>크기만큼 </a:t>
            </a:r>
            <a:r>
              <a:rPr kumimoji="1" lang="en-US" altLang="ko-KR" sz="2200" dirty="0"/>
              <a:t>0</a:t>
            </a:r>
            <a:r>
              <a:rPr kumimoji="1" lang="ko-KR" altLang="en-US" sz="2200" dirty="0" err="1"/>
              <a:t>으로</a:t>
            </a:r>
            <a:r>
              <a:rPr kumimoji="1" lang="ko-KR" altLang="en-US" sz="2200" dirty="0"/>
              <a:t> 채워지므로 해당 </a:t>
            </a:r>
            <a:r>
              <a:rPr kumimoji="1" lang="en" altLang="ko-KR" sz="2200" dirty="0"/>
              <a:t>n</a:t>
            </a:r>
            <a:r>
              <a:rPr kumimoji="1" lang="ko-KR" altLang="en-US" sz="2200" dirty="0"/>
              <a:t>크기 부분은 </a:t>
            </a:r>
            <a:r>
              <a:rPr kumimoji="1" lang="en" altLang="ko-KR" sz="2200" dirty="0"/>
              <a:t>CNOT</a:t>
            </a:r>
            <a:r>
              <a:rPr kumimoji="1" lang="ko-KR" altLang="en-US" sz="2200" dirty="0"/>
              <a:t>이 동작하지 않음</a:t>
            </a:r>
            <a:endParaRPr kumimoji="1" lang="en-US" altLang="ko-KR" sz="2200" dirty="0"/>
          </a:p>
          <a:p>
            <a:pPr lvl="1"/>
            <a:r>
              <a:rPr kumimoji="1" lang="ko-KR" altLang="en-US" sz="2200" dirty="0"/>
              <a:t>결과적으로 </a:t>
            </a:r>
            <a:r>
              <a:rPr kumimoji="1" lang="en" altLang="ko-KR" sz="2200" dirty="0"/>
              <a:t>n</a:t>
            </a:r>
            <a:r>
              <a:rPr kumimoji="1" lang="ko-KR" altLang="en-US" sz="2200" dirty="0"/>
              <a:t>크기만큼 </a:t>
            </a:r>
            <a:r>
              <a:rPr kumimoji="1" lang="en" altLang="ko-KR" sz="2200" dirty="0"/>
              <a:t>CNOT</a:t>
            </a:r>
            <a:r>
              <a:rPr kumimoji="1" lang="ko-KR" altLang="en-US" sz="2200" dirty="0"/>
              <a:t>을 적용하지 않도록 하여 </a:t>
            </a:r>
            <a:r>
              <a:rPr kumimoji="1" lang="en" altLang="ko-KR" sz="2200" dirty="0"/>
              <a:t>shift</a:t>
            </a:r>
            <a:r>
              <a:rPr kumimoji="1" lang="ko-KR" altLang="en-US" sz="2200" dirty="0"/>
              <a:t>연산 생략</a:t>
            </a:r>
            <a:endParaRPr kumimoji="1" lang="en-US" altLang="ko-KR" sz="2200" dirty="0"/>
          </a:p>
          <a:p>
            <a:r>
              <a:rPr kumimoji="1" lang="ko-KR" altLang="en-US" sz="2400" dirty="0"/>
              <a:t>알고리즘의 </a:t>
            </a:r>
            <a:r>
              <a:rPr kumimoji="1" lang="en-US" altLang="ko-KR" sz="2400" dirty="0"/>
              <a:t>5,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6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line 4</a:t>
            </a:r>
            <a:r>
              <a:rPr kumimoji="1" lang="ko-KR" altLang="en-US" sz="2400" dirty="0"/>
              <a:t>의 </a:t>
            </a:r>
            <a:r>
              <a:rPr kumimoji="1" lang="en" altLang="ko-KR" sz="2400" dirty="0"/>
              <a:t>loop </a:t>
            </a:r>
            <a:r>
              <a:rPr kumimoji="1" lang="ko-KR" altLang="en-US" sz="2400" dirty="0"/>
              <a:t>문의 반복 수를 </a:t>
            </a:r>
            <a:r>
              <a:rPr kumimoji="1" lang="en-US" altLang="ko-KR" sz="2400" dirty="0"/>
              <a:t>32-</a:t>
            </a:r>
            <a:r>
              <a:rPr kumimoji="1" lang="en" altLang="ko-KR" sz="2400" dirty="0"/>
              <a:t>n (n=3, 10)</a:t>
            </a:r>
            <a:r>
              <a:rPr kumimoji="1" lang="ko-KR" altLang="en-US" sz="2400" dirty="0"/>
              <a:t>로 설정하여 </a:t>
            </a:r>
            <a:r>
              <a:rPr kumimoji="1" lang="en" altLang="ko-KR" sz="2400" dirty="0"/>
              <a:t>CNOT    </a:t>
            </a:r>
            <a:r>
              <a:rPr kumimoji="1" lang="ko-KR" altLang="en-US" sz="2400" dirty="0"/>
              <a:t>동작을 </a:t>
            </a:r>
            <a:r>
              <a:rPr kumimoji="1" lang="en" altLang="ko-KR" sz="2400" dirty="0"/>
              <a:t>n</a:t>
            </a:r>
            <a:r>
              <a:rPr kumimoji="1" lang="ko-KR" altLang="en-US" sz="2400" dirty="0"/>
              <a:t>크기만큼 제외</a:t>
            </a:r>
            <a:endParaRPr kumimoji="1" lang="en-US" altLang="ko-KR" sz="2400" dirty="0"/>
          </a:p>
          <a:p>
            <a:r>
              <a:rPr kumimoji="1" lang="en" altLang="ko-KR" sz="2400" dirty="0"/>
              <a:t>m-XOR</a:t>
            </a:r>
            <a:r>
              <a:rPr kumimoji="1" lang="en-US" altLang="ko-KR" sz="2400" dirty="0"/>
              <a:t>[1]</a:t>
            </a:r>
            <a:r>
              <a:rPr kumimoji="1" lang="en" altLang="ko-KR" sz="2400" dirty="0"/>
              <a:t> </a:t>
            </a:r>
            <a:r>
              <a:rPr kumimoji="1" lang="ko-KR" altLang="en-US" sz="2400" dirty="0"/>
              <a:t>방식을 통해 </a:t>
            </a:r>
            <a:r>
              <a:rPr kumimoji="1" lang="en" altLang="ko-KR" sz="2400" dirty="0"/>
              <a:t>CNOT2(ROTR(x, 17), ROTR(x, 18), ancilla)</a:t>
            </a:r>
            <a:r>
              <a:rPr kumimoji="1" lang="ko-KR" altLang="en-US" sz="2400" dirty="0"/>
              <a:t>의 결과를 </a:t>
            </a:r>
            <a:r>
              <a:rPr kumimoji="1" lang="en-US" altLang="ko-KR" sz="2400" dirty="0"/>
              <a:t>     </a:t>
            </a:r>
            <a:r>
              <a:rPr kumimoji="1" lang="ko-KR" altLang="en-US" sz="2400" dirty="0"/>
              <a:t>이후 사용되지 않는 </a:t>
            </a:r>
            <a:r>
              <a:rPr kumimoji="1" lang="en" altLang="ko-KR" sz="2400" dirty="0"/>
              <a:t>h</a:t>
            </a:r>
            <a:r>
              <a:rPr kumimoji="1" lang="ko-KR" altLang="en-US" sz="2400" dirty="0" err="1"/>
              <a:t>에</a:t>
            </a:r>
            <a:r>
              <a:rPr kumimoji="1" lang="ko-KR" altLang="en-US" sz="2400" dirty="0"/>
              <a:t> 대해 </a:t>
            </a:r>
            <a:r>
              <a:rPr kumimoji="1" lang="en" altLang="ko-KR" sz="2400" dirty="0"/>
              <a:t>CNOT(ROTR(x, 17), h), CNOT(ROTR(x, 19), h)</a:t>
            </a:r>
            <a:r>
              <a:rPr kumimoji="1" lang="ko-KR" altLang="en-US" sz="2400" dirty="0"/>
              <a:t>로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 변경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8F6CC05-BC20-0EA8-3F19-5E7E61B8EB85}"/>
              </a:ext>
            </a:extLst>
          </p:cNvPr>
          <p:cNvGrpSpPr/>
          <p:nvPr/>
        </p:nvGrpSpPr>
        <p:grpSpPr>
          <a:xfrm>
            <a:off x="2108649" y="4204005"/>
            <a:ext cx="7973187" cy="2373576"/>
            <a:chOff x="1700029" y="4276677"/>
            <a:chExt cx="7973187" cy="2373576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F387B4D-4AB8-068D-B3B8-09C61C274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0029" y="4276677"/>
              <a:ext cx="3809444" cy="237357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ADB013D-73F1-A927-C197-BCF9A931B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63772" y="4276677"/>
              <a:ext cx="3809444" cy="2373576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19F6B4B-88A6-1EDD-1409-8C0A0775452A}"/>
              </a:ext>
            </a:extLst>
          </p:cNvPr>
          <p:cNvSpPr txBox="1"/>
          <p:nvPr/>
        </p:nvSpPr>
        <p:spPr>
          <a:xfrm>
            <a:off x="190589" y="64398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[1]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1069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5BDBB-3C8D-8535-C490-C87FA00F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Salsa20/8 in SMIX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43463C-A4CF-F49B-5F41-66836FEE44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Salsa20/8 </a:t>
            </a:r>
            <a:r>
              <a:rPr kumimoji="1" lang="ko-KR" altLang="en-US" sz="2400" dirty="0"/>
              <a:t>는 </a:t>
            </a:r>
            <a:r>
              <a:rPr kumimoji="1" lang="en-US" altLang="ko-KR" sz="2400" dirty="0"/>
              <a:t>8</a:t>
            </a:r>
            <a:r>
              <a:rPr kumimoji="1" lang="ko-KR" altLang="en-US" sz="2400" dirty="0"/>
              <a:t>라운드 버전의 </a:t>
            </a:r>
            <a:r>
              <a:rPr kumimoji="1" lang="en-US" altLang="ko-KR" sz="2400" dirty="0"/>
              <a:t>Salsa20</a:t>
            </a:r>
          </a:p>
          <a:p>
            <a:r>
              <a:rPr kumimoji="1" lang="en-US" altLang="ko-KR" sz="2400" dirty="0"/>
              <a:t>CNOT </a:t>
            </a:r>
            <a:r>
              <a:rPr kumimoji="1" lang="ko-KR" altLang="en-US" sz="2400" dirty="0"/>
              <a:t>연산할 때</a:t>
            </a:r>
            <a:r>
              <a:rPr kumimoji="1" lang="en-US" altLang="ko-KR" sz="2400" dirty="0"/>
              <a:t>, mixing-XOR</a:t>
            </a:r>
            <a:r>
              <a:rPr kumimoji="1" lang="ko-KR" altLang="en-US" sz="2400" dirty="0"/>
              <a:t>이 사용됨</a:t>
            </a:r>
            <a:endParaRPr kumimoji="1" lang="en-US" altLang="ko-KR" sz="2400" dirty="0"/>
          </a:p>
          <a:p>
            <a:r>
              <a:rPr kumimoji="1" lang="en-US" altLang="ko-KR" sz="2400" dirty="0"/>
              <a:t>Salsa </a:t>
            </a:r>
            <a:r>
              <a:rPr kumimoji="1" lang="ko-KR" altLang="en-US" sz="2400" dirty="0"/>
              <a:t>내부 연산</a:t>
            </a:r>
            <a:r>
              <a:rPr kumimoji="1" lang="en-US" altLang="ko-KR" sz="2400" dirty="0"/>
              <a:t> ‘Operation on columns’</a:t>
            </a:r>
            <a:r>
              <a:rPr kumimoji="1" lang="ko-KR" altLang="en-US" sz="2400" dirty="0"/>
              <a:t> 및</a:t>
            </a:r>
            <a:r>
              <a:rPr kumimoji="1" lang="en-US" altLang="ko-KR" sz="2400" dirty="0"/>
              <a:t> ‘Operate on rows’</a:t>
            </a:r>
            <a:r>
              <a:rPr kumimoji="1" lang="ko-KR" altLang="en-US" sz="2400" dirty="0"/>
              <a:t>에서 중간 값을 </a:t>
            </a:r>
            <a:r>
              <a:rPr kumimoji="1" lang="en-US" altLang="ko-KR" sz="2400" dirty="0"/>
              <a:t>ancilla</a:t>
            </a:r>
            <a:r>
              <a:rPr kumimoji="1" lang="ko-KR" altLang="en-US" sz="2400" dirty="0" err="1"/>
              <a:t>에</a:t>
            </a:r>
            <a:r>
              <a:rPr kumimoji="1" lang="ko-KR" altLang="en-US" sz="2400" dirty="0"/>
              <a:t> 저장하지 않고 입력을 직접 업데이트 시킴 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7B15F1F-D514-2887-6111-F4CF25452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281256" y="1985532"/>
            <a:ext cx="3658384" cy="53392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49F3D9-3AD7-E8D1-19F7-C99F73A5A0AE}"/>
              </a:ext>
            </a:extLst>
          </p:cNvPr>
          <p:cNvSpPr txBox="1"/>
          <p:nvPr/>
        </p:nvSpPr>
        <p:spPr>
          <a:xfrm>
            <a:off x="7103314" y="6484356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b="1" dirty="0"/>
              <a:t>Operation on columns in Salsa20/8</a:t>
            </a:r>
            <a:endParaRPr kumimoji="1" lang="ko-KR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3C8EE33-63BF-0906-FF32-5020F87568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571" y="3682420"/>
                <a:ext cx="5684838" cy="18809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en-US" altLang="ko-KR" sz="2400" dirty="0"/>
                  <a:t>Add</a:t>
                </a:r>
                <a:r>
                  <a:rPr kumimoji="1" lang="ko-KR" altLang="en-US" sz="2400" dirty="0"/>
                  <a:t>는 두 큐비트의 </a:t>
                </a:r>
                <a:r>
                  <a:rPr kumimoji="1" lang="en-US" altLang="ko-KR" sz="2400" dirty="0"/>
                  <a:t>in-place </a:t>
                </a:r>
                <a:r>
                  <a:rPr kumimoji="1" lang="ko-KR" altLang="en-US" sz="2400" dirty="0"/>
                  <a:t>덧셈</a:t>
                </a:r>
                <a:r>
                  <a:rPr kumimoji="1" lang="en-US" altLang="ko-KR" sz="2400" dirty="0"/>
                  <a:t>, </a:t>
                </a:r>
                <a:r>
                  <a:rPr kumimoji="1" lang="ko-KR" altLang="en-US" sz="2400" dirty="0"/>
                  <a:t>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  <m:t>𝐴𝑑𝑑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는 </a:t>
                </a:r>
                <a:r>
                  <a:rPr kumimoji="1" lang="en-US" altLang="ko-KR" sz="2400" dirty="0"/>
                  <a:t>inverse 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</a:rPr>
                      <m:t>𝐴𝑑𝑑</m:t>
                    </m:r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수행</a:t>
                </a:r>
                <a:endParaRPr kumimoji="1" lang="en-US" altLang="ko-KR" sz="2400" dirty="0"/>
              </a:p>
              <a:p>
                <a:r>
                  <a:rPr kumimoji="1" lang="en-US" altLang="ko-KR" sz="2400" dirty="0"/>
                  <a:t>X</a:t>
                </a:r>
                <a:r>
                  <a:rPr kumimoji="1" lang="ko-KR" altLang="en-US" sz="2400" dirty="0"/>
                  <a:t>는 </a:t>
                </a:r>
                <a:r>
                  <a:rPr kumimoji="1" lang="en-US" altLang="ko-KR" sz="2400" dirty="0"/>
                  <a:t>16x32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array</a:t>
                </a:r>
                <a:r>
                  <a:rPr kumimoji="1" lang="ko-KR" altLang="en-US" sz="2400" dirty="0"/>
                  <a:t> 큐비트를 나타냄</a:t>
                </a:r>
                <a:endParaRPr kumimoji="1" lang="en-US" altLang="ko-KR" sz="2400" dirty="0"/>
              </a:p>
              <a:p>
                <a:r>
                  <a:rPr kumimoji="1" lang="en-US" altLang="ko-KR" sz="2400" dirty="0">
                    <a:solidFill>
                      <a:srgbClr val="FF0000"/>
                    </a:solidFill>
                  </a:rPr>
                  <a:t>&lt;&lt;&lt;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n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: n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만큼 왼쪽으로 이동 후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XOR</a:t>
                </a:r>
              </a:p>
              <a:p>
                <a:r>
                  <a:rPr kumimoji="1" lang="en-US" altLang="ko-KR" sz="2400" dirty="0">
                    <a:solidFill>
                      <a:srgbClr val="FF0000"/>
                    </a:solidFill>
                  </a:rPr>
                  <a:t>&gt;&gt;&gt;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n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: n</a:t>
                </a:r>
                <a:r>
                  <a:rPr kumimoji="1" lang="ko-KR" altLang="en-US" sz="2400" dirty="0">
                    <a:solidFill>
                      <a:srgbClr val="FF0000"/>
                    </a:solidFill>
                  </a:rPr>
                  <a:t>만큼 오른쪽으로 이동 후 </a:t>
                </a:r>
                <a:r>
                  <a:rPr kumimoji="1" lang="en-US" altLang="ko-KR" sz="2400" dirty="0">
                    <a:solidFill>
                      <a:srgbClr val="FF0000"/>
                    </a:solidFill>
                  </a:rPr>
                  <a:t>XOR</a:t>
                </a:r>
              </a:p>
              <a:p>
                <a:endParaRPr kumimoji="1" lang="en-US" altLang="ko-KR" sz="2400" dirty="0"/>
              </a:p>
              <a:p>
                <a:endParaRPr kumimoji="1" lang="ko-KR" altLang="en-US" dirty="0"/>
              </a:p>
            </p:txBody>
          </p:sp>
        </mc:Choice>
        <mc:Fallback>
          <p:sp>
            <p:nvSpPr>
              <p:cNvPr id="10" name="텍스트 개체 틀 2">
                <a:extLst>
                  <a:ext uri="{FF2B5EF4-FFF2-40B4-BE49-F238E27FC236}">
                    <a16:creationId xmlns:a16="http://schemas.microsoft.com/office/drawing/2014/main" id="{33C8EE33-63BF-0906-FF32-5020F8756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71" y="3682420"/>
                <a:ext cx="5684838" cy="1880961"/>
              </a:xfrm>
              <a:prstGeom prst="rect">
                <a:avLst/>
              </a:prstGeom>
              <a:blipFill>
                <a:blip r:embed="rId3"/>
                <a:stretch>
                  <a:fillRect l="-1339" t="-6000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26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6491E-EA8A-6788-1C7B-83B68F8A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Evaluation</a:t>
            </a:r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29B5E4C-33EC-9D95-4857-660692252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025367"/>
              </p:ext>
            </p:extLst>
          </p:nvPr>
        </p:nvGraphicFramePr>
        <p:xfrm>
          <a:off x="2031999" y="3000206"/>
          <a:ext cx="8128002" cy="197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5831052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4410173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3665186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084398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82986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54310871"/>
                    </a:ext>
                  </a:extLst>
                </a:gridCol>
              </a:tblGrid>
              <a:tr h="4977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Toffoli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Full depth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730906"/>
                  </a:ext>
                </a:extLst>
              </a:tr>
              <a:tr h="7857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SHA-256</a:t>
                      </a:r>
                    </a:p>
                    <a:p>
                      <a:pPr algn="ctr" latinLnBrk="1"/>
                      <a:r>
                        <a:rPr lang="en-US" altLang="ko-KR" dirty="0"/>
                        <a:t>Transform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17100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58448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137888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63231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19088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1553323"/>
                  </a:ext>
                </a:extLst>
              </a:tr>
              <a:tr h="6866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Salsa20/8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1040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4880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13776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4924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1969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2131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EF67A-70FE-A11D-7A23-10C1BD3B678D}"/>
              </a:ext>
            </a:extLst>
          </p:cNvPr>
          <p:cNvSpPr txBox="1"/>
          <p:nvPr/>
        </p:nvSpPr>
        <p:spPr>
          <a:xfrm>
            <a:off x="4280438" y="2571439"/>
            <a:ext cx="36311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2000" b="1" dirty="0"/>
              <a:t>Quantum resource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in </a:t>
            </a:r>
            <a:r>
              <a:rPr kumimoji="1" lang="en-US" altLang="ko-KR" sz="2000" b="1" dirty="0" err="1"/>
              <a:t>Scrypt</a:t>
            </a:r>
            <a:endParaRPr kumimoji="1"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2883DF-7E2D-1162-1094-4B82F8376C1B}"/>
              </a:ext>
            </a:extLst>
          </p:cNvPr>
          <p:cNvSpPr txBox="1"/>
          <p:nvPr/>
        </p:nvSpPr>
        <p:spPr>
          <a:xfrm>
            <a:off x="1881809" y="415753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>
                <a:solidFill>
                  <a:srgbClr val="FF0000"/>
                </a:solidFill>
              </a:rPr>
              <a:t>*</a:t>
            </a:r>
            <a:r>
              <a:rPr kumimoji="1" lang="en-US" altLang="ko-KR" sz="1200" dirty="0">
                <a:solidFill>
                  <a:srgbClr val="FF0000"/>
                </a:solidFill>
              </a:rPr>
              <a:t>Loop</a:t>
            </a:r>
            <a:r>
              <a:rPr kumimoji="1" lang="ko-KR" altLang="en-US" sz="1200" dirty="0">
                <a:solidFill>
                  <a:srgbClr val="FF0000"/>
                </a:solidFill>
              </a:rPr>
              <a:t>가 굉장히 많음</a:t>
            </a:r>
            <a:r>
              <a:rPr kumimoji="1" lang="en-US" altLang="ko-KR" sz="1200" dirty="0">
                <a:solidFill>
                  <a:srgbClr val="FF0000"/>
                </a:solidFill>
              </a:rPr>
              <a:t>..</a:t>
            </a:r>
            <a:endParaRPr kumimoji="1"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017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E377D-178B-BF32-F96D-32EF4D417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Scrypt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8B56E7-1050-3B4D-4F1A-679FD9FFA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486669" cy="5057775"/>
          </a:xfrm>
        </p:spPr>
        <p:txBody>
          <a:bodyPr>
            <a:normAutofit/>
          </a:bodyPr>
          <a:lstStyle/>
          <a:p>
            <a:r>
              <a:rPr kumimoji="1" lang="en-US" altLang="ko-KR" sz="2400" dirty="0"/>
              <a:t>2009</a:t>
            </a:r>
            <a:r>
              <a:rPr kumimoji="1" lang="ko-KR" altLang="en-US" sz="2400" dirty="0"/>
              <a:t>년</a:t>
            </a:r>
            <a:r>
              <a:rPr kumimoji="1" lang="en-US" altLang="ko-KR" sz="2400" dirty="0"/>
              <a:t> </a:t>
            </a:r>
            <a:r>
              <a:rPr kumimoji="1" lang="en" altLang="ko-KR" sz="2400" dirty="0"/>
              <a:t>Colin Percival</a:t>
            </a:r>
            <a:r>
              <a:rPr kumimoji="1" lang="ko-KR" altLang="en-US" sz="2400" dirty="0"/>
              <a:t>이 제안한 비밀번호 기반 키 파생 함수</a:t>
            </a:r>
            <a:endParaRPr kumimoji="1" lang="en-US" altLang="ko-KR" sz="2400" dirty="0"/>
          </a:p>
          <a:p>
            <a:r>
              <a:rPr kumimoji="1" lang="ko-KR" altLang="en-US" sz="2400" dirty="0"/>
              <a:t>계산이 집약적이고 메모리를 많이 사용하도록 설계되어 하드웨어 공격</a:t>
            </a:r>
            <a:r>
              <a:rPr kumimoji="1" lang="en-US" altLang="ko-KR" sz="2400" dirty="0"/>
              <a:t>, </a:t>
            </a:r>
            <a:r>
              <a:rPr kumimoji="1" lang="ko-KR" altLang="en-US" sz="2400" dirty="0"/>
              <a:t>특히 </a:t>
            </a:r>
            <a:r>
              <a:rPr kumimoji="1" lang="en" altLang="ko-KR" sz="2400" dirty="0"/>
              <a:t>ASIC(Application-Specific Integrated Circuit) </a:t>
            </a:r>
            <a:r>
              <a:rPr kumimoji="1" lang="ko-KR" altLang="en-US" sz="2400" dirty="0"/>
              <a:t>및 </a:t>
            </a:r>
            <a:r>
              <a:rPr kumimoji="1" lang="en" altLang="ko-KR" sz="2400" dirty="0"/>
              <a:t>GPU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사용하는 공격에 강함</a:t>
            </a:r>
            <a:endParaRPr kumimoji="1" lang="en-US" altLang="ko-KR" sz="2400" dirty="0"/>
          </a:p>
          <a:p>
            <a:r>
              <a:rPr kumimoji="1" lang="ko-KR" altLang="en-US" sz="2400" dirty="0"/>
              <a:t>따라서 </a:t>
            </a:r>
            <a:r>
              <a:rPr kumimoji="1" lang="en" altLang="ko-KR" sz="2400" dirty="0" err="1"/>
              <a:t>Scrypt</a:t>
            </a:r>
            <a:r>
              <a:rPr kumimoji="1" lang="ko-KR" altLang="en-US" sz="2400" dirty="0"/>
              <a:t>는 비밀번호 </a:t>
            </a:r>
            <a:r>
              <a:rPr kumimoji="1" lang="ko-KR" altLang="en-US" sz="2400" dirty="0" err="1"/>
              <a:t>해싱</a:t>
            </a:r>
            <a:r>
              <a:rPr kumimoji="1" lang="ko-KR" altLang="en-US" sz="2400" dirty="0"/>
              <a:t> 및 암호화폐와 같은 매우 안전한 애플리케이션에 이상적</a:t>
            </a:r>
          </a:p>
        </p:txBody>
      </p:sp>
    </p:spTree>
    <p:extLst>
      <p:ext uri="{BB962C8B-B14F-4D97-AF65-F5344CB8AC3E}">
        <p14:creationId xmlns:p14="http://schemas.microsoft.com/office/powerpoint/2010/main" val="1332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7E8C1-B2ED-7F2A-D501-279427A6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Scrypt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FE1203C-E3E5-F58B-1132-A2F20A50E21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8160" cy="50577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20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endParaRPr kumimoji="1" lang="en-US" altLang="ko-KR" sz="2200" b="1" dirty="0"/>
              </a:p>
              <a:p>
                <a:pPr lvl="1"/>
                <a:r>
                  <a:rPr kumimoji="1" lang="en-US" altLang="ko-KR" sz="1600" dirty="0"/>
                  <a:t>128</a:t>
                </a:r>
                <a:r>
                  <a:rPr lang="en-US" altLang="ko-KR" sz="16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en-US" sz="1600" dirty="0"/>
                  <a:t>바이트 문자열 생성</a:t>
                </a:r>
                <a:endParaRPr lang="en-US" altLang="ko-KR" sz="1600" dirty="0"/>
              </a:p>
              <a:p>
                <a:pPr lvl="1"/>
                <a:r>
                  <a:rPr lang="ko-KR" altLang="en-US" sz="1600" dirty="0"/>
                  <a:t>생성된 문자열은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sz="1600" dirty="0"/>
                  <a:t>개의 동일한 길이의 블록으로 나눠지고 각각에 대해 </a:t>
                </a:r>
                <a:r>
                  <a:rPr lang="en-US" altLang="ko-KR" sz="1600" dirty="0" err="1"/>
                  <a:t>SMix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함수 호출</a:t>
                </a:r>
                <a:endParaRPr lang="en-US" altLang="ko-KR" sz="1600" dirty="0"/>
              </a:p>
              <a:p>
                <a:pPr lvl="1"/>
                <a:r>
                  <a:rPr lang="en-US" altLang="ko-KR" sz="1600" dirty="0" err="1"/>
                  <a:t>SMix</a:t>
                </a:r>
                <a:r>
                  <a:rPr lang="ko-KR" altLang="en-US" sz="1600" dirty="0"/>
                  <a:t> 함수의 결과는 최종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𝑃𝐵𝐾𝐷𝐹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𝑆𝐻𝐴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b>
                    </m:sSub>
                  </m:oMath>
                </a14:m>
                <a:r>
                  <a:rPr lang="ko-KR" altLang="en-US" sz="1600" dirty="0"/>
                  <a:t> 호출에서 </a:t>
                </a:r>
                <a:r>
                  <a:rPr lang="en-US" altLang="ko-KR" sz="1600" dirty="0"/>
                  <a:t>salt</a:t>
                </a:r>
                <a:r>
                  <a:rPr lang="ko-KR" altLang="en-US" sz="1600" dirty="0"/>
                  <a:t>로 사용됨 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해당 과정에서 </a:t>
                </a:r>
                <a:r>
                  <a:rPr lang="en-US" altLang="ko-KR" sz="1600" dirty="0"/>
                  <a:t>original password</a:t>
                </a:r>
                <a:r>
                  <a:rPr lang="ko-KR" altLang="en-US" sz="1600" dirty="0"/>
                  <a:t>와 </a:t>
                </a:r>
                <a:r>
                  <a:rPr lang="en-US" altLang="ko-KR" sz="1600" dirty="0"/>
                  <a:t>new salt</a:t>
                </a:r>
                <a:r>
                  <a:rPr lang="ko-KR" altLang="en-US" sz="1600" dirty="0"/>
                  <a:t> </a:t>
                </a:r>
                <a:r>
                  <a:rPr lang="ko-KR" altLang="en-US" sz="1600" dirty="0" err="1"/>
                  <a:t>를</a:t>
                </a:r>
                <a:r>
                  <a:rPr lang="ko-KR" altLang="en-US" sz="1600" dirty="0"/>
                  <a:t>     사용하여 최종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/>
                  <a:t>Len</a:t>
                </a:r>
                <a:r>
                  <a:rPr lang="ko-KR" altLang="en-US" sz="1600" dirty="0"/>
                  <a:t> 바이트 </a:t>
                </a:r>
                <a:r>
                  <a:rPr lang="en-US" altLang="ko-KR" sz="1600" dirty="0"/>
                  <a:t>output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key </a:t>
                </a:r>
                <a:r>
                  <a:rPr lang="ko-KR" altLang="en-US" sz="1600" dirty="0"/>
                  <a:t>생성</a:t>
                </a:r>
                <a:endParaRPr kumimoji="1" lang="en-US" altLang="ko-KR" sz="1600" dirty="0"/>
              </a:p>
              <a:p>
                <a:r>
                  <a:rPr kumimoji="1" lang="en-US" altLang="ko-KR" sz="2000" b="1" dirty="0" err="1"/>
                  <a:t>SMix</a:t>
                </a:r>
                <a:endParaRPr kumimoji="1" lang="en-US" altLang="ko-KR" sz="2000" b="1" dirty="0"/>
              </a:p>
              <a:p>
                <a:pPr lvl="1"/>
                <a:r>
                  <a:rPr kumimoji="1" lang="en-US" altLang="ko-KR" sz="1600" dirty="0" err="1"/>
                  <a:t>scrypt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알고리즘의 핵심이며 </a:t>
                </a:r>
                <a:r>
                  <a:rPr kumimoji="1" lang="en-US" altLang="ko-KR" sz="1600" dirty="0" err="1"/>
                  <a:t>scrypt</a:t>
                </a:r>
                <a:r>
                  <a:rPr kumimoji="1" lang="ko-KR" altLang="en-US" sz="1600" dirty="0"/>
                  <a:t>의 메모리 하드 구성 요소를 구성함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1600" dirty="0" err="1"/>
                  <a:t>scrypt</a:t>
                </a:r>
                <a:r>
                  <a:rPr kumimoji="1" lang="en-US" altLang="ko-KR" sz="1600" dirty="0"/>
                  <a:t> RFC [1]</a:t>
                </a:r>
                <a:r>
                  <a:rPr kumimoji="1" lang="ko-KR" altLang="en-US" sz="1600" dirty="0"/>
                  <a:t>에서는 블록 크기 매개변수를 </a:t>
                </a:r>
                <a:r>
                  <a:rPr kumimoji="1" lang="en-US" altLang="ko-KR" sz="1600" dirty="0"/>
                  <a:t>r = 8</a:t>
                </a:r>
                <a:r>
                  <a:rPr kumimoji="1" lang="ko-KR" altLang="en-US" sz="1600" dirty="0"/>
                  <a:t>로 권장</a:t>
                </a:r>
                <a:endParaRPr kumimoji="1" lang="en-US" altLang="ko-KR" sz="1600" dirty="0"/>
              </a:p>
              <a:p>
                <a:pPr lvl="1">
                  <a:buFont typeface="Wingdings" pitchFamily="2" charset="2"/>
                  <a:buChar char="à"/>
                </a:pPr>
                <a:r>
                  <a:rPr kumimoji="1" lang="en-US" altLang="ko-KR" sz="1400" dirty="0" err="1">
                    <a:sym typeface="Wingdings" pitchFamily="2" charset="2"/>
                  </a:rPr>
                  <a:t>Smix</a:t>
                </a:r>
                <a:r>
                  <a:rPr kumimoji="1" lang="ko-KR" altLang="en-US" sz="1400" dirty="0" err="1">
                    <a:sym typeface="Wingdings" pitchFamily="2" charset="2"/>
                  </a:rPr>
                  <a:t>에</a:t>
                </a:r>
                <a:r>
                  <a:rPr kumimoji="1" lang="ko-KR" altLang="en-US" sz="1400" dirty="0">
                    <a:sym typeface="Wingdings" pitchFamily="2" charset="2"/>
                  </a:rPr>
                  <a:t> 대한 초기 입력 블록의 크기가 </a:t>
                </a:r>
                <a:r>
                  <a:rPr kumimoji="1" lang="en-US" altLang="ko-KR" sz="1400" dirty="0">
                    <a:sym typeface="Wingdings" pitchFamily="2" charset="2"/>
                  </a:rPr>
                  <a:t>1kB</a:t>
                </a:r>
                <a:r>
                  <a:rPr kumimoji="1" lang="ko-KR" altLang="en-US" sz="1400" dirty="0">
                    <a:sym typeface="Wingdings" pitchFamily="2" charset="2"/>
                  </a:rPr>
                  <a:t>이므로 캐시에 쉽게 들어갈 수 있음 </a:t>
                </a:r>
                <a:endParaRPr kumimoji="1" lang="en-US" altLang="ko-KR" sz="1400" dirty="0">
                  <a:sym typeface="Wingdings" pitchFamily="2" charset="2"/>
                </a:endParaRPr>
              </a:p>
              <a:p>
                <a:pPr lvl="1"/>
                <a:r>
                  <a:rPr kumimoji="1" lang="en-US" altLang="ko-KR" sz="1600" dirty="0" err="1"/>
                  <a:t>SMix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기능은 이 </a:t>
                </a:r>
                <a:r>
                  <a:rPr kumimoji="1" lang="en-US" altLang="ko-KR" sz="1600" dirty="0"/>
                  <a:t>1kB </a:t>
                </a:r>
                <a:r>
                  <a:rPr kumimoji="1" lang="ko-KR" altLang="en-US" sz="1600" dirty="0"/>
                  <a:t>블록을 </a:t>
                </a:r>
                <a:r>
                  <a:rPr kumimoji="1" lang="en-US" altLang="ko-KR" sz="1600" dirty="0"/>
                  <a:t>N </a:t>
                </a:r>
                <a:r>
                  <a:rPr kumimoji="1" lang="ko-KR" altLang="en-US" sz="1600" dirty="0"/>
                  <a:t>블록 배열로 확장하고 이전에 액세스한 블록의</a:t>
                </a:r>
                <a:endParaRPr kumimoji="1" lang="en-US" altLang="ko-KR" sz="1600" dirty="0"/>
              </a:p>
              <a:p>
                <a:pPr marL="457200" lvl="1" indent="0">
                  <a:buNone/>
                </a:pPr>
                <a:r>
                  <a:rPr kumimoji="1" lang="ko-KR" altLang="en-US" sz="1600" dirty="0"/>
                  <a:t>    내용을 기반으로 의사 난수 순서로 블록을 반복적으로 액세스</a:t>
                </a:r>
                <a:endParaRPr kumimoji="1" lang="en-US" altLang="ko-KR" sz="1600" dirty="0"/>
              </a:p>
              <a:p>
                <a:pPr lvl="1"/>
                <a:r>
                  <a:rPr kumimoji="1" lang="ko-KR" altLang="en-US" sz="1600" dirty="0"/>
                  <a:t>따라서 </a:t>
                </a:r>
                <a:r>
                  <a:rPr kumimoji="1" lang="en" altLang="ko-KR" sz="1600" dirty="0"/>
                  <a:t>N</a:t>
                </a:r>
                <a:r>
                  <a:rPr kumimoji="1" lang="ko-KR" altLang="en-US" sz="1600" dirty="0"/>
                  <a:t>이 크면 </a:t>
                </a:r>
                <a:r>
                  <a:rPr kumimoji="1" lang="en" altLang="ko-KR" sz="1600" dirty="0" err="1"/>
                  <a:t>SMix</a:t>
                </a:r>
                <a:r>
                  <a:rPr kumimoji="1" lang="en" altLang="ko-KR" sz="1600" dirty="0"/>
                  <a:t> </a:t>
                </a:r>
                <a:r>
                  <a:rPr kumimoji="1" lang="ko-KR" altLang="en-US" sz="1600" dirty="0"/>
                  <a:t>함수는 </a:t>
                </a:r>
                <a:r>
                  <a:rPr kumimoji="1" lang="en" altLang="ko-KR" sz="1600" dirty="0" err="1"/>
                  <a:t>scrypt</a:t>
                </a:r>
                <a:r>
                  <a:rPr kumimoji="1" lang="en" altLang="ko-KR" sz="1600" dirty="0"/>
                  <a:t> </a:t>
                </a:r>
                <a:r>
                  <a:rPr kumimoji="1" lang="ko-KR" altLang="en-US" sz="1600" dirty="0"/>
                  <a:t>실행에 적지 않은 비용을 차지</a:t>
                </a:r>
                <a:endParaRPr kumimoji="1" lang="en-US" altLang="ko-KR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FE1203C-E3E5-F58B-1132-A2F20A50E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8160" cy="5057775"/>
              </a:xfrm>
              <a:blipFill>
                <a:blip r:embed="rId2"/>
                <a:stretch>
                  <a:fillRect l="-446" t="-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0A088C9F-749E-4F52-3BC0-30DE4F2ED1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4" r="4439"/>
          <a:stretch/>
        </p:blipFill>
        <p:spPr>
          <a:xfrm>
            <a:off x="8097642" y="2634150"/>
            <a:ext cx="4049098" cy="4212561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ECBD17B-F62F-3EF4-7EDB-FA1F49E83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400183"/>
                  </p:ext>
                </p:extLst>
              </p:nvPr>
            </p:nvGraphicFramePr>
            <p:xfrm>
              <a:off x="147434" y="4852035"/>
              <a:ext cx="7802878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131">
                      <a:extLst>
                        <a:ext uri="{9D8B030D-6E8A-4147-A177-3AD203B41FA5}">
                          <a16:colId xmlns:a16="http://schemas.microsoft.com/office/drawing/2014/main" val="903928904"/>
                        </a:ext>
                      </a:extLst>
                    </a:gridCol>
                    <a:gridCol w="6512747">
                      <a:extLst>
                        <a:ext uri="{9D8B030D-6E8A-4147-A177-3AD203B41FA5}">
                          <a16:colId xmlns:a16="http://schemas.microsoft.com/office/drawing/2014/main" val="4224624429"/>
                        </a:ext>
                      </a:extLst>
                    </a:gridCol>
                  </a:tblGrid>
                  <a:tr h="1828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Parameter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Meaning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8284007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1" lang="en" altLang="ko-KR" sz="1200" dirty="0" err="1"/>
                            <a:t>scrypt</a:t>
                          </a:r>
                          <a:r>
                            <a:rPr kumimoji="1" lang="ko-KR" altLang="en-US" sz="1200" dirty="0"/>
                            <a:t>에서 </a:t>
                          </a:r>
                          <a:r>
                            <a:rPr kumimoji="1" lang="en" altLang="ko-KR" sz="1200" dirty="0" err="1"/>
                            <a:t>SMix</a:t>
                          </a:r>
                          <a:r>
                            <a:rPr kumimoji="1" lang="ko-KR" altLang="en-US" sz="1200" dirty="0"/>
                            <a:t>가 호출되는 횟수 결정</a:t>
                          </a:r>
                          <a:r>
                            <a:rPr kumimoji="1" lang="en-US" altLang="ko-KR" sz="1200" dirty="0"/>
                            <a:t>(line 3-4)</a:t>
                          </a:r>
                          <a:endParaRPr lang="en" altLang="ko-KR" sz="1200" dirty="0"/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호출은 서로 독립적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병렬</a:t>
                          </a:r>
                          <a:r>
                            <a:rPr lang="en-US" altLang="ko-KR" sz="1200" dirty="0"/>
                            <a:t>)</a:t>
                          </a:r>
                          <a:r>
                            <a:rPr lang="ko-KR" altLang="en-US" sz="1200" dirty="0" err="1"/>
                            <a:t>으므로</a:t>
                          </a:r>
                          <a:r>
                            <a:rPr lang="ko-KR" altLang="en-US" sz="1200" dirty="0"/>
                            <a:t> 해당 파라미터가 결국 병렬화 매개변수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977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함수에 전달되는 </a:t>
                          </a:r>
                          <a:r>
                            <a:rPr lang="en-US" altLang="ko-KR" sz="1200" dirty="0"/>
                            <a:t>cost</a:t>
                          </a:r>
                          <a:r>
                            <a:rPr lang="ko-KR" altLang="en-US" sz="1200" dirty="0"/>
                            <a:t> 매개변수</a:t>
                          </a:r>
                          <a:endParaRPr lang="en-US" altLang="ko-KR" sz="1200" dirty="0"/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함수가 </a:t>
                          </a:r>
                          <a:r>
                            <a:rPr lang="en" altLang="ko-KR" sz="1200" dirty="0"/>
                            <a:t>N</a:t>
                          </a:r>
                          <a:r>
                            <a:rPr lang="ko-KR" altLang="en-US" sz="1200" dirty="0"/>
                            <a:t>개의 서로 다른 </a:t>
                          </a:r>
                          <a:r>
                            <a:rPr lang="en" altLang="ko-KR" sz="1200" dirty="0" err="1"/>
                            <a:t>BlockMix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해시를 계산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저장 및 의사 무작위로 액세스하도록 요구하여 </a:t>
                          </a:r>
                          <a:r>
                            <a:rPr lang="en" altLang="ko-KR" sz="1200" dirty="0" err="1"/>
                            <a:t>scrypt</a:t>
                          </a:r>
                          <a:r>
                            <a:rPr lang="ko-KR" altLang="en-US" sz="1200" dirty="0"/>
                            <a:t>의 </a:t>
                          </a:r>
                          <a:r>
                            <a:rPr lang="en" altLang="ko-KR" sz="1200" dirty="0"/>
                            <a:t>CPU </a:t>
                          </a:r>
                          <a:r>
                            <a:rPr lang="ko-KR" altLang="en-US" sz="1200" dirty="0"/>
                            <a:t>및 메모리 사용량을 제어</a:t>
                          </a:r>
                          <a:r>
                            <a:rPr lang="en-US" altLang="ko-KR" sz="1200" dirty="0"/>
                            <a:t>(line 5~12)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858575"/>
                      </a:ext>
                    </a:extLst>
                  </a:tr>
                  <a:tr h="15240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/>
                            <a:t>r</a:t>
                          </a:r>
                          <a:r>
                            <a:rPr lang="ko-KR" altLang="en-US" sz="1200" dirty="0"/>
                            <a:t>은 </a:t>
                          </a:r>
                          <a:r>
                            <a:rPr lang="en" altLang="ko-KR" sz="1200" dirty="0" err="1"/>
                            <a:t>BlockMix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함수가 작동하는 블록의 크기를 결정하는 블록 크기 매개변수 </a:t>
                          </a:r>
                          <a:r>
                            <a:rPr lang="en-US" altLang="ko-KR" sz="1200" dirty="0"/>
                            <a:t>(line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13-14)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285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DECBD17B-F62F-3EF4-7EDB-FA1F49E83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3400183"/>
                  </p:ext>
                </p:extLst>
              </p:nvPr>
            </p:nvGraphicFramePr>
            <p:xfrm>
              <a:off x="147434" y="4852035"/>
              <a:ext cx="7802878" cy="1706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0131">
                      <a:extLst>
                        <a:ext uri="{9D8B030D-6E8A-4147-A177-3AD203B41FA5}">
                          <a16:colId xmlns:a16="http://schemas.microsoft.com/office/drawing/2014/main" val="903928904"/>
                        </a:ext>
                      </a:extLst>
                    </a:gridCol>
                    <a:gridCol w="6512747">
                      <a:extLst>
                        <a:ext uri="{9D8B030D-6E8A-4147-A177-3AD203B41FA5}">
                          <a16:colId xmlns:a16="http://schemas.microsoft.com/office/drawing/2014/main" val="4224624429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Parameter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Meaning</a:t>
                          </a:r>
                          <a:endParaRPr lang="ko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828400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80556" r="-505882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marR="0" lvl="0" indent="-28575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kumimoji="1" lang="en" altLang="ko-KR" sz="1200" dirty="0" err="1"/>
                            <a:t>scrypt</a:t>
                          </a:r>
                          <a:r>
                            <a:rPr kumimoji="1" lang="ko-KR" altLang="en-US" sz="1200" dirty="0"/>
                            <a:t>에서 </a:t>
                          </a:r>
                          <a:r>
                            <a:rPr kumimoji="1" lang="en" altLang="ko-KR" sz="1200" dirty="0" err="1"/>
                            <a:t>SMix</a:t>
                          </a:r>
                          <a:r>
                            <a:rPr kumimoji="1" lang="ko-KR" altLang="en-US" sz="1200" dirty="0"/>
                            <a:t>가 호출되는 횟수 결정</a:t>
                          </a:r>
                          <a:r>
                            <a:rPr kumimoji="1" lang="en-US" altLang="ko-KR" sz="1200" dirty="0"/>
                            <a:t>(line 3-4)</a:t>
                          </a:r>
                          <a:endParaRPr lang="en" altLang="ko-KR" sz="1200" dirty="0"/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호출은 서로 독립적</a:t>
                          </a:r>
                          <a:r>
                            <a:rPr lang="en-US" altLang="ko-KR" sz="1200" dirty="0"/>
                            <a:t>(</a:t>
                          </a:r>
                          <a:r>
                            <a:rPr lang="ko-KR" altLang="en-US" sz="1200" dirty="0"/>
                            <a:t>병렬</a:t>
                          </a:r>
                          <a:r>
                            <a:rPr lang="en-US" altLang="ko-KR" sz="1200" dirty="0"/>
                            <a:t>)</a:t>
                          </a:r>
                          <a:r>
                            <a:rPr lang="ko-KR" altLang="en-US" sz="1200" dirty="0" err="1"/>
                            <a:t>으므로</a:t>
                          </a:r>
                          <a:r>
                            <a:rPr lang="ko-KR" altLang="en-US" sz="1200" dirty="0"/>
                            <a:t> 해당 파라미터가 결국 병렬화 매개변수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779777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30000" r="-505882" b="-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함수에 전달되는 </a:t>
                          </a:r>
                          <a:r>
                            <a:rPr lang="en-US" altLang="ko-KR" sz="1200" dirty="0"/>
                            <a:t>cost</a:t>
                          </a:r>
                          <a:r>
                            <a:rPr lang="ko-KR" altLang="en-US" sz="1200" dirty="0"/>
                            <a:t> 매개변수</a:t>
                          </a:r>
                          <a:endParaRPr lang="en-US" altLang="ko-KR" sz="1200" dirty="0"/>
                        </a:p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 err="1"/>
                            <a:t>SMix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함수가 </a:t>
                          </a:r>
                          <a:r>
                            <a:rPr lang="en" altLang="ko-KR" sz="1200" dirty="0"/>
                            <a:t>N</a:t>
                          </a:r>
                          <a:r>
                            <a:rPr lang="ko-KR" altLang="en-US" sz="1200" dirty="0"/>
                            <a:t>개의 서로 다른 </a:t>
                          </a:r>
                          <a:r>
                            <a:rPr lang="en" altLang="ko-KR" sz="1200" dirty="0" err="1"/>
                            <a:t>BlockMix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해시를 계산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저장 및 의사 무작위로 액세스하도록 요구하여 </a:t>
                          </a:r>
                          <a:r>
                            <a:rPr lang="en" altLang="ko-KR" sz="1200" dirty="0" err="1"/>
                            <a:t>scrypt</a:t>
                          </a:r>
                          <a:r>
                            <a:rPr lang="ko-KR" altLang="en-US" sz="1200" dirty="0"/>
                            <a:t>의 </a:t>
                          </a:r>
                          <a:r>
                            <a:rPr lang="en" altLang="ko-KR" sz="1200" dirty="0"/>
                            <a:t>CPU </a:t>
                          </a:r>
                          <a:r>
                            <a:rPr lang="ko-KR" altLang="en-US" sz="1200" dirty="0"/>
                            <a:t>및 메모리 사용량을 제어</a:t>
                          </a:r>
                          <a:r>
                            <a:rPr lang="en-US" altLang="ko-KR" sz="1200" dirty="0"/>
                            <a:t>(line 5~12)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685857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522727" r="-505882" b="-1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285750" indent="-285750" algn="l" latinLnBrk="1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" altLang="ko-KR" sz="1200" dirty="0"/>
                            <a:t>r</a:t>
                          </a:r>
                          <a:r>
                            <a:rPr lang="ko-KR" altLang="en-US" sz="1200" dirty="0"/>
                            <a:t>은 </a:t>
                          </a:r>
                          <a:r>
                            <a:rPr lang="en" altLang="ko-KR" sz="1200" dirty="0" err="1"/>
                            <a:t>BlockMix</a:t>
                          </a:r>
                          <a:r>
                            <a:rPr lang="en" altLang="ko-KR" sz="1200" dirty="0"/>
                            <a:t> </a:t>
                          </a:r>
                          <a:r>
                            <a:rPr lang="ko-KR" altLang="en-US" sz="1200" dirty="0"/>
                            <a:t>함수가 작동하는 블록의 크기를 결정하는 블록 크기 매개변수 </a:t>
                          </a:r>
                          <a:r>
                            <a:rPr lang="en-US" altLang="ko-KR" sz="1200" dirty="0"/>
                            <a:t>(line</a:t>
                          </a:r>
                          <a:r>
                            <a:rPr lang="ko-KR" altLang="en-US" sz="1200" dirty="0"/>
                            <a:t> </a:t>
                          </a:r>
                          <a:r>
                            <a:rPr lang="en-US" altLang="ko-KR" sz="1200" dirty="0"/>
                            <a:t>13-14)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62851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4FF821A-96BC-E226-579C-1405CD03319E}"/>
              </a:ext>
            </a:extLst>
          </p:cNvPr>
          <p:cNvSpPr txBox="1"/>
          <p:nvPr/>
        </p:nvSpPr>
        <p:spPr>
          <a:xfrm>
            <a:off x="104" y="6585095"/>
            <a:ext cx="8097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[1</a:t>
            </a:r>
            <a:r>
              <a:rPr lang="ko-KR" altLang="en-US" sz="1200" dirty="0"/>
              <a:t> </a:t>
            </a:r>
            <a:r>
              <a:rPr lang="en-US" altLang="ko-KR" sz="1200" dirty="0"/>
              <a:t>]</a:t>
            </a:r>
            <a:r>
              <a:rPr lang="en" altLang="ko-KR" sz="1200" dirty="0"/>
              <a:t>C. Percival and S. </a:t>
            </a:r>
            <a:r>
              <a:rPr lang="en" altLang="ko-KR" sz="1200" dirty="0" err="1"/>
              <a:t>Josefsson</a:t>
            </a:r>
            <a:r>
              <a:rPr lang="en" altLang="ko-KR" sz="1200" dirty="0"/>
              <a:t>. 2016. The </a:t>
            </a:r>
            <a:r>
              <a:rPr lang="en" altLang="ko-KR" sz="1200" dirty="0" err="1"/>
              <a:t>scrypt</a:t>
            </a:r>
            <a:r>
              <a:rPr lang="en" altLang="ko-KR" sz="1200" dirty="0"/>
              <a:t> Password-Based Key Derivation Function. RFC 7914. RFC Editor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2572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C5502-A702-D81C-B40F-EBED5B67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Scrypt</a:t>
            </a:r>
            <a:r>
              <a:rPr kumimoji="1" lang="en-US" altLang="ko-KR" dirty="0"/>
              <a:t> quantum circuit</a:t>
            </a:r>
            <a:endParaRPr kumimoji="1"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2C6589-C7FB-F460-DAB1-4A19E8D90FF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b="1" dirty="0"/>
                  <a:t>Inverse</a:t>
                </a:r>
                <a:r>
                  <a:rPr kumimoji="1" lang="ko-KR" altLang="en-US" b="1" dirty="0"/>
                  <a:t> </a:t>
                </a:r>
                <a:r>
                  <a:rPr kumimoji="1" lang="en-US" altLang="ko-KR" b="1" dirty="0"/>
                  <a:t>operation</a:t>
                </a:r>
                <a:r>
                  <a:rPr kumimoji="1" lang="ko-KR" altLang="en-US" b="1" dirty="0"/>
                  <a:t>을 통한 </a:t>
                </a:r>
                <a:r>
                  <a:rPr kumimoji="1" lang="en-US" altLang="ko-KR" b="1" dirty="0"/>
                  <a:t>ancilla </a:t>
                </a:r>
                <a:r>
                  <a:rPr kumimoji="1" lang="ko-KR" altLang="en-US" b="1" dirty="0" err="1"/>
                  <a:t>큐비트</a:t>
                </a:r>
                <a:r>
                  <a:rPr kumimoji="1" lang="en-US" altLang="ko-KR" b="1" dirty="0"/>
                  <a:t> </a:t>
                </a:r>
                <a:r>
                  <a:rPr kumimoji="1" lang="ko-KR" altLang="en-US" b="1" dirty="0"/>
                  <a:t>재사용 </a:t>
                </a:r>
                <a:endParaRPr kumimoji="1" lang="en-US" altLang="ko-KR" b="1" dirty="0"/>
              </a:p>
              <a:p>
                <a:pPr lvl="1"/>
                <a:r>
                  <a:rPr kumimoji="1" lang="en-US" altLang="ko-KR" sz="2200" dirty="0"/>
                  <a:t>Clean ancilla</a:t>
                </a:r>
                <a:r>
                  <a:rPr kumimoji="1" lang="ko-KR" altLang="en-US" sz="2200" dirty="0"/>
                  <a:t> 큐비트를 연산에서 사용한 후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dirty ancilla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</a:t>
                </a:r>
                <a:r>
                  <a:rPr kumimoji="1" lang="en-US" altLang="ko-KR" sz="2200" dirty="0"/>
                  <a:t>inverse </a:t>
                </a:r>
                <a:r>
                  <a:rPr kumimoji="1" lang="ko-KR" altLang="en-US" sz="2200" dirty="0"/>
                  <a:t>연산으로 다시 </a:t>
                </a:r>
                <a:r>
                  <a:rPr kumimoji="1" lang="en-US" altLang="ko-KR" sz="2200" dirty="0"/>
                  <a:t>clean </a:t>
                </a:r>
                <a:r>
                  <a:rPr kumimoji="1" lang="ko-KR" altLang="en-US" sz="2200" dirty="0"/>
                  <a:t>상태로 만들고 반복적으로 사용</a:t>
                </a:r>
                <a:endParaRPr kumimoji="1" lang="en-US" altLang="ko-KR" sz="2200" dirty="0"/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2200" b="1" dirty="0"/>
                  <a:t>SHA256</a:t>
                </a:r>
                <a:r>
                  <a:rPr kumimoji="1" lang="en-US" altLang="ko-KR" sz="2200" dirty="0"/>
                  <a:t>:</a:t>
                </a:r>
                <a:r>
                  <a:rPr kumimoji="1" lang="ko-KR" altLang="en-US" sz="2200" dirty="0"/>
                  <a:t> 사용한 </a:t>
                </a:r>
                <a:r>
                  <a:rPr kumimoji="1" lang="en-US" altLang="ko-KR" sz="2200" dirty="0"/>
                  <a:t>dirty ancilla</a:t>
                </a:r>
                <a:r>
                  <a:rPr kumimoji="1" lang="ko-KR" altLang="en-US" sz="2200" dirty="0" err="1"/>
                  <a:t>를</a:t>
                </a:r>
                <a:r>
                  <a:rPr kumimoji="1" lang="ko-KR" altLang="en-US" sz="2200" dirty="0"/>
                  <a:t> 역연산을 통해 </a:t>
                </a:r>
                <a:r>
                  <a:rPr kumimoji="1" lang="en-US" altLang="ko-KR" sz="2200" dirty="0"/>
                  <a:t>clean </a:t>
                </a:r>
                <a:r>
                  <a:rPr kumimoji="1" lang="ko-KR" altLang="en-US" sz="2200" dirty="0"/>
                  <a:t>상태로 </a:t>
                </a:r>
                <a:r>
                  <a:rPr kumimoji="1" lang="ko-KR" altLang="en-US" sz="2200" dirty="0" err="1"/>
                  <a:t>리셋하여</a:t>
                </a:r>
                <a:r>
                  <a:rPr kumimoji="1" lang="ko-KR" altLang="en-US" sz="2200" dirty="0"/>
                  <a:t> 모든 </a:t>
                </a:r>
                <a:r>
                  <a:rPr kumimoji="1" lang="en-US" altLang="ko-KR" sz="2200" dirty="0"/>
                  <a:t>loop</a:t>
                </a:r>
                <a:r>
                  <a:rPr kumimoji="1" lang="ko-KR" altLang="en-US" sz="2200" dirty="0"/>
                  <a:t>에서 재사용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해당 방법으로 </a:t>
                </a:r>
                <a:r>
                  <a:rPr kumimoji="1" lang="en" altLang="ko-KR" sz="2200" dirty="0"/>
                  <a:t>SHA-256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22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  <m:r>
                      <a:rPr kumimoji="1" lang="en-US" altLang="ko-KR" sz="22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200" dirty="0"/>
                  <a:t>에서 </a:t>
                </a:r>
                <a:r>
                  <a:rPr kumimoji="1" lang="ko-KR" altLang="en-US" sz="2200" dirty="0" err="1"/>
                  <a:t>큐비트</a:t>
                </a:r>
                <a:r>
                  <a:rPr kumimoji="1" lang="ko-KR" altLang="en-US" sz="2200" dirty="0"/>
                  <a:t> 수를 </a:t>
                </a:r>
                <a:r>
                  <a:rPr kumimoji="1" lang="en-US" altLang="ko-KR" sz="2200" dirty="0"/>
                  <a:t>8128</a:t>
                </a:r>
                <a:r>
                  <a:rPr kumimoji="1" lang="ko-KR" altLang="en-US" sz="2200" dirty="0"/>
                  <a:t>개 줄이고 </a:t>
                </a:r>
                <a:r>
                  <a:rPr kumimoji="1" lang="en-US" altLang="ko-KR" sz="2200" dirty="0"/>
                  <a:t>depth</a:t>
                </a:r>
                <a:r>
                  <a:rPr kumimoji="1" lang="ko-KR" altLang="en-US" sz="2200" dirty="0"/>
                  <a:t> 약간 증가</a:t>
                </a:r>
                <a:r>
                  <a:rPr kumimoji="1" lang="en-US" altLang="ko-KR" sz="2200" dirty="0"/>
                  <a:t>(depth</a:t>
                </a:r>
                <a:r>
                  <a:rPr kumimoji="1" lang="ko-KR" altLang="en-US" sz="2200" dirty="0"/>
                  <a:t> 약 </a:t>
                </a:r>
                <a:r>
                  <a:rPr kumimoji="1" lang="en-US" altLang="ko-KR" sz="2200" dirty="0"/>
                  <a:t>6)</a:t>
                </a:r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2200" b="1" dirty="0"/>
                  <a:t>Salsa</a:t>
                </a:r>
                <a:r>
                  <a:rPr kumimoji="1" lang="en-US" altLang="ko-KR" sz="2200" dirty="0"/>
                  <a:t>: Salsa </a:t>
                </a:r>
                <a:r>
                  <a:rPr kumimoji="1" lang="ko-KR" altLang="en-US" sz="2200" dirty="0"/>
                  <a:t>내부 연산</a:t>
                </a:r>
                <a:r>
                  <a:rPr kumimoji="1" lang="en-US" altLang="ko-KR" sz="2200" dirty="0"/>
                  <a:t> ‘Operation on columns’</a:t>
                </a:r>
                <a:r>
                  <a:rPr kumimoji="1" lang="ko-KR" altLang="en-US" sz="2200" dirty="0"/>
                  <a:t> 및</a:t>
                </a:r>
                <a:r>
                  <a:rPr kumimoji="1" lang="en-US" altLang="ko-KR" sz="2200" dirty="0"/>
                  <a:t> ‘Operate on rows’</a:t>
                </a:r>
                <a:r>
                  <a:rPr kumimoji="1" lang="ko-KR" altLang="en-US" sz="2200" dirty="0"/>
                  <a:t>에서 중간 값을 </a:t>
                </a:r>
                <a:r>
                  <a:rPr kumimoji="1" lang="en-US" altLang="ko-KR" sz="2200" dirty="0"/>
                  <a:t>ancilla </a:t>
                </a:r>
                <a:r>
                  <a:rPr kumimoji="1" lang="ko-KR" altLang="en-US" sz="2200" dirty="0" err="1"/>
                  <a:t>에</a:t>
                </a:r>
                <a:r>
                  <a:rPr kumimoji="1" lang="ko-KR" altLang="en-US" sz="2200" dirty="0"/>
                  <a:t> 저장하지 않고 입력을 직접 업데이트 시킴 </a:t>
                </a:r>
                <a:endParaRPr kumimoji="1" lang="en-US" altLang="ko-KR" sz="2200" dirty="0"/>
              </a:p>
              <a:p>
                <a:pPr lvl="2"/>
                <a:r>
                  <a:rPr kumimoji="1" lang="en-US" altLang="ko-KR" sz="1800" dirty="0"/>
                  <a:t>ex)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sz="1800" dirty="0"/>
                  <a:t> (out-of-place) </a:t>
                </a:r>
                <a:r>
                  <a:rPr kumimoji="1" lang="en-US" altLang="ko-KR" sz="18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800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b</m:t>
                    </m:r>
                    <m:r>
                      <a:rPr kumimoji="1" lang="en-US" altLang="ko-KR" sz="180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r>
                      <a:rPr kumimoji="1"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ko-KR" sz="1800" dirty="0"/>
                  <a:t> (in-place)</a:t>
                </a:r>
              </a:p>
              <a:p>
                <a:pPr lvl="2"/>
                <a:endParaRPr kumimoji="1" lang="en-US" altLang="ko-KR" sz="1600" dirty="0"/>
              </a:p>
              <a:p>
                <a:pPr lvl="1"/>
                <a:r>
                  <a:rPr kumimoji="1" lang="ko-KR" altLang="en-US" sz="2200" dirty="0"/>
                  <a:t>이후 후속연산에서 업데이트 된 큐비트의 업데이트 전 값이 필요할 때</a:t>
                </a:r>
                <a:r>
                  <a:rPr kumimoji="1" lang="en-US" altLang="ko-KR" sz="2200" dirty="0"/>
                  <a:t>,</a:t>
                </a:r>
                <a:r>
                  <a:rPr kumimoji="1" lang="ko-KR" altLang="en-US" sz="2200" dirty="0"/>
                  <a:t> 업데이트된 값을 사용을 마친 후 </a:t>
                </a:r>
                <a:r>
                  <a:rPr kumimoji="1" lang="en-US" altLang="ko-KR" sz="2200" dirty="0"/>
                  <a:t>inverse</a:t>
                </a:r>
                <a:r>
                  <a:rPr kumimoji="1" lang="ko-KR" altLang="en-US" sz="2200" dirty="0"/>
                  <a:t> 연산을 적용하여 업데이트 전 값을 복원해서 사용</a:t>
                </a:r>
                <a:endParaRPr kumimoji="1" lang="en-US" altLang="ko-KR" sz="22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2C6589-C7FB-F460-DAB1-4A19E8D9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 r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882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3863-52DF-C86F-0EEA-9EBC966AC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Scrypt</a:t>
            </a:r>
            <a:r>
              <a:rPr kumimoji="1" lang="en-US" altLang="ko-KR" dirty="0"/>
              <a:t> quantum circuit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B52B0D-4DBB-1549-25A5-AC3D2DBC7F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b="1" dirty="0"/>
              <a:t>SHA-256</a:t>
            </a:r>
            <a:r>
              <a:rPr kumimoji="1" lang="ko-KR" altLang="en-US" b="1" dirty="0"/>
              <a:t> 및</a:t>
            </a:r>
            <a:r>
              <a:rPr kumimoji="1" lang="en-US" altLang="ko-KR" b="1" dirty="0"/>
              <a:t> Salsa20/8</a:t>
            </a:r>
            <a:r>
              <a:rPr kumimoji="1" lang="ko-KR" altLang="en-US" b="1" dirty="0"/>
              <a:t>의 병렬구조</a:t>
            </a:r>
            <a:endParaRPr kumimoji="1" lang="en-US" altLang="ko-KR" b="1" dirty="0"/>
          </a:p>
          <a:p>
            <a:pPr lvl="1"/>
            <a:r>
              <a:rPr kumimoji="1" lang="ko-KR" altLang="en-US" dirty="0"/>
              <a:t>양자회로 </a:t>
            </a:r>
            <a:r>
              <a:rPr kumimoji="1" lang="en-US" altLang="ko-KR" dirty="0"/>
              <a:t>depth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줄이기 위해 내부 연산들을 가능한한 병렬로 설계</a:t>
            </a:r>
            <a:endParaRPr kumimoji="1" lang="en-US" altLang="ko-KR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en-US" altLang="ko-KR" dirty="0"/>
              <a:t>SHA-256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inverse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통한 </a:t>
            </a:r>
            <a:r>
              <a:rPr kumimoji="1" lang="en-US" altLang="ko-KR" dirty="0"/>
              <a:t>ancilla 0 reset </a:t>
            </a:r>
            <a:r>
              <a:rPr kumimoji="1" lang="en-US" altLang="ko-KR" dirty="0">
                <a:sym typeface="Wingdings" pitchFamily="2" charset="2"/>
              </a:rPr>
              <a:t> inverse </a:t>
            </a:r>
            <a:r>
              <a:rPr kumimoji="1" lang="ko-KR" altLang="en-US" dirty="0">
                <a:sym typeface="Wingdings" pitchFamily="2" charset="2"/>
              </a:rPr>
              <a:t>연산을 후속 연산들과 병렬로 설계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1"/>
            <a:endParaRPr kumimoji="1" lang="en-US" altLang="ko-KR" sz="1600" dirty="0"/>
          </a:p>
          <a:p>
            <a:pPr lvl="1"/>
            <a:r>
              <a:rPr kumimoji="1" lang="ko-KR" altLang="en-US" dirty="0"/>
              <a:t>마찬가지로 </a:t>
            </a:r>
            <a:r>
              <a:rPr kumimoji="1" lang="en-US" altLang="ko-KR" dirty="0"/>
              <a:t>Salsa 20/8 </a:t>
            </a:r>
            <a:r>
              <a:rPr kumimoji="1" lang="ko-KR" altLang="en-US" dirty="0"/>
              <a:t>함수 내에서도 업데이트된 큐비트를 업데이트 전 상태로 복원하는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 연산과 후속연산을 일부 병렬로 처리함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sz="2400" b="1" dirty="0">
                <a:solidFill>
                  <a:srgbClr val="FF0000"/>
                </a:solidFill>
              </a:rPr>
              <a:t>따라서 큐비트를 줄이기 위해 </a:t>
            </a:r>
            <a:r>
              <a:rPr kumimoji="1" lang="en" altLang="ko-KR" sz="2400" b="1" dirty="0">
                <a:solidFill>
                  <a:srgbClr val="FF0000"/>
                </a:solidFill>
              </a:rPr>
              <a:t>inverse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연산이 추가되었지만 </a:t>
            </a:r>
            <a:r>
              <a:rPr kumimoji="1" lang="en" altLang="ko-KR" sz="2400" b="1" dirty="0">
                <a:solidFill>
                  <a:srgbClr val="FF0000"/>
                </a:solidFill>
              </a:rPr>
              <a:t>full depth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에는 큰 영향을 주지 않음</a:t>
            </a:r>
            <a:endParaRPr kumimoji="1" lang="en-US" altLang="ko-KR" sz="2400" b="1" dirty="0">
              <a:solidFill>
                <a:srgbClr val="FF0000"/>
              </a:solidFill>
            </a:endParaRPr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3564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C90D6-8DCC-5DCA-F913-CE9B25E4E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R" sz="2400" b="1" dirty="0"/>
              <a:t>SHA-256 </a:t>
            </a:r>
            <a:r>
              <a:rPr kumimoji="1" lang="ko-KR" altLang="en-US" sz="2400" b="1" dirty="0"/>
              <a:t>내부동작은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Ch, Maj, SIR, ROT, S0, S1, s0, s1</a:t>
            </a:r>
            <a:r>
              <a:rPr kumimoji="1" lang="ko-KR" altLang="en-US" sz="2400" b="1" dirty="0"/>
              <a:t>로 구성됨</a:t>
            </a:r>
            <a:endParaRPr kumimoji="1" lang="en-US" altLang="ko-KR" sz="2400" b="1" dirty="0"/>
          </a:p>
          <a:p>
            <a:r>
              <a:rPr kumimoji="1" lang="en-US" altLang="ko-KR" sz="2400" b="1" dirty="0"/>
              <a:t>Inverse</a:t>
            </a:r>
            <a:r>
              <a:rPr kumimoji="1" lang="ko-KR" altLang="en-US" sz="2400" b="1" dirty="0"/>
              <a:t> 연산을 병렬로 설계하여 약간의 </a:t>
            </a:r>
            <a:r>
              <a:rPr kumimoji="1" lang="en-US" altLang="ko-KR" sz="2400" b="1" dirty="0"/>
              <a:t>depth</a:t>
            </a:r>
            <a:r>
              <a:rPr kumimoji="1" lang="ko-KR" altLang="en-US" sz="2400" b="1" dirty="0"/>
              <a:t> 증가로 큐비트를 크게 줄임</a:t>
            </a:r>
            <a:endParaRPr kumimoji="1" lang="en-US" altLang="ko-KR" sz="2400" b="1" dirty="0"/>
          </a:p>
          <a:p>
            <a:r>
              <a:rPr kumimoji="1" lang="en-US" altLang="ko-KR" sz="2400" dirty="0"/>
              <a:t>S0, S1, Maj</a:t>
            </a:r>
            <a:r>
              <a:rPr kumimoji="1" lang="ko-KR" altLang="en-US" sz="2400" dirty="0"/>
              <a:t> </a:t>
            </a:r>
            <a:r>
              <a:rPr kumimoji="1" lang="en-US" altLang="ko-KR" sz="2400" dirty="0">
                <a:sym typeface="Wingdings" pitchFamily="2" charset="2"/>
              </a:rPr>
              <a:t>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-US" altLang="ko-KR" sz="2400" dirty="0">
                <a:sym typeface="Wingdings" pitchFamily="2" charset="2"/>
              </a:rPr>
              <a:t>RND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-US" altLang="ko-KR" sz="2400" dirty="0">
                <a:sym typeface="Wingdings" pitchFamily="2" charset="2"/>
              </a:rPr>
              <a:t>function</a:t>
            </a:r>
          </a:p>
          <a:p>
            <a:r>
              <a:rPr kumimoji="1" lang="en-US" altLang="ko-KR" sz="2400" dirty="0">
                <a:sym typeface="Wingdings" pitchFamily="2" charset="2"/>
              </a:rPr>
              <a:t>s1, s0  MSCH function</a:t>
            </a:r>
          </a:p>
          <a:p>
            <a:r>
              <a:rPr kumimoji="1" lang="en-US" altLang="ko-KR" sz="2400" dirty="0">
                <a:sym typeface="Wingdings" pitchFamily="2" charset="2"/>
              </a:rPr>
              <a:t>SHR  s1, s0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ROTR  S0, S1, s0, s1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endParaRPr kumimoji="1"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SHA-256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09A8813-1CD3-2B63-783B-5D88A553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91" y="3115957"/>
            <a:ext cx="2996164" cy="1595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19EA2-A8C4-507A-1C81-A40EE0CD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16" y="4919183"/>
            <a:ext cx="3037538" cy="1731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4C3AA5-5B06-CF9A-BDA6-E2E7B6B8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0" y="4304927"/>
            <a:ext cx="3843442" cy="2345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87C23-E337-A36A-BF1D-4E01204212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675"/>
          <a:stretch/>
        </p:blipFill>
        <p:spPr>
          <a:xfrm>
            <a:off x="8905100" y="2022231"/>
            <a:ext cx="2874980" cy="48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2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C90D6-8DCC-5DCA-F913-CE9B25E4E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R" sz="2400" b="1" dirty="0"/>
              <a:t>SHA-256 </a:t>
            </a:r>
            <a:r>
              <a:rPr kumimoji="1" lang="ko-KR" altLang="en-US" sz="2400" b="1" dirty="0"/>
              <a:t>내부동작은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Ch, Maj, SIR, ROT, S0, S1, s0, s1</a:t>
            </a:r>
            <a:r>
              <a:rPr kumimoji="1" lang="ko-KR" altLang="en-US" sz="2400" b="1" dirty="0"/>
              <a:t>로 구성됨</a:t>
            </a:r>
            <a:endParaRPr kumimoji="1" lang="en-US" altLang="ko-KR" sz="2400" b="1" dirty="0"/>
          </a:p>
          <a:p>
            <a:r>
              <a:rPr kumimoji="1" lang="en-US" altLang="ko-KR" sz="2400" b="1" dirty="0"/>
              <a:t>Inverse</a:t>
            </a:r>
            <a:r>
              <a:rPr kumimoji="1" lang="ko-KR" altLang="en-US" sz="2400" b="1" dirty="0"/>
              <a:t> 연산을 병렬로 설계하여 약간의 </a:t>
            </a:r>
            <a:r>
              <a:rPr kumimoji="1" lang="en-US" altLang="ko-KR" sz="2400" b="1" dirty="0"/>
              <a:t>depth</a:t>
            </a:r>
            <a:r>
              <a:rPr kumimoji="1" lang="ko-KR" altLang="en-US" sz="2400" b="1" dirty="0"/>
              <a:t> 증가로 큐비트를 크게 줄임</a:t>
            </a:r>
            <a:endParaRPr kumimoji="1" lang="en-US" altLang="ko-KR" sz="2400" b="1" dirty="0"/>
          </a:p>
          <a:p>
            <a:r>
              <a:rPr kumimoji="1" lang="en-US" altLang="ko-KR" sz="2400" b="1" dirty="0">
                <a:solidFill>
                  <a:srgbClr val="FF0000"/>
                </a:solidFill>
              </a:rPr>
              <a:t>S0, S1, Maj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sz="2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sym typeface="Wingdings" pitchFamily="2" charset="2"/>
              </a:rPr>
              <a:t>RND</a:t>
            </a:r>
            <a:r>
              <a:rPr kumimoji="1" lang="ko-KR" altLang="en-US" sz="2400" b="1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sz="2400" b="1" dirty="0">
                <a:solidFill>
                  <a:srgbClr val="FF0000"/>
                </a:solidFill>
                <a:sym typeface="Wingdings" pitchFamily="2" charset="2"/>
              </a:rPr>
              <a:t>function</a:t>
            </a:r>
          </a:p>
          <a:p>
            <a:r>
              <a:rPr kumimoji="1" lang="en-US" altLang="ko-KR" sz="2400" dirty="0">
                <a:sym typeface="Wingdings" pitchFamily="2" charset="2"/>
              </a:rPr>
              <a:t>s1, s0  MSCH function</a:t>
            </a:r>
          </a:p>
          <a:p>
            <a:r>
              <a:rPr kumimoji="1" lang="en-US" altLang="ko-KR" sz="2400" dirty="0">
                <a:sym typeface="Wingdings" pitchFamily="2" charset="2"/>
              </a:rPr>
              <a:t>SHR  s1, s0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ROTR  S0, S1, s0, s1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endParaRPr kumimoji="1"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SHA-256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09A8813-1CD3-2B63-783B-5D88A553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91" y="3115957"/>
            <a:ext cx="2996164" cy="1595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19EA2-A8C4-507A-1C81-A40EE0CD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16" y="4919183"/>
            <a:ext cx="3037538" cy="1731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4C3AA5-5B06-CF9A-BDA6-E2E7B6B8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0" y="4304927"/>
            <a:ext cx="3843442" cy="2345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87C23-E337-A36A-BF1D-4E01204212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675"/>
          <a:stretch/>
        </p:blipFill>
        <p:spPr>
          <a:xfrm>
            <a:off x="8905100" y="2022231"/>
            <a:ext cx="2874980" cy="48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03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SHA-256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A90EACE-5378-7316-33E4-8D24C70E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492" y="4883190"/>
            <a:ext cx="7190151" cy="18158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4D55475-C4F2-1F52-10D3-70313DC90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2" y="3656995"/>
            <a:ext cx="3541736" cy="2669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A2CDD-09D6-07B0-C7E7-B2CDDB689100}"/>
                  </a:ext>
                </a:extLst>
              </p:cNvPr>
              <p:cNvSpPr txBox="1"/>
              <p:nvPr/>
            </p:nvSpPr>
            <p:spPr>
              <a:xfrm>
                <a:off x="264576" y="1114522"/>
                <a:ext cx="11662847" cy="1948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RND </a:t>
                </a:r>
                <a:r>
                  <a:rPr kumimoji="1" lang="ko-KR" altLang="en-US" sz="2400" dirty="0"/>
                  <a:t>함수 동작에서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kumimoji="1"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en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kumimoji="1" lang="en-US" altLang="ko-K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kumimoji="1" lang="en" altLang="ko-KR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b="0" i="1" smtClean="0">
                            <a:latin typeface="Cambria Math" panose="02040503050406030204" pitchFamily="18" charset="0"/>
                          </a:rPr>
                          <m:t>𝑀𝑎𝑗</m:t>
                        </m:r>
                      </m:e>
                      <m:sup>
                        <m:r>
                          <a:rPr kumimoji="1"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dirty="0"/>
                  <a:t>연산이 후속연산</a:t>
                </a:r>
                <a:r>
                  <a:rPr kumimoji="1" lang="en-US" altLang="ko-KR" sz="2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𝐶h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𝑀𝑎𝑗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𝐴𝑑𝑑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ko-KR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kumimoji="1" lang="en-US" altLang="ko-KR" sz="2400" dirty="0"/>
                  <a:t>)</a:t>
                </a:r>
                <a:r>
                  <a:rPr kumimoji="1" lang="ko-KR" altLang="en-US" sz="2400" dirty="0"/>
                  <a:t>과 병렬로 동작하도록 하여 양자회로 </a:t>
                </a:r>
                <a:r>
                  <a:rPr kumimoji="1" lang="en" altLang="ko-KR" sz="2400" dirty="0"/>
                  <a:t>Full-depth</a:t>
                </a:r>
                <a:r>
                  <a:rPr kumimoji="1" lang="ko-KR" altLang="en-US" sz="2400" dirty="0" err="1"/>
                  <a:t>를</a:t>
                </a:r>
                <a:r>
                  <a:rPr kumimoji="1" lang="ko-KR" altLang="en-US" sz="2400" dirty="0"/>
                  <a:t> 줄임</a:t>
                </a:r>
                <a:endParaRPr kumimoji="1"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R" altLang="en-US" sz="2400" dirty="0"/>
                  <a:t>해당 방법을 통해 </a:t>
                </a:r>
                <a:r>
                  <a:rPr kumimoji="1" lang="en" altLang="ko-KR" sz="2400" dirty="0"/>
                  <a:t>SHA-256 1</a:t>
                </a:r>
                <a:r>
                  <a:rPr kumimoji="1" lang="ko-KR" altLang="en-US" sz="2400" dirty="0"/>
                  <a:t>번 동작 기준 </a:t>
                </a:r>
                <a:r>
                  <a:rPr kumimoji="1" lang="en" altLang="ko-KR" sz="2400" dirty="0"/>
                  <a:t>depth </a:t>
                </a:r>
                <a:r>
                  <a:rPr kumimoji="1" lang="en-US" altLang="ko-KR" sz="2400" dirty="0"/>
                  <a:t>6</a:t>
                </a:r>
                <a:r>
                  <a:rPr kumimoji="1" lang="ko-KR" altLang="en-US" sz="2400" dirty="0"/>
                  <a:t> 증가로 </a:t>
                </a:r>
                <a:r>
                  <a:rPr kumimoji="1" lang="en-US" altLang="ko-KR" sz="2400" dirty="0"/>
                  <a:t>8,128</a:t>
                </a:r>
                <a:r>
                  <a:rPr kumimoji="1" lang="ko-KR" altLang="en-US" sz="2400" dirty="0"/>
                  <a:t>개의 큐비트를 줄임</a:t>
                </a:r>
                <a:endParaRPr kumimoji="1" lang="en-US" altLang="ko-KR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/>
                  <a:t>S0, S1 </a:t>
                </a:r>
                <a:r>
                  <a:rPr kumimoji="1" lang="ko-KR" altLang="en-US" sz="2400" dirty="0"/>
                  <a:t>에서 </a:t>
                </a:r>
                <a:r>
                  <a:rPr kumimoji="1" lang="en-US" altLang="ko-KR" sz="2400" dirty="0"/>
                  <a:t>ROTR</a:t>
                </a:r>
                <a:r>
                  <a:rPr kumimoji="1" lang="ko-KR" altLang="en-US" sz="2400" dirty="0"/>
                  <a:t>은 </a:t>
                </a:r>
                <a:r>
                  <a:rPr kumimoji="1" lang="en-US" altLang="ko-KR" sz="2400" dirty="0"/>
                  <a:t>n-bit right rotation</a:t>
                </a:r>
                <a:r>
                  <a:rPr kumimoji="1" lang="ko-KR" altLang="en-US" sz="2400" dirty="0"/>
                  <a:t>을 수행하는데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비트단위 연산을 수행하는 양자컴퓨터에서 </a:t>
                </a:r>
                <a:r>
                  <a:rPr kumimoji="1" lang="en-US" altLang="ko-KR" sz="2400" dirty="0"/>
                  <a:t>control</a:t>
                </a:r>
                <a:r>
                  <a:rPr kumimoji="1" lang="ko-KR" altLang="en-US" sz="2400" dirty="0"/>
                  <a:t> 큐비트의 </a:t>
                </a:r>
                <a:r>
                  <a:rPr kumimoji="1" lang="en-US" altLang="ko-KR" sz="2400" dirty="0"/>
                  <a:t>index </a:t>
                </a:r>
                <a:r>
                  <a:rPr kumimoji="1" lang="ko-KR" altLang="en-US" sz="2400" dirty="0"/>
                  <a:t>조정으로 이를 생략함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5A2CDD-09D6-07B0-C7E7-B2CDDB689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6" y="1114522"/>
                <a:ext cx="11662847" cy="1948547"/>
              </a:xfrm>
              <a:prstGeom prst="rect">
                <a:avLst/>
              </a:prstGeom>
              <a:blipFill>
                <a:blip r:embed="rId5"/>
                <a:stretch>
                  <a:fillRect l="-652" t="-1948" r="-652" b="-64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ACF9648D-526C-4969-AE50-E9A40D6569B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5920"/>
          <a:stretch/>
        </p:blipFill>
        <p:spPr>
          <a:xfrm>
            <a:off x="6494114" y="3476685"/>
            <a:ext cx="3094906" cy="12208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0330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DC90D6-8DCC-5DCA-F913-CE9B25E4E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kumimoji="1" lang="en-US" altLang="ko-KR" sz="2400" b="1" dirty="0"/>
              <a:t>SHA-256 </a:t>
            </a:r>
            <a:r>
              <a:rPr kumimoji="1" lang="ko-KR" altLang="en-US" sz="2400" b="1" dirty="0"/>
              <a:t>내부동작은</a:t>
            </a:r>
            <a:r>
              <a:rPr kumimoji="1" lang="en-US" altLang="ko-KR" sz="2400" b="1" dirty="0"/>
              <a:t>: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Ch, Maj, SIR, ROT, S0, S1, s0, s1</a:t>
            </a:r>
            <a:r>
              <a:rPr kumimoji="1" lang="ko-KR" altLang="en-US" sz="2400" b="1" dirty="0"/>
              <a:t>로 구성됨</a:t>
            </a:r>
            <a:endParaRPr kumimoji="1" lang="en-US" altLang="ko-KR" sz="2400" b="1" dirty="0"/>
          </a:p>
          <a:p>
            <a:r>
              <a:rPr kumimoji="1" lang="en-US" altLang="ko-KR" sz="2400" b="1" dirty="0"/>
              <a:t>Inverse</a:t>
            </a:r>
            <a:r>
              <a:rPr kumimoji="1" lang="ko-KR" altLang="en-US" sz="2400" b="1" dirty="0"/>
              <a:t> 연산을 병렬로 설계하여 약간의 </a:t>
            </a:r>
            <a:r>
              <a:rPr kumimoji="1" lang="en-US" altLang="ko-KR" sz="2400" b="1" dirty="0"/>
              <a:t>depth</a:t>
            </a:r>
            <a:r>
              <a:rPr kumimoji="1" lang="ko-KR" altLang="en-US" sz="2400" b="1" dirty="0"/>
              <a:t> 증가로 큐비트를 크게 줄임</a:t>
            </a:r>
            <a:endParaRPr kumimoji="1" lang="en-US" altLang="ko-KR" sz="2400" b="1" dirty="0"/>
          </a:p>
          <a:p>
            <a:r>
              <a:rPr kumimoji="1" lang="en-US" altLang="ko-KR" sz="2400" dirty="0"/>
              <a:t>S0, S1, Maj</a:t>
            </a:r>
            <a:r>
              <a:rPr kumimoji="1" lang="ko-KR" altLang="en-US" sz="2400" dirty="0"/>
              <a:t> </a:t>
            </a:r>
            <a:r>
              <a:rPr kumimoji="1" lang="en-US" altLang="ko-KR" sz="2400" dirty="0">
                <a:sym typeface="Wingdings" pitchFamily="2" charset="2"/>
              </a:rPr>
              <a:t>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-US" altLang="ko-KR" sz="2400" dirty="0">
                <a:sym typeface="Wingdings" pitchFamily="2" charset="2"/>
              </a:rPr>
              <a:t>RND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-US" altLang="ko-KR" sz="2400" dirty="0">
                <a:sym typeface="Wingdings" pitchFamily="2" charset="2"/>
              </a:rPr>
              <a:t>function</a:t>
            </a:r>
          </a:p>
          <a:p>
            <a:r>
              <a:rPr kumimoji="1" lang="en-US" altLang="ko-KR" sz="2400" b="1" dirty="0">
                <a:solidFill>
                  <a:srgbClr val="FF0000"/>
                </a:solidFill>
                <a:sym typeface="Wingdings" pitchFamily="2" charset="2"/>
              </a:rPr>
              <a:t>s1, s0  MSCH function</a:t>
            </a:r>
          </a:p>
          <a:p>
            <a:r>
              <a:rPr kumimoji="1" lang="en-US" altLang="ko-KR" sz="2400" dirty="0">
                <a:sym typeface="Wingdings" pitchFamily="2" charset="2"/>
              </a:rPr>
              <a:t>SHR  s1, s0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r>
              <a:rPr kumimoji="1" lang="en-US" altLang="ko-KR" sz="2400" dirty="0">
                <a:sym typeface="Wingdings" pitchFamily="2" charset="2"/>
              </a:rPr>
              <a:t>ROTR  S0, S1, s0, s1</a:t>
            </a:r>
            <a:r>
              <a:rPr kumimoji="1" lang="ko-KR" altLang="en-US" sz="2400" dirty="0">
                <a:sym typeface="Wingdings" pitchFamily="2" charset="2"/>
              </a:rPr>
              <a:t> 에서 사용</a:t>
            </a:r>
            <a:endParaRPr kumimoji="1" lang="en-US" altLang="ko-KR" sz="2400" dirty="0">
              <a:sym typeface="Wingdings" pitchFamily="2" charset="2"/>
            </a:endParaRPr>
          </a:p>
          <a:p>
            <a:endParaRPr kumimoji="1" lang="ko-KR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SHA-256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𝑷𝑩𝑲𝑫𝑭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b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𝑺𝑯𝑨</m:t>
                        </m:r>
                        <m:r>
                          <a:rPr kumimoji="1" lang="en-US" altLang="ko-KR" sz="36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b>
                    </m:sSub>
                  </m:oMath>
                </a14:m>
                <a:r>
                  <a:rPr kumimoji="1" lang="en-US" altLang="ko-KR" dirty="0"/>
                  <a:t> </a:t>
                </a:r>
                <a:endParaRPr kumimoji="1" lang="ko-KR" altLang="en-US" dirty="0"/>
              </a:p>
            </p:txBody>
          </p:sp>
        </mc:Choice>
        <mc:Fallback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1851D950-DCCA-0D59-0BA5-F476ADC42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674" t="-6557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09A8813-1CD3-2B63-783B-5D88A5530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91" y="3115957"/>
            <a:ext cx="2996164" cy="1595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BF19EA2-A8C4-507A-1C81-A40EE0CD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816" y="4919183"/>
            <a:ext cx="3037538" cy="173107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4C3AA5-5B06-CF9A-BDA6-E2E7B6B80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5180" y="4304927"/>
            <a:ext cx="3843442" cy="234532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087C23-E337-A36A-BF1D-4E012042123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675"/>
          <a:stretch/>
        </p:blipFill>
        <p:spPr>
          <a:xfrm>
            <a:off x="8905100" y="2022231"/>
            <a:ext cx="2874980" cy="48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6101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31944</TotalTime>
  <Words>974</Words>
  <Application>Microsoft Macintosh PowerPoint</Application>
  <PresentationFormat>와이드스크린</PresentationFormat>
  <Paragraphs>112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CryptoCraft 테마</vt:lpstr>
      <vt:lpstr>제목 테마</vt:lpstr>
      <vt:lpstr>Scrypt 양자회로 구현  https://youtu.be/C4ZOhT2HEzI</vt:lpstr>
      <vt:lpstr>Scrypt</vt:lpstr>
      <vt:lpstr>Scrypt</vt:lpstr>
      <vt:lpstr>Scrypt quantum circuit</vt:lpstr>
      <vt:lpstr>Scrypt quantum circuit</vt:lpstr>
      <vt:lpstr>SHA-256 in 〖PBKDF2〗_SHA256 </vt:lpstr>
      <vt:lpstr>SHA-256 in 〖PBKDF2〗_SHA256 </vt:lpstr>
      <vt:lpstr>SHA-256 in 〖PBKDF2〗_SHA256 </vt:lpstr>
      <vt:lpstr>SHA-256 in 〖PBKDF2〗_SHA256 </vt:lpstr>
      <vt:lpstr>SHA-256 in 〖PBKDF2〗_SHA256 </vt:lpstr>
      <vt:lpstr>Salsa20/8 in SMIX</vt:lpstr>
      <vt:lpstr>Evaluation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503</cp:revision>
  <dcterms:created xsi:type="dcterms:W3CDTF">2019-03-05T04:29:07Z</dcterms:created>
  <dcterms:modified xsi:type="dcterms:W3CDTF">2024-06-09T15:21:40Z</dcterms:modified>
</cp:coreProperties>
</file>