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sldIdLst>
    <p:sldId id="256" r:id="rId3"/>
    <p:sldId id="258" r:id="rId4"/>
    <p:sldId id="260" r:id="rId5"/>
    <p:sldId id="269" r:id="rId6"/>
    <p:sldId id="270" r:id="rId7"/>
    <p:sldId id="272" r:id="rId8"/>
    <p:sldId id="271" r:id="rId9"/>
    <p:sldId id="262" r:id="rId10"/>
    <p:sldId id="265" r:id="rId11"/>
    <p:sldId id="259" r:id="rId12"/>
    <p:sldId id="266" r:id="rId13"/>
    <p:sldId id="267" r:id="rId14"/>
    <p:sldId id="257" r:id="rId15"/>
    <p:sldId id="268" r:id="rId16"/>
    <p:sldId id="264" r:id="rId17"/>
  </p:sldIdLst>
  <p:sldSz cx="9144000" cy="6858000" type="screen4x3"/>
  <p:notesSz cx="6858000" cy="9144000"/>
  <p:embeddedFontLst>
    <p:embeddedFont>
      <p:font typeface="나눔고딕" panose="020B0600000101010101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나눔명조" panose="020B0600000101010101" charset="-127"/>
      <p:regular r:id="rId26"/>
      <p:bold r:id="rId27"/>
    </p:embeddedFont>
    <p:embeddedFont>
      <p:font typeface="나눔고딕 ExtraBold" panose="020B0600000101010101" charset="-127"/>
      <p:bold r:id="rId28"/>
    </p:embeddedFont>
    <p:embeddedFont>
      <p:font typeface="나눔명조 ExtraBold" panose="020B0600000101010101" charset="-127"/>
      <p:bold r:id="rId29"/>
    </p:embeddedFont>
    <p:embeddedFont>
      <p:font typeface="Calibri Light" panose="020F0302020204030204" pitchFamily="34" charset="0"/>
      <p:regular r:id="rId30"/>
      <p:italic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E7E5E1"/>
    <a:srgbClr val="CFB691"/>
    <a:srgbClr val="F6ECD3"/>
    <a:srgbClr val="7C7676"/>
    <a:srgbClr val="EFEEEE"/>
    <a:srgbClr val="DBC8AD"/>
    <a:srgbClr val="C6A87C"/>
    <a:srgbClr val="FBF6EB"/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나눔고딕" panose="020D06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6F2CF906-A327-4DD5-A82E-2B7E1C2003F3}" type="datetimeFigureOut">
              <a:rPr lang="ko-KR" altLang="en-US" smtClean="0"/>
              <a:pPr/>
              <a:t>2018-11-29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4CB00D27-E6D6-4CD0-AAF9-D1B9CDD539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4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나눔고딕" panose="020D0604000000000000" pitchFamily="50" charset="-127"/>
              </a:defRPr>
            </a:lvl1pPr>
            <a:lvl2pPr>
              <a:defRPr>
                <a:ea typeface="나눔고딕" panose="020D0604000000000000" pitchFamily="50" charset="-127"/>
              </a:defRPr>
            </a:lvl2pPr>
            <a:lvl3pPr>
              <a:defRPr>
                <a:ea typeface="나눔고딕" panose="020D0604000000000000" pitchFamily="50" charset="-127"/>
              </a:defRPr>
            </a:lvl3pPr>
            <a:lvl4pPr>
              <a:defRPr>
                <a:ea typeface="나눔고딕" panose="020D0604000000000000" pitchFamily="50" charset="-127"/>
              </a:defRPr>
            </a:lvl4pPr>
            <a:lvl5pPr>
              <a:defRPr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6F2CF906-A327-4DD5-A82E-2B7E1C2003F3}" type="datetimeFigureOut">
              <a:rPr lang="ko-KR" altLang="en-US" smtClean="0"/>
              <a:pPr/>
              <a:t>2018-11-29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4CB00D27-E6D6-4CD0-AAF9-D1B9CDD539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998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ea typeface="나눔고딕" panose="020D0604000000000000" pitchFamily="50" charset="-127"/>
              </a:defRPr>
            </a:lvl1pPr>
            <a:lvl2pPr>
              <a:defRPr>
                <a:ea typeface="나눔고딕" panose="020D0604000000000000" pitchFamily="50" charset="-127"/>
              </a:defRPr>
            </a:lvl2pPr>
            <a:lvl3pPr>
              <a:defRPr>
                <a:ea typeface="나눔고딕" panose="020D0604000000000000" pitchFamily="50" charset="-127"/>
              </a:defRPr>
            </a:lvl3pPr>
            <a:lvl4pPr>
              <a:defRPr>
                <a:ea typeface="나눔고딕" panose="020D0604000000000000" pitchFamily="50" charset="-127"/>
              </a:defRPr>
            </a:lvl4pPr>
            <a:lvl5pPr>
              <a:defRPr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6F2CF906-A327-4DD5-A82E-2B7E1C2003F3}" type="datetimeFigureOut">
              <a:rPr lang="ko-KR" altLang="en-US" smtClean="0"/>
              <a:pPr/>
              <a:t>2018-11-29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4CB00D27-E6D6-4CD0-AAF9-D1B9CDD539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978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2018-11-29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874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2018-11-29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47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2018-11-29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671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2018-11-29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185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2018-11-29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83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2018-11-29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799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2018-11-29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852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2018-11-29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34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  <a:lvl2pPr>
              <a:defRPr>
                <a:ea typeface="나눔고딕" panose="020D0604000000000000" pitchFamily="50" charset="-127"/>
              </a:defRPr>
            </a:lvl2pPr>
            <a:lvl3pPr>
              <a:defRPr>
                <a:ea typeface="나눔고딕" panose="020D0604000000000000" pitchFamily="50" charset="-127"/>
              </a:defRPr>
            </a:lvl3pPr>
            <a:lvl4pPr>
              <a:defRPr>
                <a:ea typeface="나눔고딕" panose="020D0604000000000000" pitchFamily="50" charset="-127"/>
              </a:defRPr>
            </a:lvl4pPr>
            <a:lvl5pPr>
              <a:defRPr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6F2CF906-A327-4DD5-A82E-2B7E1C2003F3}" type="datetimeFigureOut">
              <a:rPr lang="ko-KR" altLang="en-US" smtClean="0"/>
              <a:pPr/>
              <a:t>2018-11-29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4CB00D27-E6D6-4CD0-AAF9-D1B9CDD539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863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2018-11-29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0004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2018-11-29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531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1504-FB80-4A4D-BF4F-DFCD262C1A20}" type="datetimeFigureOut">
              <a:rPr lang="ko-KR" altLang="en-US" smtClean="0"/>
              <a:t>2018-11-29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314EA-D945-4E1E-B3FF-34D6220961F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39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ea typeface="나눔고딕" panose="020D0604000000000000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6F2CF906-A327-4DD5-A82E-2B7E1C2003F3}" type="datetimeFigureOut">
              <a:rPr lang="ko-KR" altLang="en-US" smtClean="0"/>
              <a:pPr/>
              <a:t>2018-11-29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4CB00D27-E6D6-4CD0-AAF9-D1B9CDD539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729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  <a:lvl2pPr>
              <a:defRPr>
                <a:ea typeface="나눔고딕" panose="020D0604000000000000" pitchFamily="50" charset="-127"/>
              </a:defRPr>
            </a:lvl2pPr>
            <a:lvl3pPr>
              <a:defRPr>
                <a:ea typeface="나눔고딕" panose="020D0604000000000000" pitchFamily="50" charset="-127"/>
              </a:defRPr>
            </a:lvl3pPr>
            <a:lvl4pPr>
              <a:defRPr>
                <a:ea typeface="나눔고딕" panose="020D0604000000000000" pitchFamily="50" charset="-127"/>
              </a:defRPr>
            </a:lvl4pPr>
            <a:lvl5pPr>
              <a:defRPr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  <a:lvl2pPr>
              <a:defRPr>
                <a:ea typeface="나눔고딕" panose="020D0604000000000000" pitchFamily="50" charset="-127"/>
              </a:defRPr>
            </a:lvl2pPr>
            <a:lvl3pPr>
              <a:defRPr>
                <a:ea typeface="나눔고딕" panose="020D0604000000000000" pitchFamily="50" charset="-127"/>
              </a:defRPr>
            </a:lvl3pPr>
            <a:lvl4pPr>
              <a:defRPr>
                <a:ea typeface="나눔고딕" panose="020D0604000000000000" pitchFamily="50" charset="-127"/>
              </a:defRPr>
            </a:lvl4pPr>
            <a:lvl5pPr>
              <a:defRPr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6F2CF906-A327-4DD5-A82E-2B7E1C2003F3}" type="datetimeFigureOut">
              <a:rPr lang="ko-KR" altLang="en-US" smtClean="0"/>
              <a:pPr/>
              <a:t>2018-11-29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4CB00D27-E6D6-4CD0-AAF9-D1B9CDD539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397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  <a:lvl2pPr>
              <a:defRPr>
                <a:ea typeface="나눔고딕" panose="020D0604000000000000" pitchFamily="50" charset="-127"/>
              </a:defRPr>
            </a:lvl2pPr>
            <a:lvl3pPr>
              <a:defRPr>
                <a:ea typeface="나눔고딕" panose="020D0604000000000000" pitchFamily="50" charset="-127"/>
              </a:defRPr>
            </a:lvl3pPr>
            <a:lvl4pPr>
              <a:defRPr>
                <a:ea typeface="나눔고딕" panose="020D0604000000000000" pitchFamily="50" charset="-127"/>
              </a:defRPr>
            </a:lvl4pPr>
            <a:lvl5pPr>
              <a:defRPr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  <a:lvl2pPr>
              <a:defRPr>
                <a:ea typeface="나눔고딕" panose="020D0604000000000000" pitchFamily="50" charset="-127"/>
              </a:defRPr>
            </a:lvl2pPr>
            <a:lvl3pPr>
              <a:defRPr>
                <a:ea typeface="나눔고딕" panose="020D0604000000000000" pitchFamily="50" charset="-127"/>
              </a:defRPr>
            </a:lvl3pPr>
            <a:lvl4pPr>
              <a:defRPr>
                <a:ea typeface="나눔고딕" panose="020D0604000000000000" pitchFamily="50" charset="-127"/>
              </a:defRPr>
            </a:lvl4pPr>
            <a:lvl5pPr>
              <a:defRPr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6F2CF906-A327-4DD5-A82E-2B7E1C2003F3}" type="datetimeFigureOut">
              <a:rPr lang="ko-KR" altLang="en-US" smtClean="0"/>
              <a:pPr/>
              <a:t>2018-11-29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4CB00D27-E6D6-4CD0-AAF9-D1B9CDD539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70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6F2CF906-A327-4DD5-A82E-2B7E1C2003F3}" type="datetimeFigureOut">
              <a:rPr lang="ko-KR" altLang="en-US" smtClean="0"/>
              <a:pPr/>
              <a:t>2018-11-29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4CB00D27-E6D6-4CD0-AAF9-D1B9CDD539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00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6F2CF906-A327-4DD5-A82E-2B7E1C2003F3}" type="datetimeFigureOut">
              <a:rPr lang="ko-KR" altLang="en-US" smtClean="0"/>
              <a:pPr/>
              <a:t>2018-11-29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4CB00D27-E6D6-4CD0-AAF9-D1B9CDD539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86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ea typeface="나눔고딕" panose="020D0604000000000000" pitchFamily="50" charset="-127"/>
              </a:defRPr>
            </a:lvl1pPr>
            <a:lvl2pPr>
              <a:defRPr sz="2800">
                <a:ea typeface="나눔고딕" panose="020D0604000000000000" pitchFamily="50" charset="-127"/>
              </a:defRPr>
            </a:lvl2pPr>
            <a:lvl3pPr>
              <a:defRPr sz="2400">
                <a:ea typeface="나눔고딕" panose="020D0604000000000000" pitchFamily="50" charset="-127"/>
              </a:defRPr>
            </a:lvl3pPr>
            <a:lvl4pPr>
              <a:defRPr sz="2000">
                <a:ea typeface="나눔고딕" panose="020D0604000000000000" pitchFamily="50" charset="-127"/>
              </a:defRPr>
            </a:lvl4pPr>
            <a:lvl5pPr>
              <a:defRPr sz="2000">
                <a:ea typeface="나눔고딕" panose="020D0604000000000000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ea typeface="나눔고딕" panose="020D0604000000000000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6F2CF906-A327-4DD5-A82E-2B7E1C2003F3}" type="datetimeFigureOut">
              <a:rPr lang="ko-KR" altLang="en-US" smtClean="0"/>
              <a:pPr/>
              <a:t>2018-11-29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4CB00D27-E6D6-4CD0-AAF9-D1B9CDD539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63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>
                <a:ea typeface="나눔고딕" panose="020D0604000000000000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ea typeface="나눔고딕" panose="020D0604000000000000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6F2CF906-A327-4DD5-A82E-2B7E1C2003F3}" type="datetimeFigureOut">
              <a:rPr lang="ko-KR" altLang="en-US" smtClean="0"/>
              <a:pPr/>
              <a:t>2018-11-29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 panose="020D0604000000000000" pitchFamily="50" charset="-127"/>
              </a:defRPr>
            </a:lvl1pPr>
          </a:lstStyle>
          <a:p>
            <a:fld id="{4CB00D27-E6D6-4CD0-AAF9-D1B9CDD5398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90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26078" y="112480"/>
            <a:ext cx="8891844" cy="6633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81700" y="228569"/>
            <a:ext cx="8580600" cy="6400862"/>
          </a:xfrm>
          <a:prstGeom prst="rect">
            <a:avLst/>
          </a:prstGeom>
          <a:noFill/>
          <a:ln w="19050">
            <a:solidFill>
              <a:srgbClr val="333F50"/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ea typeface="나눔고딕" panose="020D0604000000000000" pitchFamily="50" charset="-127"/>
            </a:endParaRPr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24192" y="63317"/>
            <a:ext cx="1545464" cy="1545464"/>
            <a:chOff x="437682" y="754090"/>
            <a:chExt cx="1545464" cy="154546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891" y="1212299"/>
              <a:ext cx="629046" cy="629046"/>
            </a:xfrm>
            <a:prstGeom prst="rect">
              <a:avLst/>
            </a:prstGeom>
          </p:spPr>
        </p:pic>
        <p:sp>
          <p:nvSpPr>
            <p:cNvPr id="12" name="타원 11"/>
            <p:cNvSpPr/>
            <p:nvPr/>
          </p:nvSpPr>
          <p:spPr>
            <a:xfrm>
              <a:off x="437682" y="754090"/>
              <a:ext cx="1545464" cy="15454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ea typeface="나눔고딕" panose="020D0604000000000000" pitchFamily="50" charset="-127"/>
              </a:endParaRPr>
            </a:p>
          </p:txBody>
        </p:sp>
      </p:grpSp>
      <p:sp>
        <p:nvSpPr>
          <p:cNvPr id="13" name="직각 삼각형 12"/>
          <p:cNvSpPr/>
          <p:nvPr userDrawn="1"/>
        </p:nvSpPr>
        <p:spPr>
          <a:xfrm flipH="1" flipV="1">
            <a:off x="8376068" y="215869"/>
            <a:ext cx="486232" cy="486232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39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A5D1504-FB80-4A4D-BF4F-DFCD262C1A20}" type="datetimeFigureOut">
              <a:rPr lang="ko-KR" altLang="en-US" smtClean="0"/>
              <a:pPr/>
              <a:t>2018-11-29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9D314EA-D945-4E1E-B3FF-34D6220961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81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naver.com/search.naver?sm=tab_hty.top&amp;where=image&amp;query=%EC%A7%80%EA%B0%91+%EB%B6%84%EC%8B%A4&amp;oquery=%EC%A7%80%EA%B0%91+%EC%86%8C%EB%A7%A4%EC%B9%98%EA%B8%B0&amp;tqi=T/%2BlJwpVuFdssZfWQ3KssssssJ8-411016" TargetMode="External"/><Relationship Id="rId2" Type="http://schemas.openxmlformats.org/officeDocument/2006/relationships/hyperlink" Target="https://dict.naver.com/search.nhn?dicQuery=%EC%A7%80%EA%B0%91&amp;query=%EC%A7%80%EA%B0%91&amp;target=dic&amp;query_utf=&amp;isOnlyViewE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aver.com/kseeder/220722773454" TargetMode="External"/><Relationship Id="rId5" Type="http://schemas.openxmlformats.org/officeDocument/2006/relationships/hyperlink" Target="https://search.naver.com/search.naver?sm=tab_hty.top&amp;where=image&amp;query=%EC%A7%80%EB%AC%B8&amp;oquery=%EB%B2%A4%EC%AF%94+%EC%A7%80%EA%B0%91&amp;tqi=T/%2Bm%2BlpySDossvzpDIVssssstMo-230485" TargetMode="External"/><Relationship Id="rId4" Type="http://schemas.openxmlformats.org/officeDocument/2006/relationships/hyperlink" Target="https://search.naver.com/search.naver?sm=tab_hty.top&amp;where=image&amp;query=%EB%B2%A4%EC%AF%94+%EC%A7%80%EA%B0%91&amp;oquery=%EC%A7%80%EA%B0%91+%EB%B6%84%EC%8B%A4&amp;tqi=T/%2BmHwpySD8ssskRKVwsssssshh-32448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nUHMqP3sIQ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7788" y="2909556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3200" b="1" dirty="0" smtClean="0"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보안지갑</a:t>
            </a:r>
            <a:endParaRPr lang="ko-KR" altLang="en-US" sz="3200" b="1" dirty="0"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70468" y="2038027"/>
            <a:ext cx="5203065" cy="401833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853462" y="5053574"/>
            <a:ext cx="34370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90110" y="3637685"/>
            <a:ext cx="1385316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4000">
                <a:latin typeface="a신문명조" panose="02020600000000000000" pitchFamily="18" charset="-127"/>
                <a:ea typeface="a신문명조" panose="02020600000000000000" pitchFamily="18" charset="-127"/>
              </a:defRPr>
            </a:lvl1pPr>
          </a:lstStyle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2018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년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2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학기</a:t>
            </a:r>
          </a:p>
        </p:txBody>
      </p:sp>
      <p:cxnSp>
        <p:nvCxnSpPr>
          <p:cNvPr id="14" name="직선 연결선 13"/>
          <p:cNvCxnSpPr>
            <a:stCxn id="12" idx="1"/>
          </p:cNvCxnSpPr>
          <p:nvPr/>
        </p:nvCxnSpPr>
        <p:spPr>
          <a:xfrm flipH="1">
            <a:off x="2764230" y="3806962"/>
            <a:ext cx="102588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5165807" y="3806962"/>
            <a:ext cx="103549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852632" y="4021434"/>
            <a:ext cx="3024634" cy="944008"/>
            <a:chOff x="2852632" y="3969918"/>
            <a:chExt cx="3024634" cy="944008"/>
          </a:xfrm>
        </p:grpSpPr>
        <p:sp>
          <p:nvSpPr>
            <p:cNvPr id="17" name="TextBox 16"/>
            <p:cNvSpPr txBox="1"/>
            <p:nvPr/>
          </p:nvSpPr>
          <p:spPr>
            <a:xfrm>
              <a:off x="2852632" y="3970556"/>
              <a:ext cx="1576072" cy="3231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sz="1500" spc="-150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      1871304 </a:t>
              </a:r>
              <a:r>
                <a:rPr lang="ko-KR" altLang="en-US" sz="1500" spc="-150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강수환</a:t>
              </a:r>
              <a:r>
                <a:rPr lang="en-US" altLang="ko-KR" sz="1500" spc="-150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 </a:t>
              </a:r>
              <a:endParaRPr lang="ko-KR" altLang="en-US" sz="1500" spc="-150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52632" y="4280659"/>
              <a:ext cx="1576072" cy="3231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sz="1500" spc="-150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      1871357 </a:t>
              </a:r>
              <a:r>
                <a:rPr lang="ko-KR" altLang="en-US" sz="1500" spc="-150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변지우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51262" y="4278702"/>
              <a:ext cx="1847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endParaRPr lang="ko-KR" altLang="en-US" sz="1500" spc="-150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51262" y="3969918"/>
              <a:ext cx="1326004" cy="3231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r>
                <a:rPr lang="en-US" altLang="ko-KR" sz="1500" spc="-150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1871322 </a:t>
              </a:r>
              <a:r>
                <a:rPr lang="ko-KR" altLang="en-US" sz="1500" spc="-150" dirty="0">
                  <a:latin typeface="나눔명조" panose="02020603020101020101" pitchFamily="18" charset="-127"/>
                  <a:ea typeface="나눔명조" panose="02020603020101020101" pitchFamily="18" charset="-127"/>
                </a:rPr>
                <a:t>김승회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52632" y="4590761"/>
              <a:ext cx="1847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endParaRPr lang="ko-KR" altLang="en-US" sz="1500" spc="-150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51262" y="4587485"/>
              <a:ext cx="1847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endParaRPr lang="ko-KR" altLang="en-US" sz="1500" spc="-150" dirty="0">
                <a:latin typeface="나눔명조" panose="02020603020101020101" pitchFamily="18" charset="-127"/>
                <a:ea typeface="나눔명조" panose="02020603020101020101" pitchFamily="18" charset="-127"/>
              </a:endParaRPr>
            </a:p>
          </p:txBody>
        </p:sp>
      </p:grpSp>
      <p:sp>
        <p:nvSpPr>
          <p:cNvPr id="24" name="직각 삼각형 23"/>
          <p:cNvSpPr/>
          <p:nvPr/>
        </p:nvSpPr>
        <p:spPr>
          <a:xfrm flipH="1" flipV="1">
            <a:off x="6700179" y="2038027"/>
            <a:ext cx="486232" cy="486232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EFF55759-3F1D-4181-9601-0DD0BA659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1447" y="635994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-150" dirty="0">
                <a:solidFill>
                  <a:srgbClr val="44546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spc="-150" dirty="0">
                <a:solidFill>
                  <a:srgbClr val="44546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지문인식의 종류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6748" y="2296906"/>
            <a:ext cx="3549489" cy="2234458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lnSpc>
                <a:spcPct val="120000"/>
              </a:lnSpc>
              <a:defRPr sz="1400" b="1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광학식 지문인식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광원을 쏘아 지문 표면 굴곡에 따른 </a:t>
            </a:r>
            <a:endParaRPr lang="en-US" altLang="ko-KR" sz="16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빛의 반사 정도를 측정하는 방식</a:t>
            </a:r>
            <a:endParaRPr lang="en-US" altLang="ko-KR" sz="16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방식은 내구성이 좋은 반면 </a:t>
            </a:r>
            <a:endParaRPr lang="en-US" altLang="ko-KR" sz="16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인식률이 낮다는 단점</a:t>
            </a:r>
            <a:r>
              <a:rPr lang="en-US" altLang="ko-KR" sz="16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BE8AAE8-1FA6-4F65-B495-94B3EB4A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52E22937-FB2C-43F0-9ABB-2E2D68CEF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598" y="2461635"/>
            <a:ext cx="33813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D4E04032-E4E3-44B9-84F2-BB9FBF50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407" y="617220"/>
            <a:ext cx="2580798" cy="370206"/>
          </a:xfrm>
        </p:spPr>
        <p:txBody>
          <a:bodyPr/>
          <a:lstStyle/>
          <a:p>
            <a:r>
              <a:rPr lang="en-US" altLang="ko-KR" sz="2000" b="1" dirty="0">
                <a:latin typeface="나눔명조 ExtraBold" panose="020B0600000101010101" charset="-127"/>
                <a:ea typeface="나눔명조 ExtraBold" panose="020B0600000101010101" charset="-127"/>
              </a:rPr>
              <a:t>GPS</a:t>
            </a:r>
            <a:r>
              <a:rPr lang="en-US" altLang="ko-KR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 </a:t>
            </a:r>
            <a:r>
              <a:rPr lang="ko-KR" altLang="en-US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란</a:t>
            </a:r>
            <a:r>
              <a:rPr lang="en-US" altLang="ko-KR" sz="2000" b="1" dirty="0">
                <a:latin typeface="나눔고딕 ExtraBold" panose="020B0600000101010101" charset="-127"/>
                <a:ea typeface="나눔고딕 ExtraBold" panose="020B0600000101010101" charset="-127"/>
              </a:rPr>
              <a:t>??</a:t>
            </a:r>
            <a:endParaRPr lang="ko-KR" altLang="en-US" sz="2000" b="1" dirty="0">
              <a:latin typeface="나눔고딕 ExtraBold" panose="020B0600000101010101" charset="-127"/>
              <a:ea typeface="나눔고딕 ExtraBold" panose="020B0600000101010101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="" xmlns:a16="http://schemas.microsoft.com/office/drawing/2014/main" id="{FCDB5E81-E258-4230-ACA5-D428153A2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960" y="1635284"/>
            <a:ext cx="3209925" cy="1733550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2E35E017-1A39-499D-8B22-A634622AA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459" y="1463040"/>
            <a:ext cx="2949178" cy="3811588"/>
          </a:xfrm>
        </p:spPr>
        <p:txBody>
          <a:bodyPr/>
          <a:lstStyle/>
          <a:p>
            <a:endParaRPr lang="en-US" altLang="ko-KR" dirty="0"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GPS </a:t>
            </a:r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위성에서 보내는 신호를</a:t>
            </a:r>
            <a:endParaRPr lang="en-US" altLang="ko-KR" dirty="0"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수신해 사용자의 현재 위치를 </a:t>
            </a:r>
            <a:endParaRPr lang="en-US" altLang="ko-KR" dirty="0"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ko-KR" altLang="en-US" dirty="0">
                <a:latin typeface="나눔고딕" panose="020B0600000101010101" charset="-127"/>
                <a:ea typeface="나눔고딕" panose="020B0600000101010101" charset="-127"/>
              </a:rPr>
              <a:t>계산하는 시스템</a:t>
            </a:r>
            <a:endParaRPr lang="en-US" altLang="ko-KR" dirty="0">
              <a:latin typeface="나눔고딕" panose="020B0600000101010101" charset="-127"/>
              <a:ea typeface="나눔고딕" panose="020B0600000101010101" charset="-127"/>
            </a:endParaRPr>
          </a:p>
          <a:p>
            <a:endParaRPr lang="en-US" altLang="ko-KR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4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="" xmlns:a16="http://schemas.microsoft.com/office/drawing/2014/main" id="{74589B8F-3622-46FC-BF8D-1271664A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378" y="191487"/>
            <a:ext cx="7772400" cy="1324275"/>
          </a:xfrm>
        </p:spPr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en-US" altLang="ko-KR" sz="4000" dirty="0">
                <a:latin typeface="나눔명조 ExtraBold" panose="020B0600000101010101" charset="-127"/>
                <a:ea typeface="나눔명조 ExtraBold" panose="020B0600000101010101" charset="-127"/>
              </a:rPr>
              <a:t>Cashew Smart Wallet</a:t>
            </a:r>
            <a:endParaRPr lang="ko-KR" altLang="en-US" sz="4000" dirty="0">
              <a:latin typeface="나눔명조 ExtraBold" panose="020B0600000101010101" charset="-127"/>
              <a:ea typeface="나눔명조 ExtraBold" panose="020B0600000101010101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673503" y="3746199"/>
            <a:ext cx="6858000" cy="1970859"/>
          </a:xfrm>
        </p:spPr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sz="1600" dirty="0" smtClean="0"/>
              <a:t>캘리포니아에서 디자인한 이 지갑은</a:t>
            </a:r>
            <a:endParaRPr lang="en-US" altLang="ko-KR" sz="1600" dirty="0" smtClean="0"/>
          </a:p>
          <a:p>
            <a:r>
              <a:rPr lang="ko-KR" altLang="en-US" dirty="0" smtClean="0"/>
              <a:t>나의 </a:t>
            </a:r>
            <a:r>
              <a:rPr lang="ko-KR" altLang="en-US" sz="1400" dirty="0" smtClean="0"/>
              <a:t>지문으로 열고 닫을 수 있는 스마트한 기능을 가진 지갑입니다</a:t>
            </a:r>
            <a:r>
              <a:rPr lang="en-US" altLang="ko-KR" sz="1400" dirty="0" smtClean="0"/>
              <a:t>.</a:t>
            </a:r>
            <a:endParaRPr lang="ko-KR" altLang="en-US" sz="1400" dirty="0" smtClean="0"/>
          </a:p>
          <a:p>
            <a:r>
              <a:rPr lang="en-US" altLang="ko-KR" sz="1400" dirty="0" smtClean="0"/>
              <a:t>GPS</a:t>
            </a:r>
            <a:r>
              <a:rPr lang="ko-KR" altLang="en-US" sz="1400" dirty="0"/>
              <a:t>까지 달려있기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분실했을 경우에도 </a:t>
            </a:r>
            <a:r>
              <a:rPr lang="ko-KR" altLang="en-US" sz="1400" dirty="0" err="1" smtClean="0"/>
              <a:t>스마트폰</a:t>
            </a:r>
            <a:r>
              <a:rPr lang="ko-KR" altLang="en-US" sz="1400" dirty="0" smtClean="0"/>
              <a:t> 으로 </a:t>
            </a:r>
            <a:r>
              <a:rPr lang="ko-KR" altLang="en-US" sz="1400" dirty="0"/>
              <a:t>내 지갑이 있는 위치를</a:t>
            </a:r>
          </a:p>
          <a:p>
            <a:r>
              <a:rPr lang="ko-KR" altLang="en-US" sz="1400" dirty="0"/>
              <a:t>확인해볼 수 </a:t>
            </a:r>
            <a:r>
              <a:rPr lang="ko-KR" altLang="en-US" sz="1400" dirty="0" smtClean="0"/>
              <a:t>있습니다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또한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Gps</a:t>
            </a:r>
            <a:r>
              <a:rPr lang="ko-KR" altLang="en-US" sz="1400" dirty="0" smtClean="0"/>
              <a:t>기능이 부착 되어 있기 때문에 분실했을 </a:t>
            </a:r>
            <a:r>
              <a:rPr lang="ko-KR" altLang="en-US" sz="1400" dirty="0"/>
              <a:t>경우에도 이동거리를 살필 </a:t>
            </a:r>
            <a:r>
              <a:rPr lang="ko-KR" altLang="en-US" sz="1400" dirty="0" smtClean="0"/>
              <a:t>수 있습니다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현재 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만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천원에 판매되고 있다고 합니다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endParaRPr lang="ko-KR" altLang="en-US" sz="1400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 smtClean="0"/>
          </a:p>
        </p:txBody>
      </p:sp>
      <p:pic>
        <p:nvPicPr>
          <p:cNvPr id="7" name="내용 개체 틀 6">
            <a:extLst>
              <a:ext uri="{FF2B5EF4-FFF2-40B4-BE49-F238E27FC236}">
                <a16:creationId xmlns="" xmlns:a16="http://schemas.microsoft.com/office/drawing/2014/main" id="{086AFBA8-B01C-4C6C-A82A-463A2E1188B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23334" y="1515762"/>
            <a:ext cx="2700338" cy="223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2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/>
          <p:cNvCxnSpPr/>
          <p:nvPr/>
        </p:nvCxnSpPr>
        <p:spPr>
          <a:xfrm flipH="1">
            <a:off x="4206190" y="2278755"/>
            <a:ext cx="731621" cy="2764134"/>
          </a:xfrm>
          <a:prstGeom prst="line">
            <a:avLst/>
          </a:prstGeom>
          <a:ln w="38100">
            <a:gradFill flip="none" rotWithShape="1">
              <a:gsLst>
                <a:gs pos="100000">
                  <a:schemeClr val="bg1"/>
                </a:gs>
                <a:gs pos="67000">
                  <a:srgbClr val="E7E5E1"/>
                </a:gs>
                <a:gs pos="0">
                  <a:srgbClr val="CFCCC4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997633" y="5190721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2000" b="1" spc="-150">
                <a:solidFill>
                  <a:schemeClr val="tx2"/>
                </a:solidFill>
                <a:latin typeface="a신문고딕" panose="02020600000000000000" pitchFamily="18" charset="-127"/>
                <a:ea typeface="a신문고딕" panose="02020600000000000000" pitchFamily="18" charset="-127"/>
              </a:defRPr>
            </a:lvl1pPr>
          </a:lstStyle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사용가능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55067" y="5190721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2000" b="1" spc="-150">
                <a:solidFill>
                  <a:schemeClr val="tx2"/>
                </a:solidFill>
                <a:latin typeface="a신문고딕" panose="02020600000000000000" pitchFamily="18" charset="-127"/>
                <a:ea typeface="a신문고딕" panose="02020600000000000000" pitchFamily="18" charset="-127"/>
              </a:defRPr>
            </a:lvl1pPr>
          </a:lstStyle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사용가능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111446" y="2319948"/>
            <a:ext cx="2700700" cy="2395686"/>
            <a:chOff x="1111446" y="2165400"/>
            <a:chExt cx="2700700" cy="2395686"/>
          </a:xfrm>
        </p:grpSpPr>
        <p:sp>
          <p:nvSpPr>
            <p:cNvPr id="42" name="직사각형 41"/>
            <p:cNvSpPr/>
            <p:nvPr/>
          </p:nvSpPr>
          <p:spPr>
            <a:xfrm>
              <a:off x="1111446" y="2165400"/>
              <a:ext cx="2700699" cy="2344762"/>
            </a:xfrm>
            <a:prstGeom prst="rect">
              <a:avLst/>
            </a:prstGeom>
            <a:solidFill>
              <a:srgbClr val="CFB6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1111447" y="2216324"/>
              <a:ext cx="2700699" cy="2344762"/>
            </a:xfrm>
            <a:prstGeom prst="rect">
              <a:avLst/>
            </a:prstGeom>
            <a:solidFill>
              <a:srgbClr val="F6E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939061" y="2174917"/>
            <a:ext cx="1045479" cy="338554"/>
          </a:xfrm>
          <a:prstGeom prst="rect">
            <a:avLst/>
          </a:prstGeom>
          <a:solidFill>
            <a:srgbClr val="CFB691"/>
          </a:solidFill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2000" b="1" spc="-150">
                <a:solidFill>
                  <a:schemeClr val="tx2"/>
                </a:solidFill>
                <a:latin typeface="a신문고딕" panose="02020600000000000000" pitchFamily="18" charset="-127"/>
                <a:ea typeface="a신문고딕" panose="02020600000000000000" pitchFamily="18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지문인식 </a:t>
            </a:r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549705" y="2319948"/>
            <a:ext cx="2700700" cy="2395686"/>
            <a:chOff x="1111446" y="2165400"/>
            <a:chExt cx="2700700" cy="2395686"/>
          </a:xfrm>
        </p:grpSpPr>
        <p:sp>
          <p:nvSpPr>
            <p:cNvPr id="50" name="직사각형 49"/>
            <p:cNvSpPr/>
            <p:nvPr/>
          </p:nvSpPr>
          <p:spPr>
            <a:xfrm>
              <a:off x="1111446" y="2165400"/>
              <a:ext cx="2700699" cy="2344762"/>
            </a:xfrm>
            <a:prstGeom prst="rect">
              <a:avLst/>
            </a:prstGeom>
            <a:solidFill>
              <a:srgbClr val="CFB6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111447" y="2216324"/>
              <a:ext cx="2700699" cy="2344762"/>
            </a:xfrm>
            <a:prstGeom prst="rect">
              <a:avLst/>
            </a:prstGeom>
            <a:solidFill>
              <a:srgbClr val="F6EC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383731" y="2213554"/>
            <a:ext cx="1032655" cy="338554"/>
          </a:xfrm>
          <a:prstGeom prst="rect">
            <a:avLst/>
          </a:prstGeom>
          <a:solidFill>
            <a:srgbClr val="CFB691"/>
          </a:solidFill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2000" b="1" spc="-150">
                <a:solidFill>
                  <a:schemeClr val="tx2"/>
                </a:solidFill>
                <a:latin typeface="a신문고딕" panose="02020600000000000000" pitchFamily="18" charset="-127"/>
                <a:ea typeface="a신문고딕" panose="02020600000000000000" pitchFamily="18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지문인식</a:t>
            </a:r>
            <a:r>
              <a:rPr lang="en-US" altLang="ko-KR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348350" y="2703102"/>
            <a:ext cx="944489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2000" b="1" spc="-150">
                <a:solidFill>
                  <a:schemeClr val="tx2"/>
                </a:solidFill>
                <a:latin typeface="a신문고딕" panose="02020600000000000000" pitchFamily="18" charset="-127"/>
                <a:ea typeface="a신문고딕" panose="02020600000000000000" pitchFamily="18" charset="-127"/>
              </a:defRPr>
            </a:lvl1pPr>
          </a:lstStyle>
          <a:p>
            <a:pPr algn="l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피해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</a:p>
          <a:p>
            <a:pPr algn="l"/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현금 분실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48350" y="3320908"/>
            <a:ext cx="1486304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2000" b="1" spc="-150">
                <a:solidFill>
                  <a:schemeClr val="tx2"/>
                </a:solidFill>
                <a:latin typeface="a신문고딕" panose="02020600000000000000" pitchFamily="18" charset="-127"/>
                <a:ea typeface="a신문고딕" panose="02020600000000000000" pitchFamily="18" charset="-127"/>
              </a:defRPr>
            </a:lvl1pPr>
          </a:lstStyle>
          <a:p>
            <a:pPr algn="l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피해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</a:p>
          <a:p>
            <a:pPr algn="l"/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주민등록증 도용</a:t>
            </a:r>
            <a:r>
              <a:rPr lang="en-US" altLang="ko-KR" sz="1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48350" y="3938714"/>
            <a:ext cx="2573140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2000" b="1" spc="-150">
                <a:solidFill>
                  <a:schemeClr val="tx2"/>
                </a:solidFill>
                <a:latin typeface="a신문고딕" panose="02020600000000000000" pitchFamily="18" charset="-127"/>
                <a:ea typeface="a신문고딕" panose="02020600000000000000" pitchFamily="18" charset="-127"/>
              </a:defRPr>
            </a:lvl1pPr>
          </a:lstStyle>
          <a:p>
            <a:pPr algn="l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피해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</a:p>
          <a:p>
            <a:pPr algn="l"/>
            <a:r>
              <a:rPr lang="en-US" altLang="ko-KR" sz="1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카드</a:t>
            </a:r>
            <a:r>
              <a:rPr lang="en-US" altLang="ko-KR" sz="1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면허증 등 재발급 </a:t>
            </a:r>
            <a:r>
              <a:rPr lang="ko-KR" altLang="en-US" sz="1400" b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받는동안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사용</a:t>
            </a:r>
            <a:r>
              <a:rPr lang="en-US" altLang="ko-KR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인터넷 뱅킹</a:t>
            </a:r>
            <a:r>
              <a:rPr lang="en-US" altLang="ko-KR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운전</a:t>
            </a:r>
            <a:r>
              <a:rPr lang="en-US" altLang="ko-KR" sz="12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못한다</a:t>
            </a:r>
            <a:r>
              <a:rPr lang="en-US" altLang="ko-KR" sz="1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86609" y="2703102"/>
            <a:ext cx="1354858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2000" b="1" spc="-150">
                <a:solidFill>
                  <a:schemeClr val="tx2"/>
                </a:solidFill>
                <a:latin typeface="a신문고딕" panose="02020600000000000000" pitchFamily="18" charset="-127"/>
                <a:ea typeface="a신문고딕" panose="02020600000000000000" pitchFamily="18" charset="-127"/>
              </a:defRPr>
            </a:lvl1pPr>
          </a:lstStyle>
          <a:p>
            <a:pPr algn="l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효과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</a:p>
          <a:p>
            <a:pPr algn="l"/>
            <a:r>
              <a:rPr lang="en-US" altLang="ko-KR" sz="1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현금 분실걱정</a:t>
            </a:r>
            <a:r>
              <a:rPr lang="en-US" altLang="ko-KR" sz="1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4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786609" y="3320908"/>
            <a:ext cx="2335896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2000" b="1" spc="-150">
                <a:solidFill>
                  <a:schemeClr val="tx2"/>
                </a:solidFill>
                <a:latin typeface="a신문고딕" panose="02020600000000000000" pitchFamily="18" charset="-127"/>
                <a:ea typeface="a신문고딕" panose="02020600000000000000" pitchFamily="18" charset="-127"/>
              </a:defRPr>
            </a:lvl1pPr>
          </a:lstStyle>
          <a:p>
            <a:pPr algn="l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효과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</a:p>
          <a:p>
            <a:pPr algn="l"/>
            <a:r>
              <a:rPr lang="en-US" altLang="ko-KR" sz="1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주민등록증</a:t>
            </a:r>
            <a:r>
              <a:rPr lang="en-US" altLang="ko-KR" sz="1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카드</a:t>
            </a:r>
            <a:r>
              <a:rPr lang="en-US" altLang="ko-KR" sz="1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면허증들을</a:t>
            </a:r>
            <a:endParaRPr lang="en-US" altLang="ko-KR" sz="14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ko-KR" altLang="en-US" sz="1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재발급 받을 필요가 없다</a:t>
            </a:r>
            <a:r>
              <a:rPr lang="en-US" altLang="ko-KR" sz="1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86609" y="3938714"/>
            <a:ext cx="223138" cy="55399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defRPr sz="2000" b="1" spc="-150">
                <a:solidFill>
                  <a:schemeClr val="tx2"/>
                </a:solidFill>
                <a:latin typeface="a신문고딕" panose="02020600000000000000" pitchFamily="18" charset="-127"/>
                <a:ea typeface="a신문고딕" panose="02020600000000000000" pitchFamily="18" charset="-127"/>
              </a:defRPr>
            </a:lvl1pPr>
          </a:lstStyle>
          <a:p>
            <a:pPr algn="l"/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l"/>
            <a:endParaRPr lang="ko-KR" altLang="en-US" sz="14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11447" y="635994"/>
            <a:ext cx="2329484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15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지문인식의 유무 비교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55071" y="1410485"/>
            <a:ext cx="4233859" cy="396006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lnSpc>
                <a:spcPct val="120000"/>
              </a:lnSpc>
              <a:defRPr sz="1400" b="1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지문인식으로 귀중품들을 지킬수있다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800" dirty="0">
              <a:solidFill>
                <a:schemeClr val="bg2">
                  <a:lumMod val="2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FF7FD369-129A-44F1-8188-1E85F4C07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3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27907"/>
            <a:ext cx="7886700" cy="5023666"/>
          </a:xfrm>
        </p:spPr>
        <p:txBody>
          <a:bodyPr/>
          <a:lstStyle/>
          <a:p>
            <a:r>
              <a:rPr lang="ko-KR" altLang="en-US" sz="1600" dirty="0" smtClean="0"/>
              <a:t>지갑 어학사전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https://dict.naver.com/search.nhn?dicQuery=%EC%A7%80%EA%B0%91&amp;query=%EC%A7%80%EA%B0%91&amp;target=dic&amp;query_utf=&amp;isOnlyViewEE</a:t>
            </a:r>
            <a:r>
              <a:rPr lang="en-US" altLang="ko-KR" sz="1600" dirty="0" smtClean="0"/>
              <a:t>=</a:t>
            </a:r>
          </a:p>
          <a:p>
            <a:r>
              <a:rPr lang="ko-KR" altLang="en-US" sz="1600" dirty="0" smtClean="0"/>
              <a:t>지갑 분실 이미지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>
                <a:hlinkClick r:id="rId3"/>
              </a:rPr>
              <a:t>https://search.naver.com/search.naver?sm=tab_hty.top&amp;where=image&amp;query=%EC%A7%80%EA%B0%91+%EB%B6%84%EC%8B%A4&amp;oquery=%EC%A7%80%EA%B0%91+%</a:t>
            </a:r>
            <a:r>
              <a:rPr lang="en-US" altLang="ko-KR" sz="1600" dirty="0" smtClean="0">
                <a:hlinkClick r:id="rId3"/>
              </a:rPr>
              <a:t>EC%86%8C%EB%A7%A4%EC%B9%98%EA%B8%B0&amp;tqi=T%2F%2BlJwpVuFdssZfWQ3KssssssJ8-411016</a:t>
            </a:r>
            <a:endParaRPr lang="en-US" altLang="ko-KR" sz="1600" dirty="0" smtClean="0"/>
          </a:p>
          <a:p>
            <a:r>
              <a:rPr lang="ko-KR" altLang="en-US" sz="1600" dirty="0" err="1" smtClean="0"/>
              <a:t>벤쯔</a:t>
            </a:r>
            <a:r>
              <a:rPr lang="ko-KR" altLang="en-US" sz="1600" dirty="0" smtClean="0"/>
              <a:t> 지갑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>
                <a:hlinkClick r:id="rId4"/>
              </a:rPr>
              <a:t>https://search.naver.com/search.naver?sm=tab_hty.top&amp;where=image&amp;query=%EB%B2%A4%EC%AF%94+%EC%A7%80%EA%B0%91&amp;oquery=%EC%A7%80%EA%B0%91+%</a:t>
            </a:r>
            <a:r>
              <a:rPr lang="en-US" altLang="ko-KR" sz="1600" dirty="0" smtClean="0">
                <a:hlinkClick r:id="rId4"/>
              </a:rPr>
              <a:t>EB%B6%84%EC%8B%A4&amp;tqi=T%2F%2BmHwpySD8ssskRKVwsssssshh-324481</a:t>
            </a:r>
            <a:endParaRPr lang="en-US" altLang="ko-KR" sz="1600" dirty="0"/>
          </a:p>
          <a:p>
            <a:r>
              <a:rPr lang="ko-KR" altLang="en-US" sz="1600" dirty="0" smtClean="0"/>
              <a:t>지문 이미지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>
                <a:hlinkClick r:id="rId5"/>
              </a:rPr>
              <a:t>https</a:t>
            </a:r>
            <a:r>
              <a:rPr lang="en-US" altLang="ko-KR" sz="1600" dirty="0">
                <a:hlinkClick r:id="rId5"/>
              </a:rPr>
              <a:t>://search.naver.com/search.naver?sm=tab_hty.top&amp;where=image&amp;query=%EC%A7%80%EB%AC%B8&amp;oquery=%EB%B2%A4%EC%AF%94+%</a:t>
            </a:r>
            <a:r>
              <a:rPr lang="en-US" altLang="ko-KR" sz="1600" dirty="0" smtClean="0">
                <a:hlinkClick r:id="rId5"/>
              </a:rPr>
              <a:t>EC%A7%80%EA%B0%91&amp;tqi=T%2F%2Bm%2BlpySDossvzpDIVssssstMo-230485</a:t>
            </a:r>
            <a:endParaRPr lang="en-US" altLang="ko-KR" sz="1600" dirty="0" smtClean="0"/>
          </a:p>
          <a:p>
            <a:r>
              <a:rPr lang="ko-KR" altLang="en-US" sz="1600" dirty="0"/>
              <a:t> </a:t>
            </a:r>
            <a:r>
              <a:rPr lang="en-US" altLang="ko-KR" sz="1600" dirty="0">
                <a:hlinkClick r:id="rId6"/>
              </a:rPr>
              <a:t>[</a:t>
            </a:r>
            <a:r>
              <a:rPr lang="ko-KR" altLang="en-US" sz="1600" dirty="0" err="1">
                <a:hlinkClick r:id="rId6"/>
              </a:rPr>
              <a:t>케이시드</a:t>
            </a:r>
            <a:r>
              <a:rPr lang="en-US" altLang="ko-KR" sz="1600" dirty="0">
                <a:hlinkClick r:id="rId6"/>
              </a:rPr>
              <a:t>/</a:t>
            </a:r>
            <a:r>
              <a:rPr lang="ko-KR" altLang="en-US" sz="1600" dirty="0" err="1">
                <a:hlinkClick r:id="rId6"/>
              </a:rPr>
              <a:t>킥스타터</a:t>
            </a:r>
            <a:r>
              <a:rPr lang="en-US" altLang="ko-KR" sz="1600" dirty="0">
                <a:hlinkClick r:id="rId6"/>
              </a:rPr>
              <a:t>] Cashew Smart Wallet : Protect what you treasure the most</a:t>
            </a:r>
            <a:r>
              <a:rPr lang="en-US" altLang="ko-KR" sz="1600" dirty="0" smtClean="0">
                <a:hlinkClick r:id="rId6"/>
              </a:rPr>
              <a:t>!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850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68958" y="1993006"/>
            <a:ext cx="3606084" cy="2871989"/>
          </a:xfrm>
          <a:prstGeom prst="rect">
            <a:avLst/>
          </a:prstGeom>
          <a:solidFill>
            <a:srgbClr val="E7E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1428" y="2126594"/>
            <a:ext cx="3372797" cy="260481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각 삼각형 2"/>
          <p:cNvSpPr/>
          <p:nvPr/>
        </p:nvSpPr>
        <p:spPr>
          <a:xfrm flipH="1" flipV="1">
            <a:off x="5947382" y="2126594"/>
            <a:ext cx="315191" cy="315191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795094" y="2284189"/>
            <a:ext cx="1545464" cy="1545464"/>
            <a:chOff x="437682" y="754090"/>
            <a:chExt cx="1545464" cy="1545464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891" y="1212299"/>
              <a:ext cx="629046" cy="629046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>
            <a:xfrm>
              <a:off x="437682" y="754090"/>
              <a:ext cx="1545464" cy="15454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21439" y="3575279"/>
            <a:ext cx="4101123" cy="163121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  <a:p>
            <a:pPr algn="ctr"/>
            <a:r>
              <a:rPr lang="en-US" altLang="ko-KR" sz="2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Q&amp;A</a:t>
            </a:r>
          </a:p>
          <a:p>
            <a:pPr algn="ctr"/>
            <a:endParaRPr lang="en-US" altLang="ko-KR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000" dirty="0"/>
              <a:t/>
            </a:r>
            <a:br>
              <a:rPr lang="ko-KR" altLang="en-US" sz="2000" dirty="0"/>
            </a:br>
            <a:endParaRPr lang="ko-KR" altLang="en-US" sz="2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7E106987-E376-4EF2-A49B-27D876CEA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8422" y="2437661"/>
            <a:ext cx="108715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3200" b="1" dirty="0">
                <a:solidFill>
                  <a:prstClr val="black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목 차</a:t>
            </a:r>
            <a:endParaRPr lang="ko-KR" altLang="en-US" sz="2400" b="1" dirty="0">
              <a:solidFill>
                <a:prstClr val="black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70468" y="2038027"/>
            <a:ext cx="5203065" cy="401833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284113" y="5542157"/>
            <a:ext cx="2550480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3284113" y="2826239"/>
            <a:ext cx="67016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92118" y="3211504"/>
            <a:ext cx="559769" cy="3231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500" spc="-150" dirty="0" smtClean="0">
                <a:solidFill>
                  <a:prstClr val="black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지갑 </a:t>
            </a:r>
            <a:endParaRPr lang="ko-KR" altLang="en-US" sz="1500" b="1" spc="-150" dirty="0">
              <a:solidFill>
                <a:prstClr val="black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47849" y="3652546"/>
            <a:ext cx="848309" cy="3231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500" spc="-150" dirty="0">
                <a:solidFill>
                  <a:prstClr val="black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지문</a:t>
            </a:r>
            <a:r>
              <a:rPr lang="ko-KR" altLang="en-US" sz="1500" b="1" spc="-150" dirty="0">
                <a:solidFill>
                  <a:prstClr val="black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인</a:t>
            </a:r>
            <a:r>
              <a:rPr lang="ko-KR" altLang="en-US" sz="1500" spc="-150" dirty="0">
                <a:solidFill>
                  <a:prstClr val="black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1396" y="4093588"/>
            <a:ext cx="481222" cy="3231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altLang="ko-KR" sz="1500" spc="-150" dirty="0">
                <a:solidFill>
                  <a:prstClr val="black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GPS</a:t>
            </a:r>
            <a:endParaRPr lang="ko-KR" altLang="en-US" sz="1500" spc="-150" dirty="0">
              <a:solidFill>
                <a:prstClr val="black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11355" y="4529036"/>
            <a:ext cx="521297" cy="3231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ko-KR" altLang="en-US" sz="1500" spc="-150" dirty="0">
                <a:solidFill>
                  <a:prstClr val="black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질문</a:t>
            </a:r>
          </a:p>
        </p:txBody>
      </p:sp>
      <p:cxnSp>
        <p:nvCxnSpPr>
          <p:cNvPr id="30" name="직선 연결선 29"/>
          <p:cNvCxnSpPr/>
          <p:nvPr/>
        </p:nvCxnSpPr>
        <p:spPr>
          <a:xfrm flipH="1">
            <a:off x="5164429" y="2826239"/>
            <a:ext cx="67016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각 삼각형 8"/>
          <p:cNvSpPr/>
          <p:nvPr/>
        </p:nvSpPr>
        <p:spPr>
          <a:xfrm flipH="1" flipV="1">
            <a:off x="6700179" y="2038027"/>
            <a:ext cx="486232" cy="486232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4DB635E9-7D32-4659-B64C-1AA82D91C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1447" y="635994"/>
            <a:ext cx="7364517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15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지갑</a:t>
            </a:r>
            <a:r>
              <a:rPr lang="en-US" altLang="ko-KR" sz="2000" b="1" spc="-15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  <a:r>
              <a:rPr lang="ko-KR" altLang="en-US" sz="1400" dirty="0"/>
              <a:t>돈</a:t>
            </a:r>
            <a:r>
              <a:rPr lang="en-US" altLang="ko-KR" sz="1400" dirty="0"/>
              <a:t>, </a:t>
            </a:r>
            <a:r>
              <a:rPr lang="ko-KR" altLang="en-US" sz="1400" dirty="0"/>
              <a:t>증명서 따위를 넣을 수 있도록 가죽이나 헝겊 따위로 쌈지처럼 만든 자그마한 물건</a:t>
            </a:r>
            <a:r>
              <a:rPr lang="en-US" altLang="ko-KR" sz="1400" b="1" spc="-150" dirty="0" smtClean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1400" b="1" spc="-15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345876" y="4507977"/>
            <a:ext cx="2590677" cy="1311341"/>
            <a:chOff x="345876" y="4507977"/>
            <a:chExt cx="2590677" cy="1311341"/>
          </a:xfrm>
        </p:grpSpPr>
        <p:sp>
          <p:nvSpPr>
            <p:cNvPr id="7" name="직사각형 6"/>
            <p:cNvSpPr/>
            <p:nvPr/>
          </p:nvSpPr>
          <p:spPr>
            <a:xfrm>
              <a:off x="1098569" y="4507977"/>
              <a:ext cx="1096677" cy="373488"/>
            </a:xfrm>
            <a:prstGeom prst="rect">
              <a:avLst/>
            </a:prstGeom>
            <a:solidFill>
              <a:srgbClr val="7C767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600" b="1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내용물 분실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5876" y="5080654"/>
              <a:ext cx="259067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지갑을 잃어버리면 안에 든 </a:t>
              </a:r>
              <a:endPara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현금</a:t>
              </a:r>
              <a:r>
                <a:rPr lang="en-US" altLang="ko-KR" sz="1400" spc="-15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카드</a:t>
              </a:r>
              <a:r>
                <a:rPr lang="en-US" altLang="ko-KR" sz="1400" spc="-15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주민등록증 등 </a:t>
              </a:r>
              <a:endParaRPr lang="en-US" altLang="ko-KR" sz="1400" spc="-15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여러 귀중품들</a:t>
              </a: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3273815" y="4507977"/>
            <a:ext cx="2590677" cy="880454"/>
            <a:chOff x="3276659" y="4507977"/>
            <a:chExt cx="2590677" cy="880454"/>
          </a:xfrm>
        </p:grpSpPr>
        <p:sp>
          <p:nvSpPr>
            <p:cNvPr id="80" name="직사각형 79"/>
            <p:cNvSpPr/>
            <p:nvPr/>
          </p:nvSpPr>
          <p:spPr>
            <a:xfrm>
              <a:off x="3906106" y="4507977"/>
              <a:ext cx="1335416" cy="373488"/>
            </a:xfrm>
            <a:prstGeom prst="rect">
              <a:avLst/>
            </a:prstGeom>
            <a:solidFill>
              <a:srgbClr val="7C767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600" b="1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새 지갑 구매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76659" y="5080654"/>
              <a:ext cx="2590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새로운 지갑을 구매한다</a:t>
              </a: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201753" y="4507977"/>
            <a:ext cx="2590677" cy="880454"/>
            <a:chOff x="6201753" y="4507977"/>
            <a:chExt cx="2590677" cy="880454"/>
          </a:xfrm>
        </p:grpSpPr>
        <p:sp>
          <p:nvSpPr>
            <p:cNvPr id="81" name="직사각형 80"/>
            <p:cNvSpPr/>
            <p:nvPr/>
          </p:nvSpPr>
          <p:spPr>
            <a:xfrm>
              <a:off x="6948754" y="4507977"/>
              <a:ext cx="1096677" cy="373488"/>
            </a:xfrm>
            <a:prstGeom prst="rect">
              <a:avLst/>
            </a:prstGeom>
            <a:solidFill>
              <a:srgbClr val="7C767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altLang="ko-KR" sz="1600" b="1" spc="-15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AGAIN</a:t>
              </a:r>
              <a:endParaRPr lang="ko-KR" altLang="en-US" sz="1600" b="1" spc="-15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201753" y="5080654"/>
              <a:ext cx="2590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400" spc="-150" dirty="0">
                  <a:solidFill>
                    <a:schemeClr val="bg2">
                      <a:lumMod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시간이 흐르고 또 지갑 분실</a:t>
              </a:r>
            </a:p>
          </p:txBody>
        </p:sp>
      </p:grpSp>
      <p:cxnSp>
        <p:nvCxnSpPr>
          <p:cNvPr id="86" name="직선 연결선 85"/>
          <p:cNvCxnSpPr/>
          <p:nvPr/>
        </p:nvCxnSpPr>
        <p:spPr>
          <a:xfrm>
            <a:off x="3105184" y="4353059"/>
            <a:ext cx="0" cy="1683094"/>
          </a:xfrm>
          <a:prstGeom prst="line">
            <a:avLst/>
          </a:prstGeom>
          <a:ln w="19050">
            <a:gradFill flip="none" rotWithShape="1">
              <a:gsLst>
                <a:gs pos="0">
                  <a:srgbClr val="CFB691"/>
                </a:gs>
                <a:gs pos="62000">
                  <a:srgbClr val="D8C6AB"/>
                </a:gs>
                <a:gs pos="33000">
                  <a:srgbClr val="CFB691"/>
                </a:gs>
                <a:gs pos="99000">
                  <a:srgbClr val="F2F2F2"/>
                </a:gs>
              </a:gsLst>
              <a:path path="circle">
                <a:fillToRect l="50000" t="50000" r="50000" b="50000"/>
              </a:path>
              <a:tileRect/>
            </a:gra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6033123" y="4353059"/>
            <a:ext cx="0" cy="1683094"/>
          </a:xfrm>
          <a:prstGeom prst="line">
            <a:avLst/>
          </a:prstGeom>
          <a:ln w="19050">
            <a:gradFill flip="none" rotWithShape="1">
              <a:gsLst>
                <a:gs pos="0">
                  <a:srgbClr val="CFB691"/>
                </a:gs>
                <a:gs pos="62000">
                  <a:srgbClr val="D8C6AB"/>
                </a:gs>
                <a:gs pos="33000">
                  <a:srgbClr val="CFB691"/>
                </a:gs>
                <a:gs pos="99000">
                  <a:srgbClr val="F2F2F2"/>
                </a:gs>
              </a:gsLst>
              <a:path path="circle">
                <a:fillToRect l="50000" t="50000" r="50000" b="50000"/>
              </a:path>
              <a:tileRect/>
            </a:gra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583491" y="1275008"/>
            <a:ext cx="5938727" cy="2588654"/>
          </a:xfrm>
          <a:prstGeom prst="rect">
            <a:avLst/>
          </a:prstGeom>
          <a:solidFill>
            <a:srgbClr val="E7E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고딕" panose="020D0604000000000000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1710043" y="1387729"/>
            <a:ext cx="5718220" cy="2356834"/>
            <a:chOff x="1687132" y="1506828"/>
            <a:chExt cx="5718220" cy="2356834"/>
          </a:xfrm>
        </p:grpSpPr>
        <p:sp>
          <p:nvSpPr>
            <p:cNvPr id="4" name="직사각형 3"/>
            <p:cNvSpPr/>
            <p:nvPr/>
          </p:nvSpPr>
          <p:spPr>
            <a:xfrm>
              <a:off x="1687132" y="1506828"/>
              <a:ext cx="5718220" cy="235683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schemeClr val="bg2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251381" y="2979236"/>
              <a:ext cx="2663073" cy="1"/>
              <a:chOff x="3251381" y="2979236"/>
              <a:chExt cx="2663073" cy="1"/>
            </a:xfrm>
          </p:grpSpPr>
          <p:cxnSp>
            <p:nvCxnSpPr>
              <p:cNvPr id="67" name="직선 연결선 66"/>
              <p:cNvCxnSpPr/>
              <p:nvPr/>
            </p:nvCxnSpPr>
            <p:spPr>
              <a:xfrm>
                <a:off x="3251381" y="2979236"/>
                <a:ext cx="973408" cy="0"/>
              </a:xfrm>
              <a:prstGeom prst="line">
                <a:avLst/>
              </a:prstGeom>
              <a:ln w="19050">
                <a:solidFill>
                  <a:srgbClr val="CFCCC4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5082716" y="2979236"/>
                <a:ext cx="831738" cy="1"/>
              </a:xfrm>
              <a:prstGeom prst="line">
                <a:avLst/>
              </a:prstGeom>
              <a:ln w="19050">
                <a:solidFill>
                  <a:srgbClr val="CFCCC4"/>
                </a:solidFill>
              </a:ln>
              <a:scene3d>
                <a:camera prst="obliqueTopLeft"/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직선 연결선 68"/>
            <p:cNvCxnSpPr>
              <a:stCxn id="63" idx="0"/>
            </p:cNvCxnSpPr>
            <p:nvPr/>
          </p:nvCxnSpPr>
          <p:spPr>
            <a:xfrm flipH="1" flipV="1">
              <a:off x="6414245" y="2029716"/>
              <a:ext cx="2" cy="441339"/>
            </a:xfrm>
            <a:prstGeom prst="line">
              <a:avLst/>
            </a:prstGeom>
            <a:ln w="38100">
              <a:solidFill>
                <a:srgbClr val="7C7676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2691466" y="2029716"/>
              <a:ext cx="3722779" cy="0"/>
            </a:xfrm>
            <a:prstGeom prst="line">
              <a:avLst/>
            </a:prstGeom>
            <a:ln w="38100">
              <a:solidFill>
                <a:srgbClr val="7C7676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2691466" y="2029716"/>
              <a:ext cx="0" cy="317002"/>
            </a:xfrm>
            <a:prstGeom prst="line">
              <a:avLst/>
            </a:prstGeom>
            <a:ln w="38100">
              <a:solidFill>
                <a:srgbClr val="7C7676"/>
              </a:solidFill>
              <a:tailEnd type="triangle"/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그룹 72"/>
            <p:cNvGrpSpPr/>
            <p:nvPr/>
          </p:nvGrpSpPr>
          <p:grpSpPr>
            <a:xfrm>
              <a:off x="3928237" y="1856177"/>
              <a:ext cx="1287533" cy="376518"/>
              <a:chOff x="8949132" y="1648453"/>
              <a:chExt cx="1287533" cy="376518"/>
            </a:xfrm>
          </p:grpSpPr>
          <p:sp>
            <p:nvSpPr>
              <p:cNvPr id="74" name="직사각형 73"/>
              <p:cNvSpPr/>
              <p:nvPr/>
            </p:nvSpPr>
            <p:spPr>
              <a:xfrm>
                <a:off x="8967606" y="1648453"/>
                <a:ext cx="1250577" cy="37651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scene3d>
                <a:camera prst="obliqueTop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49132" y="1671744"/>
                <a:ext cx="12875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  <a:scene3d>
                  <a:camera prst="obliqueTopLeft"/>
                  <a:lightRig rig="threePt" dir="t"/>
                </a:scene3d>
              </a:bodyPr>
              <a:lstStyle/>
              <a:p>
                <a:pPr algn="ctr"/>
                <a:r>
                  <a:rPr lang="ko-KR" altLang="en-US" sz="1600" b="1" spc="-150" dirty="0">
                    <a:solidFill>
                      <a:prstClr val="white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시간이 흐르고</a:t>
                </a:r>
              </a:p>
            </p:txBody>
          </p:sp>
        </p:grpSp>
        <p:sp>
          <p:nvSpPr>
            <p:cNvPr id="62" name="타원 61"/>
            <p:cNvSpPr/>
            <p:nvPr/>
          </p:nvSpPr>
          <p:spPr>
            <a:xfrm>
              <a:off x="2208124" y="2471055"/>
              <a:ext cx="1043257" cy="1043257"/>
            </a:xfrm>
            <a:prstGeom prst="ellipse">
              <a:avLst/>
            </a:prstGeom>
            <a:solidFill>
              <a:srgbClr val="C6A87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spc="-150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82967" y="2811610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b="1" spc="-150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지갑 분실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946711" y="2804424"/>
              <a:ext cx="1250577" cy="37651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b="1" spc="-150" dirty="0">
                  <a:solidFill>
                    <a:prstClr val="white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내용물 분실</a:t>
              </a:r>
            </a:p>
          </p:txBody>
        </p:sp>
        <p:sp>
          <p:nvSpPr>
            <p:cNvPr id="63" name="타원 62"/>
            <p:cNvSpPr/>
            <p:nvPr/>
          </p:nvSpPr>
          <p:spPr>
            <a:xfrm>
              <a:off x="5892618" y="2471055"/>
              <a:ext cx="1043257" cy="1043257"/>
            </a:xfrm>
            <a:prstGeom prst="ellipse">
              <a:avLst/>
            </a:prstGeom>
            <a:solidFill>
              <a:srgbClr val="C6A87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42005" y="2811610"/>
              <a:ext cx="944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b="1" spc="-150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새 지갑 구매</a:t>
              </a:r>
            </a:p>
          </p:txBody>
        </p:sp>
      </p:grpSp>
      <p:pic>
        <p:nvPicPr>
          <p:cNvPr id="33" name="그림 32">
            <a:extLst>
              <a:ext uri="{FF2B5EF4-FFF2-40B4-BE49-F238E27FC236}">
                <a16:creationId xmlns="" xmlns:a16="http://schemas.microsoft.com/office/drawing/2014/main" id="{6F419C17-2D8E-44BF-B651-BA6AFEFD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8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802970" y="516882"/>
            <a:ext cx="7772400" cy="570513"/>
          </a:xfrm>
        </p:spPr>
        <p:txBody>
          <a:bodyPr/>
          <a:lstStyle/>
          <a:p>
            <a:r>
              <a:rPr lang="ko-KR" altLang="en-US" sz="2400" dirty="0" smtClean="0"/>
              <a:t>지갑 분실 예시</a:t>
            </a:r>
            <a:endParaRPr lang="ko-KR" altLang="en-US" sz="2400" dirty="0"/>
          </a:p>
        </p:txBody>
      </p:sp>
      <p:pic>
        <p:nvPicPr>
          <p:cNvPr id="1026" name="Picture 2" descr="ì ë¶ì¦Â·ì¹´ë ë¶ì¤ì ê³  ë±, ì§ê° ë¶ì¤ ì ì ê³  ë°©ë²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7" y="1431023"/>
            <a:ext cx="3724447" cy="372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§ê°ë¶ì¤íì ë í´ì¼í  ì¬í­ë¤!!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94" y="2659920"/>
            <a:ext cx="452437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ëë¥ì ìë§¤ì¹ê¸°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21" y="2007852"/>
            <a:ext cx="4107506" cy="391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1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  </a:t>
            </a:r>
            <a:r>
              <a:rPr lang="ko-KR" altLang="en-US" sz="2800" dirty="0" smtClean="0"/>
              <a:t>지갑 분실 경험 말하기</a:t>
            </a:r>
            <a:endParaRPr lang="ko-KR" altLang="en-US" dirty="0"/>
          </a:p>
        </p:txBody>
      </p:sp>
      <p:pic>
        <p:nvPicPr>
          <p:cNvPr id="3074" name="Picture 2" descr="ì§ê° ìì´ë²ë¦° ë²¤ì¯.jpg 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530" y="2139136"/>
            <a:ext cx="2747962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ì§ê° ìì´ë²ë ¸ë¤ê° OOì´ë¼ë©° ì¡°ë¡±ë¹í ë²¤ì¯.jpg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623" y="1632422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3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3407" y="2284542"/>
            <a:ext cx="7886700" cy="1325563"/>
          </a:xfrm>
        </p:spPr>
        <p:txBody>
          <a:bodyPr/>
          <a:lstStyle/>
          <a:p>
            <a:r>
              <a:rPr lang="en-US" altLang="ko-KR" sz="1100" dirty="0" smtClean="0"/>
              <a:t>0:22~1:00 </a:t>
            </a:r>
            <a:br>
              <a:rPr lang="en-US" altLang="ko-KR" sz="1100" dirty="0" smtClean="0"/>
            </a:br>
            <a:r>
              <a:rPr lang="en-US" altLang="ko-KR" sz="1100" dirty="0" smtClean="0"/>
              <a:t>2:55~ 3:18</a:t>
            </a:r>
            <a:br>
              <a:rPr lang="en-US" altLang="ko-KR" sz="1100" dirty="0" smtClean="0"/>
            </a:b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2800" dirty="0" smtClean="0"/>
              <a:t>지갑 분실 실험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>
                <a:hlinkClick r:id="rId2"/>
              </a:rPr>
              <a:t>https://www.youtube.com/watch?v=pnUHMqP3sIQ</a:t>
            </a:r>
            <a:r>
              <a:rPr lang="en-US" altLang="ko-KR" sz="1100" dirty="0" smtClean="0"/>
              <a:t/>
            </a:r>
            <a:br>
              <a:rPr lang="en-US" altLang="ko-KR" sz="1100" dirty="0" smtClean="0"/>
            </a:b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913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84653" y="509286"/>
            <a:ext cx="7772400" cy="858195"/>
          </a:xfrm>
        </p:spPr>
        <p:txBody>
          <a:bodyPr/>
          <a:lstStyle/>
          <a:p>
            <a:r>
              <a:rPr lang="ko-KR" altLang="en-US" sz="3600" dirty="0" smtClean="0"/>
              <a:t>보안 지갑</a:t>
            </a:r>
            <a:r>
              <a:rPr lang="en-US" altLang="ko-KR" sz="3600" dirty="0" smtClean="0"/>
              <a:t>!</a:t>
            </a:r>
            <a:endParaRPr lang="ko-KR" altLang="en-US" sz="36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1241853" y="1696995"/>
            <a:ext cx="6858000" cy="3437238"/>
          </a:xfrm>
        </p:spPr>
        <p:txBody>
          <a:bodyPr/>
          <a:lstStyle/>
          <a:p>
            <a:r>
              <a:rPr lang="ko-KR" altLang="en-US" sz="2000" dirty="0" smtClean="0"/>
              <a:t>기존 지갑에 지문인식 또는 </a:t>
            </a:r>
            <a:r>
              <a:rPr lang="en-US" altLang="ko-KR" sz="2000" dirty="0" err="1" smtClean="0"/>
              <a:t>Gps</a:t>
            </a:r>
            <a:r>
              <a:rPr lang="ko-KR" altLang="en-US" sz="2000" dirty="0" smtClean="0"/>
              <a:t>를 융합시켜</a:t>
            </a:r>
            <a:endParaRPr lang="en-US" altLang="ko-KR" sz="2000" dirty="0" smtClean="0"/>
          </a:p>
          <a:p>
            <a:r>
              <a:rPr lang="ko-KR" altLang="en-US" sz="2000" dirty="0" smtClean="0"/>
              <a:t>다른 사람이 주웠을 때에도 현금 및 귀중품 도난을 방지시키고 </a:t>
            </a:r>
            <a:r>
              <a:rPr lang="en-US" altLang="ko-KR" sz="2000" dirty="0" err="1" smtClean="0"/>
              <a:t>Gps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기능을 이용하여 위치를 찾아낼 수 있는 것이다</a:t>
            </a:r>
            <a:r>
              <a:rPr lang="en-US" altLang="ko-KR" sz="2000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지문 인식</a:t>
            </a: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err="1" smtClean="0"/>
              <a:t>정전식</a:t>
            </a:r>
            <a:r>
              <a:rPr lang="ko-KR" altLang="en-US" dirty="0" smtClean="0"/>
              <a:t> 지문인식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smtClean="0"/>
              <a:t>광학식 지문인식</a:t>
            </a:r>
            <a:endParaRPr lang="en-US" altLang="ko-KR" dirty="0" smtClean="0"/>
          </a:p>
          <a:p>
            <a:r>
              <a:rPr lang="en-US" altLang="ko-KR" dirty="0" err="1" smtClean="0"/>
              <a:t>Gps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78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11447" y="635994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ko-KR" altLang="en-US" sz="2000" b="1" spc="-150" dirty="0">
                <a:solidFill>
                  <a:srgbClr val="44546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지문인식이란</a:t>
            </a:r>
            <a:r>
              <a:rPr lang="en-US" altLang="ko-KR" sz="2000" b="1" spc="-150" dirty="0">
                <a:solidFill>
                  <a:srgbClr val="44546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??</a:t>
            </a:r>
            <a:endParaRPr lang="ko-KR" altLang="en-US" sz="2000" b="1" spc="-150" dirty="0">
              <a:solidFill>
                <a:srgbClr val="44546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638147" y="4084156"/>
            <a:ext cx="1603717" cy="353943"/>
            <a:chOff x="2461521" y="3225158"/>
            <a:chExt cx="1603717" cy="353943"/>
          </a:xfrm>
          <a:solidFill>
            <a:srgbClr val="C6A87C"/>
          </a:solidFill>
        </p:grpSpPr>
        <p:sp>
          <p:nvSpPr>
            <p:cNvPr id="13" name="직사각형 12"/>
            <p:cNvSpPr/>
            <p:nvPr/>
          </p:nvSpPr>
          <p:spPr>
            <a:xfrm>
              <a:off x="2461521" y="3241281"/>
              <a:ext cx="1603717" cy="321697"/>
            </a:xfrm>
            <a:prstGeom prst="rect">
              <a:avLst/>
            </a:prstGeom>
            <a:grpFill/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469182" y="3225158"/>
              <a:ext cx="1588394" cy="353943"/>
            </a:xfrm>
            <a:prstGeom prst="rect">
              <a:avLst/>
            </a:prstGeom>
            <a:grpFill/>
          </p:spPr>
          <p:txBody>
            <a:bodyPr wrap="square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지문인식</a:t>
              </a: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687919" y="4554270"/>
            <a:ext cx="3504172" cy="845616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dirty="0">
                <a:latin typeface="나눔명조" panose="020B0600000101010101" charset="-127"/>
                <a:ea typeface="나눔명조" panose="020B0600000101010101" charset="-127"/>
              </a:rPr>
              <a:t>사람마다 다르며 그 모양이 평생 바뀌지 아니하여 개인식별</a:t>
            </a:r>
            <a:r>
              <a:rPr lang="en-US" altLang="ko-KR" sz="1400" dirty="0">
                <a:latin typeface="나눔명조" panose="020B0600000101010101" charset="-127"/>
                <a:ea typeface="나눔명조" panose="020B0600000101010101" charset="-127"/>
              </a:rPr>
              <a:t>, </a:t>
            </a:r>
            <a:r>
              <a:rPr lang="ko-KR" altLang="en-US" sz="1400" dirty="0">
                <a:latin typeface="나눔명조" panose="020B0600000101010101" charset="-127"/>
                <a:ea typeface="나눔명조" panose="020B0600000101010101" charset="-127"/>
              </a:rPr>
              <a:t>범죄수사의 단서</a:t>
            </a:r>
            <a:r>
              <a:rPr lang="en-US" altLang="ko-KR" sz="1400" dirty="0">
                <a:latin typeface="나눔명조" panose="020B0600000101010101" charset="-127"/>
                <a:ea typeface="나눔명조" panose="020B0600000101010101" charset="-127"/>
              </a:rPr>
              <a:t>, </a:t>
            </a:r>
            <a:r>
              <a:rPr lang="ko-KR" altLang="en-US" sz="1400" dirty="0">
                <a:latin typeface="나눔명조" panose="020B0600000101010101" charset="-127"/>
                <a:ea typeface="나눔명조" panose="020B0600000101010101" charset="-127"/>
              </a:rPr>
              <a:t>인장 대용 등으로 사용됨</a:t>
            </a:r>
            <a:r>
              <a:rPr lang="en-US" altLang="ko-KR" sz="1400" dirty="0">
                <a:latin typeface="나눔명조" panose="020B0600000101010101" charset="-127"/>
                <a:ea typeface="나눔명조" panose="020B0600000101010101" charset="-127"/>
              </a:rPr>
              <a:t>.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572000" y="2530688"/>
            <a:ext cx="0" cy="2323981"/>
          </a:xfrm>
          <a:prstGeom prst="line">
            <a:avLst/>
          </a:prstGeom>
          <a:ln w="19050">
            <a:gradFill flip="none" rotWithShape="1">
              <a:gsLst>
                <a:gs pos="11000">
                  <a:srgbClr val="7C7676"/>
                </a:gs>
                <a:gs pos="83000">
                  <a:srgbClr val="E7E5E1"/>
                </a:gs>
                <a:gs pos="9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이등변 삼각형 22"/>
          <p:cNvSpPr/>
          <p:nvPr/>
        </p:nvSpPr>
        <p:spPr>
          <a:xfrm flipV="1">
            <a:off x="6609308" y="3374666"/>
            <a:ext cx="267093" cy="195187"/>
          </a:xfrm>
          <a:prstGeom prst="triangle">
            <a:avLst/>
          </a:prstGeom>
          <a:solidFill>
            <a:srgbClr val="DBC8A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이등변 삼각형 25"/>
          <p:cNvSpPr/>
          <p:nvPr/>
        </p:nvSpPr>
        <p:spPr>
          <a:xfrm flipV="1">
            <a:off x="6583048" y="4607198"/>
            <a:ext cx="267093" cy="195187"/>
          </a:xfrm>
          <a:prstGeom prst="triangle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913531" y="4607198"/>
            <a:ext cx="3550798" cy="637483"/>
            <a:chOff x="5996230" y="4587423"/>
            <a:chExt cx="4932609" cy="746996"/>
          </a:xfrm>
        </p:grpSpPr>
        <p:sp>
          <p:nvSpPr>
            <p:cNvPr id="30" name="직사각형 29"/>
            <p:cNvSpPr/>
            <p:nvPr/>
          </p:nvSpPr>
          <p:spPr>
            <a:xfrm>
              <a:off x="5996230" y="4587423"/>
              <a:ext cx="4932609" cy="746996"/>
            </a:xfrm>
            <a:prstGeom prst="rect">
              <a:avLst/>
            </a:prstGeom>
            <a:solidFill>
              <a:srgbClr val="C6A87C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나눔고딕" panose="020D0604000000000000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650047" y="4812776"/>
              <a:ext cx="3493555" cy="39671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지문인식에 대한 뉴스</a:t>
              </a:r>
              <a:endParaRPr lang="en-US" altLang="ko-KR" sz="1600" b="1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934065" y="3224317"/>
            <a:ext cx="3568643" cy="1274195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lnSpc>
                <a:spcPct val="120000"/>
              </a:lnSpc>
              <a:defRPr sz="1400" b="1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endParaRPr lang="en-US" altLang="ko-KR" sz="1200" b="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200" b="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b="0" dirty="0">
                <a:solidFill>
                  <a:schemeClr val="bg2">
                    <a:lumMod val="50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MG</a:t>
            </a:r>
            <a:r>
              <a:rPr lang="ko-KR" altLang="en-US" sz="1200" b="0" dirty="0">
                <a:solidFill>
                  <a:schemeClr val="bg2">
                    <a:lumMod val="50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새마을금고에선 </a:t>
            </a:r>
            <a:r>
              <a:rPr lang="ko-KR" altLang="en-US" sz="1200" b="0" dirty="0">
                <a:latin typeface="나눔명조" panose="020B0600000101010101" charset="-127"/>
                <a:ea typeface="나눔명조" panose="020B0600000101010101" charset="-127"/>
              </a:rPr>
              <a:t>공인인증서를 대체하는</a:t>
            </a:r>
            <a:endParaRPr lang="en-US" altLang="ko-KR" sz="1200" b="0" dirty="0">
              <a:latin typeface="나눔명조" panose="020B0600000101010101" charset="-127"/>
              <a:ea typeface="나눔명조" panose="020B0600000101010101" charset="-127"/>
            </a:endParaRPr>
          </a:p>
          <a:p>
            <a:r>
              <a:rPr lang="ko-KR" altLang="en-US" sz="1200" b="0" dirty="0">
                <a:solidFill>
                  <a:schemeClr val="bg2">
                    <a:lumMod val="50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홍채</a:t>
            </a:r>
            <a:r>
              <a:rPr lang="en-US" altLang="ko-KR" sz="1200" b="0" dirty="0">
                <a:solidFill>
                  <a:schemeClr val="bg2">
                    <a:lumMod val="50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,</a:t>
            </a:r>
            <a:r>
              <a:rPr lang="ko-KR" altLang="en-US" sz="1600" dirty="0" err="1">
                <a:solidFill>
                  <a:schemeClr val="bg2">
                    <a:lumMod val="50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지문</a:t>
            </a:r>
            <a:r>
              <a:rPr lang="ko-KR" altLang="en-US" sz="1200" b="0" dirty="0" err="1">
                <a:solidFill>
                  <a:schemeClr val="bg2">
                    <a:lumMod val="50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등</a:t>
            </a:r>
            <a:r>
              <a:rPr lang="ko-KR" altLang="en-US" sz="1200" b="0" dirty="0">
                <a:solidFill>
                  <a:schemeClr val="bg2">
                    <a:lumMod val="50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 바이오 인증을 도입해 로그인 및</a:t>
            </a:r>
            <a:endParaRPr lang="en-US" altLang="ko-KR" sz="1200" b="0" dirty="0">
              <a:solidFill>
                <a:schemeClr val="bg2">
                  <a:lumMod val="50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  <a:p>
            <a:r>
              <a:rPr lang="ko-KR" altLang="en-US" sz="1200" b="0" dirty="0">
                <a:solidFill>
                  <a:schemeClr val="bg2">
                    <a:lumMod val="50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각종 인증절차를 간소화했다</a:t>
            </a:r>
            <a:r>
              <a:rPr lang="en-US" altLang="ko-KR" sz="1200" b="0" dirty="0">
                <a:solidFill>
                  <a:schemeClr val="bg2">
                    <a:lumMod val="50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34065" y="4459465"/>
            <a:ext cx="3568643" cy="295466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lnSpc>
                <a:spcPct val="120000"/>
              </a:lnSpc>
              <a:defRPr sz="1400" b="1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endParaRPr lang="en-US" altLang="ko-KR" sz="1200" b="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34065" y="3746642"/>
            <a:ext cx="3568643" cy="295466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lnSpc>
                <a:spcPct val="120000"/>
              </a:lnSpc>
              <a:defRPr sz="1400" b="1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endParaRPr lang="en-US" altLang="ko-KR" sz="1200" b="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55071" y="1410485"/>
            <a:ext cx="4233859" cy="397032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lnSpc>
                <a:spcPct val="120000"/>
              </a:lnSpc>
              <a:defRPr sz="1400" b="1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지문인식으로 귀중품들을 </a:t>
            </a:r>
            <a:r>
              <a:rPr lang="ko-KR" altLang="en-US" sz="1800" dirty="0" err="1">
                <a:solidFill>
                  <a:schemeClr val="bg2">
                    <a:lumMod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지킬수있다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800" dirty="0">
              <a:solidFill>
                <a:schemeClr val="bg2">
                  <a:lumMod val="25000"/>
                </a:schemeClr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D798FB89-4D7A-4EDE-A404-645642417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3883790E-54B6-4B33-A8D0-72033AEABBA5}"/>
              </a:ext>
            </a:extLst>
          </p:cNvPr>
          <p:cNvSpPr/>
          <p:nvPr/>
        </p:nvSpPr>
        <p:spPr>
          <a:xfrm>
            <a:off x="4942987" y="2079324"/>
            <a:ext cx="3559720" cy="8338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나눔명조" panose="020B0600000101010101" charset="-127"/>
                <a:ea typeface="나눔명조" panose="020B0600000101010101" charset="-127"/>
              </a:rPr>
              <a:t>지문인식은 핸드폰</a:t>
            </a:r>
            <a:r>
              <a:rPr lang="en-US" altLang="ko-KR" sz="1400" dirty="0" smtClean="0">
                <a:solidFill>
                  <a:schemeClr val="tx1"/>
                </a:solidFill>
                <a:latin typeface="나눔명조" panose="020B0600000101010101" charset="-127"/>
                <a:ea typeface="나눔명조" panose="020B0600000101010101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명조" panose="020B0600000101010101" charset="-127"/>
                <a:ea typeface="나눔명조" panose="020B0600000101010101" charset="-127"/>
              </a:rPr>
              <a:t>공인인증서</a:t>
            </a:r>
            <a:r>
              <a:rPr lang="en-US" altLang="ko-KR" sz="1400" dirty="0" smtClean="0">
                <a:solidFill>
                  <a:schemeClr val="tx1"/>
                </a:solidFill>
                <a:latin typeface="나눔명조" panose="020B0600000101010101" charset="-127"/>
                <a:ea typeface="나눔명조" panose="020B0600000101010101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명조" panose="020B0600000101010101" charset="-127"/>
                <a:ea typeface="나눔명조" panose="020B0600000101010101" charset="-127"/>
              </a:rPr>
              <a:t>포인트 적립</a:t>
            </a:r>
            <a:r>
              <a:rPr lang="en-US" altLang="ko-KR" sz="1400" dirty="0" smtClean="0">
                <a:solidFill>
                  <a:schemeClr val="tx1"/>
                </a:solidFill>
                <a:latin typeface="나눔명조" panose="020B0600000101010101" charset="-127"/>
                <a:ea typeface="나눔명조" panose="020B0600000101010101" charset="-127"/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  <a:latin typeface="나눔명조" panose="020B0600000101010101" charset="-127"/>
                <a:ea typeface="나눔명조" panose="020B0600000101010101" charset="-127"/>
              </a:rPr>
              <a:t>노트북 등 많은 곳에서 사용이 되어가고 있는 추세이다</a:t>
            </a:r>
            <a:r>
              <a:rPr lang="en-US" altLang="ko-KR" sz="1400" dirty="0" smtClean="0">
                <a:solidFill>
                  <a:schemeClr val="tx1"/>
                </a:solidFill>
                <a:latin typeface="나눔명조" panose="020B0600000101010101" charset="-127"/>
                <a:ea typeface="나눔명조" panose="020B0600000101010101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나눔명조" panose="020B0600000101010101" charset="-127"/>
              <a:ea typeface="나눔명조" panose="020B0600000101010101" charset="-127"/>
            </a:endParaRPr>
          </a:p>
        </p:txBody>
      </p:sp>
      <p:pic>
        <p:nvPicPr>
          <p:cNvPr id="4098" name="Picture 2" descr="hearts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03" y="1976437"/>
            <a:ext cx="2058332" cy="196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8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111447" y="635994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TopLeft"/>
              <a:lightRig rig="threePt" dir="t"/>
            </a:scene3d>
          </a:bodyPr>
          <a:lstStyle/>
          <a:p>
            <a:r>
              <a:rPr lang="en-US" altLang="ko-KR" sz="2000" b="1" spc="-150" dirty="0">
                <a:solidFill>
                  <a:srgbClr val="44546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spc="-150" dirty="0">
                <a:solidFill>
                  <a:srgbClr val="44546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지문인식의 종류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579" y="1942679"/>
            <a:ext cx="3549489" cy="2825389"/>
          </a:xfrm>
          <a:prstGeom prst="rect">
            <a:avLst/>
          </a:prstGeom>
        </p:spPr>
        <p:txBody>
          <a:bodyPr wrap="square">
            <a:spAutoFit/>
            <a:scene3d>
              <a:camera prst="obliqueTopLeft"/>
              <a:lightRig rig="threePt" dir="t"/>
            </a:scene3d>
          </a:bodyPr>
          <a:lstStyle>
            <a:defPPr>
              <a:defRPr lang="ko-KR"/>
            </a:defPPr>
            <a:lvl1pPr algn="ctr">
              <a:lnSpc>
                <a:spcPct val="120000"/>
              </a:lnSpc>
              <a:defRPr sz="1400" b="1">
                <a:latin typeface="-윤디자인웹돋움" panose="02030600000101010101" pitchFamily="18" charset="-127"/>
                <a:ea typeface="-윤디자인웹돋움" panose="02030600000101010101" pitchFamily="18" charset="-127"/>
              </a:defRPr>
            </a:lvl1pPr>
          </a:lstStyle>
          <a:p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정전식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지문인식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지문 표면 굴곡에 따라 달라지는</a:t>
            </a:r>
            <a:endParaRPr lang="en-US" altLang="ko-KR" sz="16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전하량의 차이를 측정해</a:t>
            </a:r>
            <a:endParaRPr lang="en-US" altLang="ko-KR" sz="16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지문을 인식</a:t>
            </a:r>
            <a:endParaRPr lang="en-US" altLang="ko-KR" sz="16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정확도가 높고 디스플레이 전체에서</a:t>
            </a:r>
            <a:endParaRPr lang="en-US" altLang="ko-KR" sz="16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지문을 인식할 수 있도록 구현 가능</a:t>
            </a:r>
            <a:endParaRPr lang="en-US" altLang="ko-KR" sz="16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6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</a:t>
            </a:r>
            <a:r>
              <a:rPr lang="en-US" altLang="ko-KR" sz="16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광학식 보다 얇게 생산 가능</a:t>
            </a:r>
            <a:endParaRPr lang="en-US" altLang="ko-KR" sz="16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9BE8AAE8-1FA6-4F65-B495-94B3EB4A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28" y="6580079"/>
            <a:ext cx="3609145" cy="2865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7FF53D13-AE00-418F-8377-AE1CEE523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219" y="1942678"/>
            <a:ext cx="3846195" cy="28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898</TotalTime>
  <Words>429</Words>
  <Application>Microsoft Office PowerPoint</Application>
  <PresentationFormat>화면 슬라이드 쇼(4:3)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나눔고딕</vt:lpstr>
      <vt:lpstr>맑은 고딕</vt:lpstr>
      <vt:lpstr>Calibri</vt:lpstr>
      <vt:lpstr>나눔명조</vt:lpstr>
      <vt:lpstr>나눔고딕 ExtraBold</vt:lpstr>
      <vt:lpstr>나눔명조 ExtraBold</vt:lpstr>
      <vt:lpstr>Calibri Light</vt:lpstr>
      <vt:lpstr>배달의민족 도현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지갑 분실 예시</vt:lpstr>
      <vt:lpstr>    지갑 분실 경험 말하기</vt:lpstr>
      <vt:lpstr>0:22~1:00  2:55~ 3:18  지갑 분실 실험 https://www.youtube.com/watch?v=pnUHMqP3sIQ </vt:lpstr>
      <vt:lpstr>보안 지갑!</vt:lpstr>
      <vt:lpstr>PowerPoint 프레젠테이션</vt:lpstr>
      <vt:lpstr>PowerPoint 프레젠테이션</vt:lpstr>
      <vt:lpstr>PowerPoint 프레젠테이션</vt:lpstr>
      <vt:lpstr>GPS 란??</vt:lpstr>
      <vt:lpstr>      Cashew Smart Wallet</vt:lpstr>
      <vt:lpstr>PowerPoint 프레젠테이션</vt:lpstr>
      <vt:lpstr>출처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김기영</dc:creator>
  <cp:lastModifiedBy>user</cp:lastModifiedBy>
  <cp:revision>60</cp:revision>
  <dcterms:created xsi:type="dcterms:W3CDTF">2016-05-13T05:56:15Z</dcterms:created>
  <dcterms:modified xsi:type="dcterms:W3CDTF">2018-11-29T09:02:58Z</dcterms:modified>
</cp:coreProperties>
</file>