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1F4E79"/>
    <a:srgbClr val="666666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3809E-2E0D-4D98-967E-597067F935D6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F3907-3EEA-4F26-8BE3-114B4561B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4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cad=rja&amp;uact=8&amp;ved=2ahUKEwjRrLD-1PfeAhVHiLwKHWcJDlEQjRx6BAgBEAU&amp;url=http://www.etnews.com/20160212000221&amp;psig=AOvVaw2_vsqPIJkhznO1tggaqWCS&amp;ust=154351423705582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49623" y="1946804"/>
            <a:ext cx="7492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오토바이 헬멧 </a:t>
            </a:r>
            <a:r>
              <a:rPr lang="en-US" altLang="ko-KR" sz="4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&amp; </a:t>
            </a:r>
            <a:r>
              <a:rPr lang="ko-KR" altLang="en-US" sz="4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홍채인식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6786" y="4852569"/>
            <a:ext cx="20088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ABOUT TEAM </a:t>
            </a: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1871315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김문규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 1871333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김준호 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1871443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천승훈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KT&amp;G 상상본문 L" panose="020B0600000101010101" pitchFamily="50" charset="-127"/>
              <a:ea typeface="KT&amp;G 상상본문 L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T&amp;G 상상본문 L" panose="020B0600000101010101" pitchFamily="50" charset="-127"/>
                <a:ea typeface="KT&amp;G 상상본문 L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79229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70895" y="1769761"/>
            <a:ext cx="2560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PPT</a:t>
            </a:r>
            <a:r>
              <a:rPr lang="ko-KR" altLang="en-US" sz="3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INDEX</a:t>
            </a:r>
            <a:endParaRPr lang="ko-KR" altLang="en-US" sz="3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010401" y="2405448"/>
            <a:ext cx="4901514" cy="3064477"/>
            <a:chOff x="8171257" y="2405448"/>
            <a:chExt cx="3180483" cy="2598933"/>
          </a:xfrm>
        </p:grpSpPr>
        <p:grpSp>
          <p:nvGrpSpPr>
            <p:cNvPr id="28" name="그룹 27"/>
            <p:cNvGrpSpPr/>
            <p:nvPr/>
          </p:nvGrpSpPr>
          <p:grpSpPr>
            <a:xfrm>
              <a:off x="8183614" y="2405448"/>
              <a:ext cx="3159890" cy="1077218"/>
              <a:chOff x="8340132" y="3517556"/>
              <a:chExt cx="3159890" cy="1077218"/>
            </a:xfrm>
          </p:grpSpPr>
          <p:sp>
            <p:nvSpPr>
              <p:cNvPr id="2243" name="직사각형 2242"/>
              <p:cNvSpPr/>
              <p:nvPr/>
            </p:nvSpPr>
            <p:spPr>
              <a:xfrm>
                <a:off x="8340132" y="3643808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501449" y="3517556"/>
                <a:ext cx="299857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결합한</a:t>
                </a:r>
                <a:r>
                  <a:rPr lang="en-US" altLang="ko-KR" sz="32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 </a:t>
                </a:r>
                <a:r>
                  <a:rPr lang="ko-KR" altLang="en-US" sz="32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배경</a:t>
                </a:r>
              </a:p>
              <a:p>
                <a:endParaRPr lang="ko-KR" altLang="en-US" sz="32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8171257" y="2919062"/>
              <a:ext cx="3165235" cy="1569660"/>
              <a:chOff x="8340132" y="3524543"/>
              <a:chExt cx="3165235" cy="156966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8340132" y="3650794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506794" y="3524543"/>
                <a:ext cx="299857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오토바이 시동 단계</a:t>
                </a:r>
              </a:p>
              <a:p>
                <a:endParaRPr lang="ko-KR" altLang="en-US" sz="32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183613" y="3402227"/>
              <a:ext cx="3159890" cy="913571"/>
              <a:chOff x="8340132" y="3517556"/>
              <a:chExt cx="3159890" cy="913571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8340132" y="3643808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501449" y="3517556"/>
                <a:ext cx="2998573" cy="91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장점</a:t>
                </a:r>
              </a:p>
              <a:p>
                <a:endParaRPr lang="ko-KR" altLang="en-US" sz="3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8175814" y="3927163"/>
              <a:ext cx="3175926" cy="1077218"/>
              <a:chOff x="8324096" y="3070428"/>
              <a:chExt cx="3175926" cy="107721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8324096" y="3294488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501449" y="3070428"/>
                <a:ext cx="299857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KT&amp;G 상상제목 B" panose="02000300000000000000" pitchFamily="2" charset="-127"/>
                    <a:ea typeface="KT&amp;G 상상제목 B" panose="02000300000000000000" pitchFamily="2" charset="-127"/>
                  </a:rPr>
                  <a:t>Q&amp;A</a:t>
                </a:r>
                <a:endParaRPr lang="ko-KR" altLang="en-US" sz="3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endParaRPr>
              </a:p>
              <a:p>
                <a:endParaRPr lang="ko-KR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-8928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결합한 배경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6863" y="1366107"/>
            <a:ext cx="4886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rgbClr val="42CBD2"/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홍채 인식 기술로 생각한 이유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30" name="Picture 6" descr="지문인식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23" y="2198588"/>
            <a:ext cx="2225670" cy="255879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09600" y="4973826"/>
            <a:ext cx="223405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n>
                <a:solidFill>
                  <a:srgbClr val="42CBD2"/>
                </a:solidFill>
              </a:ln>
              <a:solidFill>
                <a:srgbClr val="42CBD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r>
              <a:rPr lang="ko-KR" altLang="en-US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지문인식</a:t>
            </a:r>
          </a:p>
          <a:p>
            <a:endParaRPr lang="ko-KR" altLang="en-US" dirty="0"/>
          </a:p>
        </p:txBody>
      </p:sp>
      <p:pic>
        <p:nvPicPr>
          <p:cNvPr id="1035" name="Picture 11" descr="C:\Users\user\Desktop\20170724002463_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6841" y="1996756"/>
            <a:ext cx="2733130" cy="1852088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712920" y="2570893"/>
            <a:ext cx="5743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악용사례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공무원이 실리콘으로 손가락 본을 떠서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                   대리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지문인식을 통해 추가근무수당을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                   수령했던 사건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E98BF-35F2-4636-B271-A3D0C7893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3801533"/>
            <a:ext cx="4319564" cy="24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142953" y="141673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93625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23567" y="1878228"/>
            <a:ext cx="3436536" cy="3023286"/>
            <a:chOff x="638725" y="1952368"/>
            <a:chExt cx="3436536" cy="3023286"/>
          </a:xfrm>
        </p:grpSpPr>
        <p:sp>
          <p:nvSpPr>
            <p:cNvPr id="14" name="직사각형 13"/>
            <p:cNvSpPr/>
            <p:nvPr/>
          </p:nvSpPr>
          <p:spPr>
            <a:xfrm>
              <a:off x="638725" y="1952368"/>
              <a:ext cx="3436536" cy="3023286"/>
            </a:xfrm>
            <a:prstGeom prst="rect">
              <a:avLst/>
            </a:prstGeom>
            <a:solidFill>
              <a:srgbClr val="225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C:\Users\user\Documents\GomPlayer\Capture\Captain.America.Civil.War.2016.iMAX.1080p.BluRay.6CH.AC3.mkv_00751717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741" y="2034745"/>
              <a:ext cx="3352800" cy="2858531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0" y="166754"/>
            <a:ext cx="648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홍채 인식 기술 정말 안전한가</a:t>
            </a:r>
            <a:r>
              <a:rPr lang="en-US" altLang="ko-KR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?</a:t>
            </a:r>
            <a:endParaRPr lang="ko-KR" altLang="en-US" sz="3600" dirty="0">
              <a:ln>
                <a:solidFill>
                  <a:srgbClr val="42CBD2"/>
                </a:solidFill>
              </a:ln>
              <a:solidFill>
                <a:srgbClr val="42CBD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5121" name="Picture 1" descr="C:\Users\user\Desktop\20170504_2056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909" y="2057400"/>
            <a:ext cx="2489248" cy="1740126"/>
          </a:xfrm>
          <a:prstGeom prst="rect">
            <a:avLst/>
          </a:prstGeom>
          <a:noFill/>
          <a:ln w="6350" cmpd="thinThick"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135819" y="4017405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1. “</a:t>
            </a:r>
            <a:r>
              <a:rPr lang="ko-KR" altLang="en-US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가장 정확한 인식 기술</a:t>
            </a:r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”</a:t>
            </a:r>
            <a:endParaRPr lang="ko-KR" altLang="en-US" sz="2400" dirty="0">
              <a:ln>
                <a:solidFill>
                  <a:srgbClr val="42CBD2"/>
                </a:solidFill>
              </a:ln>
              <a:solidFill>
                <a:srgbClr val="42CBD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0618" y="4668195"/>
            <a:ext cx="676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2. </a:t>
            </a:r>
            <a:r>
              <a:rPr lang="ko-KR" altLang="en-US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사람의 홍채가 같을 확률은 </a:t>
            </a:r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1 / 1,000,000,000</a:t>
            </a:r>
            <a:endParaRPr lang="ko-KR" altLang="en-US" sz="2400" dirty="0">
              <a:ln>
                <a:solidFill>
                  <a:srgbClr val="42CBD2"/>
                </a:solidFill>
              </a:ln>
              <a:solidFill>
                <a:srgbClr val="42CBD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4229" y="5351935"/>
            <a:ext cx="620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3. </a:t>
            </a:r>
            <a:r>
              <a:rPr lang="ko-KR" altLang="en-US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개인별 홍채에는 </a:t>
            </a:r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266</a:t>
            </a:r>
            <a:r>
              <a:rPr lang="ko-KR" altLang="en-US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개의 고유 패턴 존재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6694" y="5978010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4. </a:t>
            </a:r>
            <a:r>
              <a:rPr lang="ko-KR" altLang="en-US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지문인식 실패율 </a:t>
            </a:r>
            <a:r>
              <a:rPr lang="en-US" altLang="ko-KR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&gt;&gt;&gt; </a:t>
            </a:r>
            <a:r>
              <a:rPr lang="ko-KR" altLang="en-US" sz="24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홍채인식 실패율</a:t>
            </a: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66754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오토바이 시동 단계</a:t>
            </a:r>
          </a:p>
        </p:txBody>
      </p:sp>
      <p:grpSp>
        <p:nvGrpSpPr>
          <p:cNvPr id="2" name="그룹 13"/>
          <p:cNvGrpSpPr/>
          <p:nvPr/>
        </p:nvGrpSpPr>
        <p:grpSpPr>
          <a:xfrm>
            <a:off x="3765770" y="1389354"/>
            <a:ext cx="1282931" cy="523220"/>
            <a:chOff x="6365207" y="4268656"/>
            <a:chExt cx="1282931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6365207" y="4380456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88422" y="4386988"/>
              <a:ext cx="28886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ea typeface="KT&amp;G 상상본문 M" panose="020B0600000101010101" pitchFamily="50" charset="-127"/>
                </a:rPr>
                <a:t>B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85695" y="4268656"/>
              <a:ext cx="96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IDEA</a:t>
              </a:r>
              <a:endParaRPr lang="ko-KR" altLang="en-US" sz="28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5" name="순서도: 처리 4"/>
          <p:cNvSpPr/>
          <p:nvPr/>
        </p:nvSpPr>
        <p:spPr>
          <a:xfrm>
            <a:off x="5700132" y="2049227"/>
            <a:ext cx="3029169" cy="7944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B0F0"/>
                </a:solidFill>
              </a:rPr>
              <a:t>헬멧 착용 후 홍채인식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5700132" y="2976070"/>
            <a:ext cx="3029169" cy="7944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B0F0"/>
                </a:solidFill>
              </a:rPr>
              <a:t>신원 확인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4086257" y="3902913"/>
            <a:ext cx="3029169" cy="7944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B0F0"/>
                </a:solidFill>
              </a:rPr>
              <a:t>불일치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7294062" y="3902913"/>
            <a:ext cx="3029169" cy="7944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B0F0"/>
                </a:solidFill>
              </a:rPr>
              <a:t>일치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4077847" y="4829756"/>
            <a:ext cx="3029169" cy="7944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B0F0"/>
                </a:solidFill>
              </a:rPr>
              <a:t>시동이 걸리지 않음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7294062" y="4829756"/>
            <a:ext cx="3029169" cy="7944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B0F0"/>
                </a:solidFill>
              </a:rPr>
              <a:t>시동이 걸림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5592431" y="5752818"/>
            <a:ext cx="3248997" cy="794478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00B0F0"/>
                </a:solidFill>
              </a:rPr>
              <a:t>헬멧을 벗으면 시동이 꺼짐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6974872" y="2750013"/>
            <a:ext cx="479685" cy="31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6197653" y="3678245"/>
            <a:ext cx="479685" cy="31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665118" y="3670147"/>
            <a:ext cx="479685" cy="31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6197653" y="4603963"/>
            <a:ext cx="479685" cy="31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7665117" y="4603963"/>
            <a:ext cx="479685" cy="31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222065" y="5530807"/>
            <a:ext cx="479685" cy="31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703370" y="5530807"/>
            <a:ext cx="479685" cy="31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9BDFF-5910-43A6-B343-53D060384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9" y="2714163"/>
            <a:ext cx="3352018" cy="22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66754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오토바이 시동 단계</a:t>
            </a:r>
          </a:p>
        </p:txBody>
      </p:sp>
      <p:grpSp>
        <p:nvGrpSpPr>
          <p:cNvPr id="2" name="그룹 13"/>
          <p:cNvGrpSpPr/>
          <p:nvPr/>
        </p:nvGrpSpPr>
        <p:grpSpPr>
          <a:xfrm>
            <a:off x="3765770" y="1389354"/>
            <a:ext cx="6883503" cy="523220"/>
            <a:chOff x="6365207" y="4268656"/>
            <a:chExt cx="6883503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6365207" y="4380456"/>
              <a:ext cx="320487" cy="2104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83613" y="4386988"/>
              <a:ext cx="29848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ea typeface="KT&amp;G 상상본문 M" panose="020B0600000101010101" pitchFamily="50" charset="-127"/>
                </a:rPr>
                <a:t>C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85695" y="4268656"/>
              <a:ext cx="6563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홍채인식 기술이 적용된 헬멧 작동 과정</a:t>
              </a:r>
            </a:p>
          </p:txBody>
        </p:sp>
      </p:grpSp>
      <p:pic>
        <p:nvPicPr>
          <p:cNvPr id="18" name="_x217568032" descr="EMB000163bc6d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2" y="2446466"/>
            <a:ext cx="2852526" cy="18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71253" y="2463582"/>
            <a:ext cx="721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F0"/>
                </a:solidFill>
              </a:rPr>
              <a:t>1. </a:t>
            </a:r>
            <a:r>
              <a:rPr lang="ko-KR" altLang="en-US" sz="2400">
                <a:solidFill>
                  <a:srgbClr val="00B0F0"/>
                </a:solidFill>
              </a:rPr>
              <a:t>오토바이 주인의 홍채 데이터를 헬멧에 저장한다</a:t>
            </a:r>
            <a:r>
              <a:rPr lang="en-US" altLang="ko-KR" sz="2400">
                <a:solidFill>
                  <a:srgbClr val="00B0F0"/>
                </a:solidFill>
              </a:rPr>
              <a:t>.</a:t>
            </a:r>
            <a:endParaRPr lang="ko-KR" altLang="en-US" sz="240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2829" y="3373309"/>
            <a:ext cx="756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F0"/>
                </a:solidFill>
              </a:rPr>
              <a:t>2. </a:t>
            </a:r>
            <a:r>
              <a:rPr lang="ko-KR" altLang="en-US" sz="2400">
                <a:solidFill>
                  <a:srgbClr val="00B0F0"/>
                </a:solidFill>
              </a:rPr>
              <a:t>헬멧의 카메라를 이용해 착용자의 홍채를 스캔한다</a:t>
            </a:r>
            <a:r>
              <a:rPr lang="en-US" altLang="ko-KR" sz="2400">
                <a:solidFill>
                  <a:srgbClr val="00B0F0"/>
                </a:solidFill>
              </a:rPr>
              <a:t>.</a:t>
            </a:r>
            <a:endParaRPr lang="ko-KR" altLang="en-US" sz="240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1253" y="4280489"/>
            <a:ext cx="7953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F0"/>
                </a:solidFill>
              </a:rPr>
              <a:t>3. </a:t>
            </a:r>
            <a:r>
              <a:rPr lang="ko-KR" altLang="en-US" sz="2400">
                <a:solidFill>
                  <a:srgbClr val="00B0F0"/>
                </a:solidFill>
              </a:rPr>
              <a:t>홍채를 비교하여 허가된 사용자인지 판단한다</a:t>
            </a:r>
            <a:r>
              <a:rPr lang="en-US" altLang="ko-KR" sz="2400">
                <a:solidFill>
                  <a:srgbClr val="00B0F0"/>
                </a:solidFill>
              </a:rPr>
              <a:t>.</a:t>
            </a:r>
            <a:endParaRPr lang="ko-KR" altLang="en-US" sz="240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252" y="5187669"/>
            <a:ext cx="795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F0"/>
                </a:solidFill>
              </a:rPr>
              <a:t>4. </a:t>
            </a:r>
            <a:r>
              <a:rPr lang="ko-KR" altLang="en-US" sz="2400">
                <a:solidFill>
                  <a:srgbClr val="00B0F0"/>
                </a:solidFill>
              </a:rPr>
              <a:t>허가되지 않은 사용자일 경우 전원을 차단하고 경고음을 보낸다</a:t>
            </a:r>
            <a:r>
              <a:rPr lang="en-US" altLang="ko-KR" sz="2400">
                <a:solidFill>
                  <a:srgbClr val="00B0F0"/>
                </a:solidFill>
              </a:rPr>
              <a:t>.</a:t>
            </a:r>
            <a:endParaRPr lang="ko-KR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66754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기술 적용의 장점</a:t>
            </a:r>
          </a:p>
        </p:txBody>
      </p:sp>
      <p:pic>
        <p:nvPicPr>
          <p:cNvPr id="5" name="_x217571632" descr="EMB000163bc6da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8" y="2045855"/>
            <a:ext cx="3532353" cy="23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83254" y="118487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n>
                  <a:solidFill>
                    <a:srgbClr val="42CBD2"/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장점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56764" y="2144082"/>
            <a:ext cx="7326733" cy="523220"/>
            <a:chOff x="4579966" y="2148794"/>
            <a:chExt cx="7326733" cy="523220"/>
          </a:xfrm>
        </p:grpSpPr>
        <p:sp>
          <p:nvSpPr>
            <p:cNvPr id="7" name="직사각형 6"/>
            <p:cNvSpPr/>
            <p:nvPr/>
          </p:nvSpPr>
          <p:spPr>
            <a:xfrm>
              <a:off x="4579966" y="2256516"/>
              <a:ext cx="303288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rPr>
                <a:t>A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6447" y="2148794"/>
              <a:ext cx="7010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홍채인식을 통해 손쉽게 시동을 걸 수 있다</a:t>
              </a:r>
              <a:r>
                <a:rPr lang="en-US" altLang="ko-KR" sz="280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.</a:t>
              </a:r>
              <a:endParaRPr lang="ko-KR" altLang="en-US" sz="28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33904" y="3820110"/>
            <a:ext cx="7668975" cy="523220"/>
            <a:chOff x="4587179" y="2148794"/>
            <a:chExt cx="7668975" cy="523220"/>
          </a:xfrm>
        </p:grpSpPr>
        <p:sp>
          <p:nvSpPr>
            <p:cNvPr id="14" name="직사각형 13"/>
            <p:cNvSpPr/>
            <p:nvPr/>
          </p:nvSpPr>
          <p:spPr>
            <a:xfrm>
              <a:off x="4587179" y="2256516"/>
              <a:ext cx="28886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</a:rPr>
                <a:t>B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96447" y="2148794"/>
              <a:ext cx="7359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주행중</a:t>
              </a:r>
              <a:r>
                <a:rPr lang="ko-KR" altLang="en-US" sz="28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 홍채를 파악해 졸음운전을 예방한다</a:t>
              </a:r>
              <a:r>
                <a:rPr lang="en-US" altLang="ko-KR" sz="28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.</a:t>
              </a:r>
              <a:endParaRPr lang="ko-KR" altLang="en-US" sz="28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329095" y="5496598"/>
            <a:ext cx="7577604" cy="523220"/>
            <a:chOff x="4582370" y="2148794"/>
            <a:chExt cx="7577604" cy="523220"/>
          </a:xfrm>
        </p:grpSpPr>
        <p:sp>
          <p:nvSpPr>
            <p:cNvPr id="17" name="직사각형 16"/>
            <p:cNvSpPr/>
            <p:nvPr/>
          </p:nvSpPr>
          <p:spPr>
            <a:xfrm>
              <a:off x="4582370" y="2256516"/>
              <a:ext cx="29848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42CBD2">
                        <a:alpha val="50000"/>
                      </a:srgbClr>
                    </a:solidFill>
                  </a:ln>
                  <a:solidFill>
                    <a:srgbClr val="42CBD2"/>
                  </a:solidFill>
                  <a:ea typeface="KT&amp;G 상상본문 M" panose="020B0600000101010101" pitchFamily="50" charset="-127"/>
                </a:rPr>
                <a:t>C</a:t>
              </a:r>
              <a:endParaRPr lang="ko-KR" altLang="en-US" sz="1400" dirty="0">
                <a:ln>
                  <a:solidFill>
                    <a:srgbClr val="42CBD2">
                      <a:alpha val="50000"/>
                    </a:srgbClr>
                  </a:solidFill>
                </a:ln>
                <a:solidFill>
                  <a:srgbClr val="42CBD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6447" y="2148794"/>
              <a:ext cx="72635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음주운전을 파악해 시동을 걸리지 않게 한다</a:t>
              </a:r>
              <a:r>
                <a:rPr lang="en-US" altLang="ko-KR" sz="28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rgbClr val="42CBD2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.</a:t>
              </a:r>
              <a:endParaRPr lang="ko-KR" altLang="en-US" sz="28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rgbClr val="42CBD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59864" y="2573015"/>
            <a:ext cx="2024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DX새날B" panose="02020600000000000000" pitchFamily="18" charset="-127"/>
                <a:ea typeface="DX새날B" panose="02020600000000000000" pitchFamily="18" charset="-127"/>
              </a:rPr>
              <a:t>Q&amp;A</a:t>
            </a:r>
            <a:endParaRPr lang="ko-KR" altLang="en-US" sz="88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DX새날B" panose="02020600000000000000" pitchFamily="18" charset="-127"/>
              <a:ea typeface="DX새날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41839" y="2342357"/>
            <a:ext cx="76675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THANK _U</a:t>
            </a:r>
            <a:endParaRPr lang="ko-KR" altLang="en-US" sz="88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ko-KR" altLang="en-US" sz="88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DX새날B" panose="02020600000000000000" pitchFamily="18" charset="-127"/>
              <a:ea typeface="DX새날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245</TotalTime>
  <Words>194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DX새날B</vt:lpstr>
      <vt:lpstr>KT&amp;G 상상본문 L</vt:lpstr>
      <vt:lpstr>KT&amp;G 상상본문 M</vt:lpstr>
      <vt:lpstr>KT&amp;G 상상제목 B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28</cp:revision>
  <dcterms:created xsi:type="dcterms:W3CDTF">2016-03-12T15:04:52Z</dcterms:created>
  <dcterms:modified xsi:type="dcterms:W3CDTF">2018-11-29T07:24:38Z</dcterms:modified>
</cp:coreProperties>
</file>