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02" r:id="rId2"/>
    <p:sldId id="597" r:id="rId3"/>
    <p:sldId id="605" r:id="rId4"/>
    <p:sldId id="607" r:id="rId5"/>
    <p:sldId id="609" r:id="rId6"/>
    <p:sldId id="613" r:id="rId7"/>
    <p:sldId id="614" r:id="rId8"/>
    <p:sldId id="610" r:id="rId9"/>
    <p:sldId id="604" r:id="rId10"/>
    <p:sldId id="608" r:id="rId11"/>
    <p:sldId id="616" r:id="rId12"/>
    <p:sldId id="618" r:id="rId13"/>
    <p:sldId id="617" r:id="rId14"/>
    <p:sldId id="619" r:id="rId15"/>
    <p:sldId id="620" r:id="rId16"/>
    <p:sldId id="6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DD8"/>
    <a:srgbClr val="FFFFFF"/>
    <a:srgbClr val="27B0BB"/>
    <a:srgbClr val="43CDD7"/>
    <a:srgbClr val="43FA00"/>
    <a:srgbClr val="6A6F7C"/>
    <a:srgbClr val="404040"/>
    <a:srgbClr val="C30601"/>
    <a:srgbClr val="D70501"/>
    <a:srgbClr val="6F0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2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https://youtu.be/cyrgVssXtdM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4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yrgVssXtd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zVgWpVXb6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youtube.com/watch?v=WgPo8uKWH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3676873" y="3285611"/>
            <a:ext cx="36750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인터넷윤리와 보안개론</a:t>
            </a:r>
            <a:r>
              <a:rPr lang="en-US" altLang="ko-K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(N)</a:t>
            </a:r>
            <a:endParaRPr lang="ko-KR" alt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68668" y="2692866"/>
            <a:ext cx="3797240" cy="55635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b="1" i="1" dirty="0">
                <a:solidFill>
                  <a:schemeClr val="bg1"/>
                </a:solidFill>
              </a:rPr>
              <a:t>AI</a:t>
            </a:r>
            <a:r>
              <a:rPr lang="ko-KR" altLang="en-US" sz="2400" b="1" i="1" dirty="0">
                <a:solidFill>
                  <a:schemeClr val="bg1"/>
                </a:solidFill>
              </a:rPr>
              <a:t>스피커와 보안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76615" y="2379839"/>
            <a:ext cx="1537907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#IT</a:t>
            </a:r>
            <a:r>
              <a:rPr lang="ko-KR" altLang="en-US" sz="1600" b="1" dirty="0">
                <a:solidFill>
                  <a:prstClr val="white"/>
                </a:solidFill>
              </a:rPr>
              <a:t>공과대학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51898" y="1834965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3CDD7"/>
                </a:solidFill>
              </a:rPr>
              <a:t>#</a:t>
            </a:r>
            <a:r>
              <a:rPr lang="ko-KR" altLang="en-US" sz="1600" b="1" dirty="0">
                <a:solidFill>
                  <a:srgbClr val="43CDD7"/>
                </a:solidFill>
              </a:rPr>
              <a:t>소속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52725" y="2924713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#1871302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29117" y="2924713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3CDD7"/>
                </a:solidFill>
              </a:rPr>
              <a:t>#</a:t>
            </a:r>
            <a:r>
              <a:rPr lang="ko-KR" altLang="en-US" sz="1600" b="1" dirty="0">
                <a:solidFill>
                  <a:srgbClr val="43CDD7"/>
                </a:solidFill>
              </a:rPr>
              <a:t>학번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76615" y="4091471"/>
            <a:ext cx="997697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#9</a:t>
            </a:r>
            <a:r>
              <a:rPr lang="ko-KR" altLang="en-US" sz="1600" b="1" dirty="0">
                <a:solidFill>
                  <a:prstClr val="white"/>
                </a:solidFill>
              </a:rPr>
              <a:t>조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780055" y="3532937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3CDD7"/>
                </a:solidFill>
              </a:rPr>
              <a:t>#</a:t>
            </a:r>
            <a:r>
              <a:rPr lang="ko-KR" altLang="en-US" sz="1600" b="1" dirty="0">
                <a:solidFill>
                  <a:srgbClr val="43CDD7"/>
                </a:solidFill>
              </a:rPr>
              <a:t>이름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56488" y="2924713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#1871306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5926" y="3532937"/>
            <a:ext cx="2004953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#</a:t>
            </a:r>
            <a:r>
              <a:rPr lang="ko-KR" altLang="en-US" sz="1600" b="1" dirty="0">
                <a:solidFill>
                  <a:prstClr val="white"/>
                </a:solidFill>
              </a:rPr>
              <a:t>강민주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>
                <a:solidFill>
                  <a:prstClr val="white"/>
                </a:solidFill>
              </a:rPr>
              <a:t>고예원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45C623-976A-46F6-8034-8347E610F482}"/>
              </a:ext>
            </a:extLst>
          </p:cNvPr>
          <p:cNvSpPr txBox="1"/>
          <p:nvPr/>
        </p:nvSpPr>
        <p:spPr>
          <a:xfrm>
            <a:off x="817935" y="1451110"/>
            <a:ext cx="245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&lt;</a:t>
            </a:r>
            <a:r>
              <a:rPr lang="ko-KR" altLang="en-US" sz="2800" b="1" dirty="0">
                <a:solidFill>
                  <a:schemeClr val="accent1"/>
                </a:solidFill>
              </a:rPr>
              <a:t>감염 경로</a:t>
            </a:r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</a:p>
          <a:p>
            <a:endParaRPr lang="en-US" altLang="ko-KR" sz="28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C14F1D-3700-49A9-9133-CC9A50E621CA}"/>
              </a:ext>
            </a:extLst>
          </p:cNvPr>
          <p:cNvSpPr txBox="1"/>
          <p:nvPr/>
        </p:nvSpPr>
        <p:spPr>
          <a:xfrm>
            <a:off x="817935" y="2013589"/>
            <a:ext cx="1021836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 </a:t>
            </a:r>
            <a:r>
              <a:rPr lang="ko-KR" altLang="en-US" dirty="0"/>
              <a:t>클라우드 센터를 감염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클라우드 센터 </a:t>
            </a:r>
            <a:r>
              <a:rPr lang="en-US" altLang="ko-KR" dirty="0"/>
              <a:t>-&gt; </a:t>
            </a:r>
            <a:r>
              <a:rPr lang="ko-KR" altLang="en-US" dirty="0"/>
              <a:t>중앙 관리 서버 </a:t>
            </a:r>
            <a:r>
              <a:rPr lang="en-US" altLang="ko-KR" dirty="0"/>
              <a:t>(= </a:t>
            </a:r>
            <a:r>
              <a:rPr lang="ko-KR" altLang="en-US" dirty="0"/>
              <a:t>보안 시스템이 철저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해커가 클라우드 센터에 침투하여 악성코드를 감염시키는 것은 매우 어렵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보안이 견고한 시스템이 해킹때문에 뚫린 사례도 많기 때문에 불가능 한 것은 아님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72F083-D39C-4ABC-B2C4-972C7076F0B4}"/>
              </a:ext>
            </a:extLst>
          </p:cNvPr>
          <p:cNvSpPr txBox="1"/>
          <p:nvPr/>
        </p:nvSpPr>
        <p:spPr>
          <a:xfrm>
            <a:off x="914400" y="4622800"/>
            <a:ext cx="1021836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 </a:t>
            </a:r>
            <a:r>
              <a:rPr lang="en-US" altLang="ko-KR" dirty="0"/>
              <a:t>AI</a:t>
            </a:r>
            <a:r>
              <a:rPr lang="ko-KR" altLang="en-US" dirty="0"/>
              <a:t> 스피커와 연동된 사물인터넷 기기를 감염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사물인터넷 기기는 보안에 취약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따라서 해커는 사물인터넷 기기로 </a:t>
            </a:r>
            <a:r>
              <a:rPr lang="en-US" altLang="ko-KR" dirty="0"/>
              <a:t>AI</a:t>
            </a:r>
            <a:r>
              <a:rPr lang="ko-KR" altLang="en-US" dirty="0"/>
              <a:t>스피커를 얼마든지 해킹 가능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8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38524E0-1095-4E87-9B95-C61A7FA3D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6"/>
            <a:ext cx="578206" cy="578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A490A6-38A2-4252-9145-F695139C749A}"/>
              </a:ext>
            </a:extLst>
          </p:cNvPr>
          <p:cNvSpPr txBox="1"/>
          <p:nvPr/>
        </p:nvSpPr>
        <p:spPr>
          <a:xfrm>
            <a:off x="1745894" y="156628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목소리 구분없이 특정 명령어에만 반응</a:t>
            </a: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xmlns="" id="{9DE3E0E6-1C2A-4C00-9CA6-3AE4B520F6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80829" y="2204986"/>
            <a:ext cx="7630341" cy="42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584FD10-B22D-45BC-A5D5-4E8094FCDADF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11" name="모서리가 둥근 직사각형 5">
              <a:extLst>
                <a:ext uri="{FF2B5EF4-FFF2-40B4-BE49-F238E27FC236}">
                  <a16:creationId xmlns:a16="http://schemas.microsoft.com/office/drawing/2014/main" xmlns="" id="{7E0DE57B-5064-4F9F-8E54-2D173EF7AB9E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해결방안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425DF7-37AF-416D-B9AB-4231F4D1E801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1C40CDE-C329-40B5-A5C3-7F16DA2E0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6"/>
            <a:ext cx="578206" cy="578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F61056-0C89-4DDB-810E-B9D098E95581}"/>
              </a:ext>
            </a:extLst>
          </p:cNvPr>
          <p:cNvSpPr txBox="1"/>
          <p:nvPr/>
        </p:nvSpPr>
        <p:spPr>
          <a:xfrm>
            <a:off x="1816381" y="1568741"/>
            <a:ext cx="418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블록체인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2273113"/>
            <a:ext cx="7471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블록에 데이터를 담아 체인 형태로 연결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수많은 컴퓨터에 동시에 이를 복제해 저장 하는 </a:t>
            </a:r>
            <a:r>
              <a:rPr lang="ko-KR" altLang="en-US" sz="2000" dirty="0" err="1" smtClean="0"/>
              <a:t>분산형</a:t>
            </a:r>
            <a:r>
              <a:rPr lang="ko-KR" altLang="en-US" sz="2000" dirty="0" smtClean="0"/>
              <a:t> 데이터 저장 기술</a:t>
            </a:r>
            <a:endParaRPr lang="ko-KR" altLang="en-US" sz="2000" dirty="0"/>
          </a:p>
        </p:txBody>
      </p:sp>
      <p:sp>
        <p:nvSpPr>
          <p:cNvPr id="10" name="화살표: 오른쪽 7">
            <a:extLst>
              <a:ext uri="{FF2B5EF4-FFF2-40B4-BE49-F238E27FC236}">
                <a16:creationId xmlns:a16="http://schemas.microsoft.com/office/drawing/2014/main" xmlns="" id="{8840B0C2-0A79-42A3-8A13-14E0E22A9D4D}"/>
              </a:ext>
            </a:extLst>
          </p:cNvPr>
          <p:cNvSpPr/>
          <p:nvPr/>
        </p:nvSpPr>
        <p:spPr>
          <a:xfrm>
            <a:off x="914400" y="3928083"/>
            <a:ext cx="1738648" cy="1013199"/>
          </a:xfrm>
          <a:prstGeom prst="rightArrow">
            <a:avLst>
              <a:gd name="adj1" fmla="val 50000"/>
              <a:gd name="adj2" fmla="val 77908"/>
            </a:avLst>
          </a:prstGeom>
          <a:solidFill>
            <a:srgbClr val="44CDD8"/>
          </a:solidFill>
          <a:ln>
            <a:solidFill>
              <a:srgbClr val="44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3808" y="3928083"/>
            <a:ext cx="8190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서버에 저장되는 음성 내용을 블록체인 기술을 활용하면 안전하게 정보를 저장할 수 있음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저장된 정보를 회사에서 조차 볼 수 없으므로 매우 안전함</a:t>
            </a:r>
            <a:endParaRPr lang="en-US" altLang="ko-KR" sz="2000" dirty="0" smtClean="0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55" y="516424"/>
            <a:ext cx="356284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해결방안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54778F6-3B99-461D-9C4C-72B8A5554A42}"/>
              </a:ext>
            </a:extLst>
          </p:cNvPr>
          <p:cNvGrpSpPr/>
          <p:nvPr/>
        </p:nvGrpSpPr>
        <p:grpSpPr>
          <a:xfrm>
            <a:off x="914400" y="1508016"/>
            <a:ext cx="7080308" cy="578206"/>
            <a:chOff x="914400" y="1508016"/>
            <a:chExt cx="7080308" cy="5782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8AB5CC95-58F3-4569-B76C-2622C7DDF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508016"/>
              <a:ext cx="578206" cy="578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C9C53789-4AA1-4717-B217-7257CDB64258}"/>
                </a:ext>
              </a:extLst>
            </p:cNvPr>
            <p:cNvSpPr txBox="1"/>
            <p:nvPr/>
          </p:nvSpPr>
          <p:spPr>
            <a:xfrm>
              <a:off x="1770077" y="1566286"/>
              <a:ext cx="6224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화자 인식 </a:t>
              </a:r>
              <a:r>
                <a:rPr lang="en-US" altLang="ko-KR" sz="2400" b="1" dirty="0"/>
                <a:t>AI</a:t>
              </a:r>
              <a:r>
                <a:rPr lang="ko-KR" altLang="en-US" sz="2400" b="1" dirty="0"/>
                <a:t>스피커</a:t>
              </a:r>
            </a:p>
          </p:txBody>
        </p:sp>
      </p:grpSp>
      <p:pic>
        <p:nvPicPr>
          <p:cNvPr id="1027" name="_x46351592" descr="EMB00000ed41427">
            <a:hlinkClick r:id="rId3"/>
            <a:extLst>
              <a:ext uri="{FF2B5EF4-FFF2-40B4-BE49-F238E27FC236}">
                <a16:creationId xmlns:a16="http://schemas.microsoft.com/office/drawing/2014/main" xmlns="" id="{822C2838-3C4A-40ED-B5F8-9142D115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47" y="1211351"/>
            <a:ext cx="5846472" cy="29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534C28-9DBB-496B-A60C-88C9DDA23A8A}"/>
              </a:ext>
            </a:extLst>
          </p:cNvPr>
          <p:cNvSpPr txBox="1"/>
          <p:nvPr/>
        </p:nvSpPr>
        <p:spPr>
          <a:xfrm>
            <a:off x="855676" y="2240587"/>
            <a:ext cx="524032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계정 사용자의 목소리를 구별</a:t>
            </a:r>
            <a:r>
              <a:rPr lang="en-US" altLang="ko-KR" dirty="0"/>
              <a:t>, </a:t>
            </a:r>
            <a:r>
              <a:rPr lang="ko-KR" altLang="en-US" dirty="0"/>
              <a:t>인증하는 방식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현재 우리나라에는 이러한 스피커가 없음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외국은 </a:t>
            </a:r>
            <a:r>
              <a:rPr lang="ko-KR" altLang="en-US" dirty="0" err="1"/>
              <a:t>구글홈이</a:t>
            </a:r>
            <a:r>
              <a:rPr lang="ko-KR" altLang="en-US" dirty="0"/>
              <a:t> 존재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A1923D92-CBD4-4247-BC61-B30D420E37CF}"/>
              </a:ext>
            </a:extLst>
          </p:cNvPr>
          <p:cNvSpPr/>
          <p:nvPr/>
        </p:nvSpPr>
        <p:spPr>
          <a:xfrm>
            <a:off x="468222" y="4496062"/>
            <a:ext cx="2048767" cy="1125438"/>
          </a:xfrm>
          <a:prstGeom prst="rightArrow">
            <a:avLst>
              <a:gd name="adj1" fmla="val 50000"/>
              <a:gd name="adj2" fmla="val 77908"/>
            </a:avLst>
          </a:prstGeom>
          <a:solidFill>
            <a:srgbClr val="44CDD8"/>
          </a:solidFill>
          <a:ln>
            <a:solidFill>
              <a:srgbClr val="44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2096086-154A-40EC-892C-02012BF8D6F2}"/>
              </a:ext>
            </a:extLst>
          </p:cNvPr>
          <p:cNvSpPr txBox="1"/>
          <p:nvPr/>
        </p:nvSpPr>
        <p:spPr>
          <a:xfrm>
            <a:off x="2933700" y="4470089"/>
            <a:ext cx="8610600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스마트폰에서 볼 수 없었던 지문인식</a:t>
            </a:r>
            <a:r>
              <a:rPr lang="en-US" altLang="ko-KR" sz="2400" dirty="0"/>
              <a:t>, </a:t>
            </a:r>
            <a:r>
              <a:rPr lang="ko-KR" altLang="en-US" sz="2400" dirty="0"/>
              <a:t>홍채인식</a:t>
            </a:r>
            <a:r>
              <a:rPr lang="en-US" altLang="ko-KR" sz="2400" dirty="0"/>
              <a:t>, </a:t>
            </a:r>
            <a:r>
              <a:rPr lang="ko-KR" altLang="en-US" sz="2400" dirty="0"/>
              <a:t>얼굴인식에 이어 이제는 </a:t>
            </a:r>
            <a:r>
              <a:rPr lang="ko-KR" altLang="en-US" sz="2400" b="1" dirty="0">
                <a:solidFill>
                  <a:schemeClr val="accent1"/>
                </a:solidFill>
              </a:rPr>
              <a:t>음성만으로도 인식</a:t>
            </a:r>
            <a:r>
              <a:rPr lang="ko-KR" altLang="en-US" sz="2400" dirty="0"/>
              <a:t>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53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0CC0E15-49C8-4E90-86BA-568112A88EC3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11" name="모서리가 둥근 직사각형 5">
              <a:extLst>
                <a:ext uri="{FF2B5EF4-FFF2-40B4-BE49-F238E27FC236}">
                  <a16:creationId xmlns:a16="http://schemas.microsoft.com/office/drawing/2014/main" xmlns="" id="{835A6037-19DE-420D-8275-D630E6E09B07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해결방안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EDCDD5CC-EF1D-4350-801C-55EE1E876B93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77909EE-3EE7-4869-916A-EF63BF9A4417}"/>
              </a:ext>
            </a:extLst>
          </p:cNvPr>
          <p:cNvGrpSpPr/>
          <p:nvPr/>
        </p:nvGrpSpPr>
        <p:grpSpPr>
          <a:xfrm>
            <a:off x="1554144" y="1728131"/>
            <a:ext cx="1342238" cy="4186107"/>
            <a:chOff x="914400" y="1426128"/>
            <a:chExt cx="1342238" cy="4186107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xmlns="" id="{551EB6E5-61E3-48A5-82A0-C9AE12009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426128"/>
              <a:ext cx="1258348" cy="2002873"/>
            </a:xfrm>
            <a:prstGeom prst="straightConnector1">
              <a:avLst/>
            </a:prstGeom>
            <a:ln w="57150">
              <a:solidFill>
                <a:srgbClr val="44CD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xmlns="" id="{9F147965-254E-40AB-B905-05636DE8691F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3429001"/>
              <a:ext cx="1342238" cy="2183234"/>
            </a:xfrm>
            <a:prstGeom prst="straightConnector1">
              <a:avLst/>
            </a:prstGeom>
            <a:ln w="57150">
              <a:solidFill>
                <a:srgbClr val="44CD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A894AC4-5C12-4AE5-A664-8A5FB32FA61B}"/>
              </a:ext>
            </a:extLst>
          </p:cNvPr>
          <p:cNvSpPr/>
          <p:nvPr/>
        </p:nvSpPr>
        <p:spPr>
          <a:xfrm>
            <a:off x="-617757" y="3069284"/>
            <a:ext cx="2946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화자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4CDD8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인식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4CDD8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E7A93F-A3CE-4BAA-B209-873BD4CC1279}"/>
              </a:ext>
            </a:extLst>
          </p:cNvPr>
          <p:cNvSpPr txBox="1"/>
          <p:nvPr/>
        </p:nvSpPr>
        <p:spPr>
          <a:xfrm>
            <a:off x="2896382" y="5683405"/>
            <a:ext cx="274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화자 식별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B0E6BAA-357F-4AAC-AE9E-F83977B79E41}"/>
              </a:ext>
            </a:extLst>
          </p:cNvPr>
          <p:cNvSpPr txBox="1"/>
          <p:nvPr/>
        </p:nvSpPr>
        <p:spPr>
          <a:xfrm>
            <a:off x="2896382" y="1465508"/>
            <a:ext cx="249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화자 검증</a:t>
            </a:r>
            <a:endParaRPr lang="ko-KR" altLang="en-US" sz="2000" b="1" dirty="0"/>
          </a:p>
        </p:txBody>
      </p:sp>
      <p:pic>
        <p:nvPicPr>
          <p:cNvPr id="2051" name="_x46051880" descr="EMB00000ed41433">
            <a:extLst>
              <a:ext uri="{FF2B5EF4-FFF2-40B4-BE49-F238E27FC236}">
                <a16:creationId xmlns:a16="http://schemas.microsoft.com/office/drawing/2014/main" xmlns="" id="{AEF1DA88-1003-45DB-8541-B7EB0BE7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46" y="3544344"/>
            <a:ext cx="6585307" cy="31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FA8CFB-1CBF-4908-A219-47F1CDDB8A7E}"/>
              </a:ext>
            </a:extLst>
          </p:cNvPr>
          <p:cNvSpPr txBox="1"/>
          <p:nvPr/>
        </p:nvSpPr>
        <p:spPr>
          <a:xfrm>
            <a:off x="4635500" y="1367556"/>
            <a:ext cx="6934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저장된 화자의 음성과 입력 음성 사이의 </a:t>
            </a:r>
            <a:r>
              <a:rPr lang="ko-KR" altLang="en-US" b="1" dirty="0">
                <a:solidFill>
                  <a:schemeClr val="accent1"/>
                </a:solidFill>
              </a:rPr>
              <a:t>유사도를 구함</a:t>
            </a:r>
            <a:endParaRPr lang="en-US" altLang="ko-KR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저장되지 않은 목소리의 화자와 </a:t>
            </a:r>
            <a:r>
              <a:rPr lang="ko-KR" altLang="en-US" b="1" dirty="0">
                <a:solidFill>
                  <a:schemeClr val="accent1"/>
                </a:solidFill>
              </a:rPr>
              <a:t>유사도 간 비율을 측정</a:t>
            </a:r>
            <a:r>
              <a:rPr lang="ko-KR" altLang="en-US" dirty="0"/>
              <a:t>하고 </a:t>
            </a:r>
            <a:r>
              <a:rPr lang="ko-KR" altLang="en-US" dirty="0" err="1"/>
              <a:t>기준값에</a:t>
            </a:r>
            <a:r>
              <a:rPr lang="ko-KR" altLang="en-US" dirty="0"/>
              <a:t> 따라서 화자가 일치하는지 여부를 검증</a:t>
            </a:r>
          </a:p>
        </p:txBody>
      </p:sp>
    </p:spTree>
    <p:extLst>
      <p:ext uri="{BB962C8B-B14F-4D97-AF65-F5344CB8AC3E}">
        <p14:creationId xmlns:p14="http://schemas.microsoft.com/office/powerpoint/2010/main" val="11259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584FD10-B22D-45BC-A5D5-4E8094FCDADF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11" name="모서리가 둥근 직사각형 5">
              <a:extLst>
                <a:ext uri="{FF2B5EF4-FFF2-40B4-BE49-F238E27FC236}">
                  <a16:creationId xmlns:a16="http://schemas.microsoft.com/office/drawing/2014/main" xmlns="" id="{7E0DE57B-5064-4F9F-8E54-2D173EF7AB9E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해결방안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425DF7-37AF-416D-B9AB-4231F4D1E801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3996CED-9F8F-405B-BC12-3F0F349BA6D6}"/>
              </a:ext>
            </a:extLst>
          </p:cNvPr>
          <p:cNvGrpSpPr/>
          <p:nvPr/>
        </p:nvGrpSpPr>
        <p:grpSpPr>
          <a:xfrm>
            <a:off x="914400" y="1357536"/>
            <a:ext cx="7080308" cy="578206"/>
            <a:chOff x="914400" y="1508016"/>
            <a:chExt cx="7080308" cy="5782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01B9DC08-D730-42D4-B08C-BB10AA208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508016"/>
              <a:ext cx="578206" cy="5782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04A01E2-E561-45E3-A33C-CEAFEE6F4802}"/>
                </a:ext>
              </a:extLst>
            </p:cNvPr>
            <p:cNvSpPr txBox="1"/>
            <p:nvPr/>
          </p:nvSpPr>
          <p:spPr>
            <a:xfrm>
              <a:off x="1770077" y="1566286"/>
              <a:ext cx="6224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화자 인식 </a:t>
              </a:r>
              <a:r>
                <a:rPr lang="en-US" altLang="ko-KR" sz="2400" b="1" dirty="0"/>
                <a:t>AI</a:t>
              </a:r>
              <a:r>
                <a:rPr lang="ko-KR" altLang="en-US" sz="2400" b="1" dirty="0"/>
                <a:t>스피커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B077BB-54D5-43B1-9F0D-97E4F825F297}"/>
              </a:ext>
            </a:extLst>
          </p:cNvPr>
          <p:cNvSpPr txBox="1"/>
          <p:nvPr/>
        </p:nvSpPr>
        <p:spPr>
          <a:xfrm>
            <a:off x="650160" y="2116721"/>
            <a:ext cx="579258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장점</a:t>
            </a:r>
            <a:r>
              <a:rPr lang="en-US" altLang="ko-KR" dirty="0"/>
              <a:t>&gt;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말하는 사람의 의도에 가장 가까운 정보를 제공해 주기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 ex) </a:t>
            </a:r>
            <a:r>
              <a:rPr lang="ko-KR" altLang="en-US" dirty="0"/>
              <a:t>내가 좋아하는 음악 같이 </a:t>
            </a:r>
            <a:r>
              <a:rPr lang="en-US" altLang="ko-KR" dirty="0"/>
              <a:t>1</a:t>
            </a:r>
            <a:r>
              <a:rPr lang="ko-KR" altLang="en-US" dirty="0"/>
              <a:t>인칭으로 물어도 스피커가 구분할 수 있음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고도화된 음성 서비스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등록된 사람에 따라 상품 주문</a:t>
            </a:r>
            <a:r>
              <a:rPr lang="en-US" altLang="ko-KR" dirty="0"/>
              <a:t>, </a:t>
            </a:r>
            <a:r>
              <a:rPr lang="ko-KR" altLang="en-US" dirty="0"/>
              <a:t>결제 서비스도 가능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557765-6B4A-44C8-BBE9-CFA5F2385C99}"/>
              </a:ext>
            </a:extLst>
          </p:cNvPr>
          <p:cNvSpPr txBox="1"/>
          <p:nvPr/>
        </p:nvSpPr>
        <p:spPr>
          <a:xfrm>
            <a:off x="7047388" y="2147373"/>
            <a:ext cx="468105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단점</a:t>
            </a:r>
            <a:r>
              <a:rPr lang="en-US" altLang="ko-KR" dirty="0"/>
              <a:t>&gt;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/>
              <a:t>미리 화자 모델을 학습하는 과정</a:t>
            </a:r>
            <a:r>
              <a:rPr lang="en-US" altLang="ko-KR" dirty="0"/>
              <a:t>,</a:t>
            </a:r>
            <a:r>
              <a:rPr lang="ko-KR" altLang="en-US" dirty="0"/>
              <a:t> 특정 화자의 목소리를 등록하는 과정이 필요 </a:t>
            </a:r>
            <a:endParaRPr lang="en-US" altLang="ko-KR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/>
              <a:t>학습에 필요한 문장들 뿐 아니라 등록에 필요한 발성 문장들도 필요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          녹음한 문장이 다양하고 많을수록 등록된 화자를 정확하게 인식 가능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5D5E59BD-F729-4B5C-9072-73B1087AA8E3}"/>
              </a:ext>
            </a:extLst>
          </p:cNvPr>
          <p:cNvSpPr/>
          <p:nvPr/>
        </p:nvSpPr>
        <p:spPr>
          <a:xfrm>
            <a:off x="6956490" y="5045381"/>
            <a:ext cx="692254" cy="478610"/>
          </a:xfrm>
          <a:prstGeom prst="rightArrow">
            <a:avLst>
              <a:gd name="adj1" fmla="val 50000"/>
              <a:gd name="adj2" fmla="val 77908"/>
            </a:avLst>
          </a:prstGeom>
          <a:solidFill>
            <a:srgbClr val="44CDD8"/>
          </a:solidFill>
          <a:ln>
            <a:solidFill>
              <a:srgbClr val="44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7146F25-7D9D-4EC1-A5F9-2AFDD6FFBFFA}"/>
              </a:ext>
            </a:extLst>
          </p:cNvPr>
          <p:cNvCxnSpPr/>
          <p:nvPr/>
        </p:nvCxnSpPr>
        <p:spPr>
          <a:xfrm>
            <a:off x="6610525" y="1532876"/>
            <a:ext cx="0" cy="5111148"/>
          </a:xfrm>
          <a:prstGeom prst="line">
            <a:avLst/>
          </a:prstGeom>
          <a:ln w="38100">
            <a:solidFill>
              <a:srgbClr val="44C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C14902A-3EBE-474B-BCAD-BA25AC994AA0}"/>
              </a:ext>
            </a:extLst>
          </p:cNvPr>
          <p:cNvSpPr/>
          <p:nvPr/>
        </p:nvSpPr>
        <p:spPr>
          <a:xfrm>
            <a:off x="3601789" y="2644170"/>
            <a:ext cx="49884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xmlns="" id="{102AE079-CB96-4BE2-9383-63627294A227}"/>
              </a:ext>
            </a:extLst>
          </p:cNvPr>
          <p:cNvSpPr/>
          <p:nvPr/>
        </p:nvSpPr>
        <p:spPr>
          <a:xfrm>
            <a:off x="-1" y="0"/>
            <a:ext cx="1219200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xmlns="" id="{6713AB26-671D-4208-BDD3-3F66CC3327BB}"/>
              </a:ext>
            </a:extLst>
          </p:cNvPr>
          <p:cNvSpPr/>
          <p:nvPr/>
        </p:nvSpPr>
        <p:spPr>
          <a:xfrm>
            <a:off x="0" y="6404994"/>
            <a:ext cx="1219200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91" y="842211"/>
            <a:ext cx="2905125" cy="535305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9D4DA84-9F58-45D2-963A-CF296EDC1896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목차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사각형 설명선 4"/>
          <p:cNvSpPr/>
          <p:nvPr/>
        </p:nvSpPr>
        <p:spPr>
          <a:xfrm>
            <a:off x="654906" y="1646639"/>
            <a:ext cx="6836228" cy="4354285"/>
          </a:xfrm>
          <a:prstGeom prst="wedgeRectCallout">
            <a:avLst>
              <a:gd name="adj1" fmla="val 71650"/>
              <a:gd name="adj2" fmla="val -32700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454" y="1767839"/>
            <a:ext cx="4632960" cy="486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/>
              <a:t>AI - AI</a:t>
            </a:r>
            <a:r>
              <a:rPr lang="ko-KR" altLang="en-US" sz="3200" b="1" dirty="0"/>
              <a:t>스피커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ko-KR" altLang="en-US" sz="3200" b="1" dirty="0"/>
              <a:t>보안의 취약점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ko-KR" altLang="en-US" sz="3200" b="1" dirty="0"/>
              <a:t>해결방안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en-US" altLang="ko-KR" sz="3200" b="1" dirty="0"/>
              <a:t>Q&amp;A</a:t>
            </a:r>
          </a:p>
          <a:p>
            <a:pPr>
              <a:lnSpc>
                <a:spcPct val="200000"/>
              </a:lnSpc>
            </a:pPr>
            <a:endParaRPr lang="ko-KR" altLang="en-US" sz="3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05" y="3890502"/>
            <a:ext cx="2715306" cy="2778015"/>
          </a:xfrm>
          <a:prstGeom prst="snip1Rect">
            <a:avLst>
              <a:gd name="adj" fmla="val 50000"/>
            </a:avLst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5558F2-1D67-4BE8-9DA3-AD9BDCBE6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0" y="2119719"/>
            <a:ext cx="578206" cy="5782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6FDBEF2-3A0E-42E7-9B7C-B620CACBD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0" y="3049805"/>
            <a:ext cx="578206" cy="5782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6E6E65D-D394-4FA6-95D1-FDC31E474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0" y="4060321"/>
            <a:ext cx="578206" cy="5782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9640027-A602-419E-91CF-869396378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0" y="4990407"/>
            <a:ext cx="578206" cy="5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0FD8C5A-3ABB-41D0-9890-E143FC24150A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1" name="모서리가 둥근 직사각형 5">
              <a:extLst>
                <a:ext uri="{FF2B5EF4-FFF2-40B4-BE49-F238E27FC236}">
                  <a16:creationId xmlns:a16="http://schemas.microsoft.com/office/drawing/2014/main" xmlns="" id="{B4CD1E71-0B47-402D-BC53-5BEA6C994C1F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b="1" i="1" dirty="0">
                  <a:solidFill>
                    <a:schemeClr val="bg1"/>
                  </a:solidFill>
                </a:rPr>
                <a:t>AI</a:t>
              </a:r>
              <a:r>
                <a:rPr lang="ko-KR" altLang="en-US" b="1" i="1" dirty="0">
                  <a:solidFill>
                    <a:schemeClr val="bg1"/>
                  </a:solidFill>
                </a:rPr>
                <a:t>란</a:t>
              </a:r>
              <a:r>
                <a:rPr lang="en-US" altLang="ko-KR" b="1" i="1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2AA5A427-99AC-46B7-A58D-5D7BED7045A2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14590C-9139-468E-A4C8-2639B31BF335}"/>
              </a:ext>
            </a:extLst>
          </p:cNvPr>
          <p:cNvSpPr/>
          <p:nvPr/>
        </p:nvSpPr>
        <p:spPr>
          <a:xfrm>
            <a:off x="914400" y="1416652"/>
            <a:ext cx="14596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51AFA3-E9FD-4DF2-BA29-17751D98298C}"/>
              </a:ext>
            </a:extLst>
          </p:cNvPr>
          <p:cNvSpPr txBox="1"/>
          <p:nvPr/>
        </p:nvSpPr>
        <p:spPr>
          <a:xfrm>
            <a:off x="2832100" y="1467452"/>
            <a:ext cx="41139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기계로부터 만들어진 지능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이상적인 지능을 갖춘 존재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시스템에 의해 만들어진 지능</a:t>
            </a:r>
            <a:endParaRPr lang="en-US" altLang="ko-KR" sz="20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DFD9C30C-6A7C-4D25-ACB1-D746D0E31EF3}"/>
              </a:ext>
            </a:extLst>
          </p:cNvPr>
          <p:cNvSpPr/>
          <p:nvPr/>
        </p:nvSpPr>
        <p:spPr>
          <a:xfrm>
            <a:off x="7055140" y="1857976"/>
            <a:ext cx="1073791" cy="636775"/>
          </a:xfrm>
          <a:prstGeom prst="rightArrow">
            <a:avLst>
              <a:gd name="adj1" fmla="val 50000"/>
              <a:gd name="adj2" fmla="val 84253"/>
            </a:avLst>
          </a:prstGeom>
          <a:noFill/>
          <a:ln w="38100">
            <a:solidFill>
              <a:srgbClr val="27B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C54327-AF31-439C-87BF-6DA1F1F092E9}"/>
              </a:ext>
            </a:extLst>
          </p:cNvPr>
          <p:cNvSpPr txBox="1"/>
          <p:nvPr/>
        </p:nvSpPr>
        <p:spPr>
          <a:xfrm>
            <a:off x="8523332" y="1542584"/>
            <a:ext cx="2754268" cy="119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인공적인 지능</a:t>
            </a:r>
            <a:r>
              <a:rPr lang="en-US" altLang="ko-KR" sz="2000" dirty="0"/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= </a:t>
            </a:r>
            <a:r>
              <a:rPr lang="ko-KR" altLang="en-US" sz="3200" b="1" dirty="0">
                <a:solidFill>
                  <a:schemeClr val="accent1"/>
                </a:solidFill>
              </a:rPr>
              <a:t>인공지능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1031BDC-7481-442F-84D5-F5824C88A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4" b="1336"/>
          <a:stretch/>
        </p:blipFill>
        <p:spPr>
          <a:xfrm>
            <a:off x="8607078" y="5311839"/>
            <a:ext cx="3498208" cy="140860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253DE947-0AE4-47D0-BDF9-92308B7B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04" y="3173428"/>
            <a:ext cx="4225082" cy="237964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225E558-6A01-4D22-AE81-CE17620AD6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r="8901"/>
          <a:stretch/>
        </p:blipFill>
        <p:spPr>
          <a:xfrm>
            <a:off x="5420834" y="2990237"/>
            <a:ext cx="2491530" cy="326361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2E72B9EA-75D8-4D9E-A197-58DD9AF4E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" y="3187352"/>
            <a:ext cx="3472720" cy="32636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E55BB945-B62A-4B10-8D20-25584666F7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r="7425"/>
          <a:stretch/>
        </p:blipFill>
        <p:spPr>
          <a:xfrm>
            <a:off x="3444933" y="3867763"/>
            <a:ext cx="2080470" cy="28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0FD8C5A-3ABB-41D0-9890-E143FC24150A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1" name="모서리가 둥근 직사각형 5">
              <a:extLst>
                <a:ext uri="{FF2B5EF4-FFF2-40B4-BE49-F238E27FC236}">
                  <a16:creationId xmlns:a16="http://schemas.microsoft.com/office/drawing/2014/main" xmlns="" id="{B4CD1E71-0B47-402D-BC53-5BEA6C994C1F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b="1" i="1" dirty="0">
                  <a:solidFill>
                    <a:schemeClr val="bg1"/>
                  </a:solidFill>
                </a:rPr>
                <a:t>AI</a:t>
              </a:r>
              <a:r>
                <a:rPr lang="ko-KR" altLang="en-US" b="1" i="1" dirty="0">
                  <a:solidFill>
                    <a:schemeClr val="bg1"/>
                  </a:solidFill>
                </a:rPr>
                <a:t>스피커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2AA5A427-99AC-46B7-A58D-5D7BED7045A2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EC44578-7C5B-4B2E-9DC7-6CC607A97755}"/>
              </a:ext>
            </a:extLst>
          </p:cNvPr>
          <p:cNvSpPr/>
          <p:nvPr/>
        </p:nvSpPr>
        <p:spPr>
          <a:xfrm>
            <a:off x="914400" y="1416652"/>
            <a:ext cx="286903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스피커</a:t>
            </a:r>
            <a:endParaRPr lang="en-US" altLang="ko-KR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4CDD8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4FDC30-38A7-4BFF-963E-BCD7A9F29DC8}"/>
              </a:ext>
            </a:extLst>
          </p:cNvPr>
          <p:cNvSpPr txBox="1"/>
          <p:nvPr/>
        </p:nvSpPr>
        <p:spPr>
          <a:xfrm>
            <a:off x="751760" y="2358053"/>
            <a:ext cx="5940804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기존의 스피커 </a:t>
            </a:r>
            <a:r>
              <a:rPr lang="en-US" altLang="ko-KR" sz="2000" dirty="0"/>
              <a:t>+ AI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음악감상</a:t>
            </a:r>
            <a:r>
              <a:rPr lang="en-US" altLang="ko-KR" sz="2000" dirty="0"/>
              <a:t>, </a:t>
            </a:r>
            <a:r>
              <a:rPr lang="ko-KR" altLang="en-US" sz="2000" dirty="0"/>
              <a:t>라디오 청취 등 음성인식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음성검색</a:t>
            </a:r>
            <a:r>
              <a:rPr lang="en-US" altLang="ko-KR" sz="2000" dirty="0"/>
              <a:t>, </a:t>
            </a:r>
            <a:r>
              <a:rPr lang="ko-KR" altLang="en-US" sz="2000" dirty="0"/>
              <a:t>음성 번역</a:t>
            </a:r>
            <a:r>
              <a:rPr lang="en-US" altLang="ko-KR" sz="2000" dirty="0"/>
              <a:t> </a:t>
            </a:r>
            <a:r>
              <a:rPr lang="ko-KR" altLang="en-US" sz="2000" dirty="0"/>
              <a:t>등의 기능 제공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가전제품을 제어하는 허브의 역할까지 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CACC61C-97A2-4B1C-99FC-A8663D29F9B9}"/>
              </a:ext>
            </a:extLst>
          </p:cNvPr>
          <p:cNvGrpSpPr/>
          <p:nvPr/>
        </p:nvGrpSpPr>
        <p:grpSpPr>
          <a:xfrm>
            <a:off x="471121" y="4346144"/>
            <a:ext cx="4256712" cy="2190408"/>
            <a:chOff x="3675794" y="3425460"/>
            <a:chExt cx="4256712" cy="219040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067DFDA0-4E2A-45E5-B413-C2B78DAB9FCA}"/>
                </a:ext>
              </a:extLst>
            </p:cNvPr>
            <p:cNvGrpSpPr/>
            <p:nvPr/>
          </p:nvGrpSpPr>
          <p:grpSpPr>
            <a:xfrm>
              <a:off x="5804150" y="3425460"/>
              <a:ext cx="1686318" cy="905120"/>
              <a:chOff x="5980070" y="3311825"/>
              <a:chExt cx="1653212" cy="902044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xmlns="" id="{FFE185F2-4112-4509-A427-344E060A9621}"/>
                  </a:ext>
                </a:extLst>
              </p:cNvPr>
              <p:cNvSpPr/>
              <p:nvPr/>
            </p:nvSpPr>
            <p:spPr>
              <a:xfrm>
                <a:off x="6805572" y="3311825"/>
                <a:ext cx="827710" cy="514649"/>
              </a:xfrm>
              <a:prstGeom prst="ellipse">
                <a:avLst/>
              </a:prstGeom>
              <a:noFill/>
              <a:ln w="28575">
                <a:solidFill>
                  <a:srgbClr val="27B0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xmlns="" id="{6921D70A-7E19-4A49-AA6C-6110D0BB68A2}"/>
                  </a:ext>
                </a:extLst>
              </p:cNvPr>
              <p:cNvCxnSpPr>
                <a:cxnSpLocks/>
                <a:stCxn id="3" idx="4"/>
                <a:endCxn id="12" idx="0"/>
              </p:cNvCxnSpPr>
              <p:nvPr/>
            </p:nvCxnSpPr>
            <p:spPr>
              <a:xfrm flipH="1">
                <a:off x="5980070" y="3826474"/>
                <a:ext cx="1239358" cy="387395"/>
              </a:xfrm>
              <a:prstGeom prst="straightConnector1">
                <a:avLst/>
              </a:prstGeom>
              <a:ln w="28575">
                <a:solidFill>
                  <a:srgbClr val="27B0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B5CEE36-EE6B-4340-BA87-6DFF2389FFBC}"/>
                </a:ext>
              </a:extLst>
            </p:cNvPr>
            <p:cNvSpPr txBox="1"/>
            <p:nvPr/>
          </p:nvSpPr>
          <p:spPr>
            <a:xfrm>
              <a:off x="3675794" y="4330580"/>
              <a:ext cx="4256712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음성 인식 기반의 인공지능 소프트웨어 </a:t>
              </a:r>
              <a:r>
                <a:rPr lang="en-US" altLang="ko-KR" dirty="0"/>
                <a:t>+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사물인터넷</a:t>
              </a:r>
              <a:r>
                <a:rPr lang="en-US" altLang="ko-KR" dirty="0"/>
                <a:t>(IoT)</a:t>
              </a:r>
              <a:r>
                <a:rPr lang="ko-KR" altLang="en-US" dirty="0"/>
                <a:t>기능</a:t>
              </a: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466F049-AEEE-493C-8025-1FA511B20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80" y="360948"/>
            <a:ext cx="4520834" cy="63552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24575785-C39F-45A1-9AF3-CFC8B7786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92" y="2010010"/>
            <a:ext cx="4906060" cy="1762371"/>
          </a:xfrm>
          <a:prstGeom prst="rect">
            <a:avLst/>
          </a:prstGeom>
        </p:spPr>
      </p:pic>
      <p:pic>
        <p:nvPicPr>
          <p:cNvPr id="1027" name="_x315815016" descr="EMB00001308730d">
            <a:hlinkClick r:id="rId4"/>
            <a:extLst>
              <a:ext uri="{FF2B5EF4-FFF2-40B4-BE49-F238E27FC236}">
                <a16:creationId xmlns:a16="http://schemas.microsoft.com/office/drawing/2014/main" xmlns="" id="{B1F309BE-2FDE-4A47-A464-68829E00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3" y="1397669"/>
            <a:ext cx="10510051" cy="50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85DE5067-0316-4493-B462-71704657963F}"/>
              </a:ext>
            </a:extLst>
          </p:cNvPr>
          <p:cNvSpPr/>
          <p:nvPr/>
        </p:nvSpPr>
        <p:spPr>
          <a:xfrm>
            <a:off x="914400" y="1430512"/>
            <a:ext cx="1023457" cy="624792"/>
          </a:xfrm>
          <a:prstGeom prst="rightArrow">
            <a:avLst/>
          </a:prstGeom>
          <a:noFill/>
          <a:ln w="28575">
            <a:solidFill>
              <a:srgbClr val="44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4737CE-106C-4CBB-AB08-5312C9B540CE}"/>
              </a:ext>
            </a:extLst>
          </p:cNvPr>
          <p:cNvSpPr txBox="1"/>
          <p:nvPr/>
        </p:nvSpPr>
        <p:spPr>
          <a:xfrm>
            <a:off x="2292350" y="1336174"/>
            <a:ext cx="827405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AI </a:t>
            </a:r>
            <a:r>
              <a:rPr lang="ko-KR" altLang="en-US" sz="2000" dirty="0"/>
              <a:t>스피커의 보안취약점을 분석</a:t>
            </a:r>
            <a:r>
              <a:rPr lang="en-US" altLang="ko-KR" sz="2000" dirty="0"/>
              <a:t>, </a:t>
            </a:r>
            <a:r>
              <a:rPr lang="ko-KR" altLang="en-US" sz="2000" dirty="0"/>
              <a:t>평균 </a:t>
            </a:r>
            <a:r>
              <a:rPr lang="en-US" altLang="ko-KR" sz="2000" dirty="0"/>
              <a:t>350</a:t>
            </a:r>
            <a:r>
              <a:rPr lang="ko-KR" altLang="en-US" sz="2000" dirty="0"/>
              <a:t>여개의 보안 취약점에 노출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AI </a:t>
            </a:r>
            <a:r>
              <a:rPr lang="ko-KR" altLang="en-US" sz="2000" dirty="0"/>
              <a:t>스피커의 </a:t>
            </a:r>
            <a:r>
              <a:rPr lang="ko-KR" altLang="en-US" sz="2000" b="1" dirty="0">
                <a:solidFill>
                  <a:schemeClr val="accent1"/>
                </a:solidFill>
              </a:rPr>
              <a:t>보급은 늘고 있지만 보안은 허술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3578573-3323-4A39-B864-2519431E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1" y="3057660"/>
            <a:ext cx="5643347" cy="32895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A9502AF-141B-45C4-A079-A379BBBC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64" y="2767311"/>
            <a:ext cx="410584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4BD8063-D0FF-4A09-86F5-BF867BB2E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6"/>
            <a:ext cx="578206" cy="578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58ACDE-101F-4FE4-A67A-884CF1ABF01C}"/>
              </a:ext>
            </a:extLst>
          </p:cNvPr>
          <p:cNvSpPr txBox="1"/>
          <p:nvPr/>
        </p:nvSpPr>
        <p:spPr>
          <a:xfrm>
            <a:off x="1738094" y="1508016"/>
            <a:ext cx="55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블루본</a:t>
            </a:r>
            <a:r>
              <a:rPr lang="ko-KR" altLang="en-US" sz="2400" b="1" dirty="0"/>
              <a:t> 취약점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크랙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7A5F1-BE7C-4AA3-AA4E-6F5FA542F99F}"/>
              </a:ext>
            </a:extLst>
          </p:cNvPr>
          <p:cNvSpPr txBox="1"/>
          <p:nvPr/>
        </p:nvSpPr>
        <p:spPr>
          <a:xfrm>
            <a:off x="1203502" y="2195945"/>
            <a:ext cx="8519337" cy="111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accent1"/>
                </a:solidFill>
              </a:rPr>
              <a:t>블루본</a:t>
            </a:r>
            <a:r>
              <a:rPr lang="ko-KR" altLang="en-US" dirty="0" err="1"/>
              <a:t>이란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블루투스 </a:t>
            </a:r>
            <a:r>
              <a:rPr lang="ko-KR" altLang="en-US" b="1" dirty="0">
                <a:solidFill>
                  <a:schemeClr val="accent1"/>
                </a:solidFill>
              </a:rPr>
              <a:t>프로토콜의 취약점을 악용</a:t>
            </a:r>
            <a:r>
              <a:rPr lang="ko-KR" altLang="en-US" dirty="0"/>
              <a:t>하는 공격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096FE0-5717-4B8F-8291-B51F3A3E27B7}"/>
              </a:ext>
            </a:extLst>
          </p:cNvPr>
          <p:cNvSpPr txBox="1"/>
          <p:nvPr/>
        </p:nvSpPr>
        <p:spPr>
          <a:xfrm>
            <a:off x="1035182" y="3795629"/>
            <a:ext cx="1012163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스마트폰이 </a:t>
            </a:r>
            <a:r>
              <a:rPr lang="ko-KR" altLang="en-US" dirty="0" err="1"/>
              <a:t>블루본</a:t>
            </a:r>
            <a:r>
              <a:rPr lang="ko-KR" altLang="en-US" dirty="0"/>
              <a:t> 공격을 당했을 시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- </a:t>
            </a:r>
            <a:r>
              <a:rPr lang="ko-KR" altLang="en-US" dirty="0"/>
              <a:t>기기에 저장되어 있는 </a:t>
            </a:r>
            <a:r>
              <a:rPr lang="ko-KR" altLang="en-US" b="1" dirty="0">
                <a:solidFill>
                  <a:schemeClr val="accent1"/>
                </a:solidFill>
              </a:rPr>
              <a:t>모든 파일을 보는 것</a:t>
            </a:r>
            <a:r>
              <a:rPr lang="ko-KR" altLang="en-US" dirty="0"/>
              <a:t>이 가능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 - </a:t>
            </a:r>
            <a:r>
              <a:rPr lang="ko-KR" altLang="en-US" dirty="0"/>
              <a:t>해당 파일을 간단히 암호화 하여</a:t>
            </a:r>
            <a:r>
              <a:rPr lang="en-US" altLang="ko-KR" dirty="0"/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랜섬웨어</a:t>
            </a:r>
            <a:r>
              <a:rPr lang="ko-KR" altLang="en-US" b="1" dirty="0">
                <a:solidFill>
                  <a:schemeClr val="accent1"/>
                </a:solidFill>
              </a:rPr>
              <a:t> 공격</a:t>
            </a:r>
            <a:r>
              <a:rPr lang="ko-KR" altLang="en-US" dirty="0"/>
              <a:t>도 가능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카메라 켜기 또한 간단하여</a:t>
            </a:r>
            <a:r>
              <a:rPr lang="en-US" altLang="ko-KR" dirty="0"/>
              <a:t>, </a:t>
            </a:r>
            <a:r>
              <a:rPr lang="ko-KR" altLang="en-US" dirty="0"/>
              <a:t>아무도 모르게 </a:t>
            </a:r>
            <a:r>
              <a:rPr lang="ko-KR" altLang="en-US" b="1" dirty="0">
                <a:solidFill>
                  <a:schemeClr val="accent1"/>
                </a:solidFill>
              </a:rPr>
              <a:t>회의 내용을 도청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대화 모니터링</a:t>
            </a:r>
            <a:r>
              <a:rPr lang="ko-KR" altLang="en-US" dirty="0"/>
              <a:t>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3AD871-DD1B-4079-8E73-5586AEA4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44" y="1032849"/>
            <a:ext cx="3955775" cy="23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4BD8063-D0FF-4A09-86F5-BF867BB2E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6"/>
            <a:ext cx="578206" cy="578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58ACDE-101F-4FE4-A67A-884CF1ABF01C}"/>
              </a:ext>
            </a:extLst>
          </p:cNvPr>
          <p:cNvSpPr txBox="1"/>
          <p:nvPr/>
        </p:nvSpPr>
        <p:spPr>
          <a:xfrm>
            <a:off x="1738094" y="1508016"/>
            <a:ext cx="55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블루본</a:t>
            </a:r>
            <a:r>
              <a:rPr lang="ko-KR" altLang="en-US" sz="2400" b="1" dirty="0"/>
              <a:t> 취약점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크랙</a:t>
            </a:r>
          </a:p>
        </p:txBody>
      </p:sp>
      <p:pic>
        <p:nvPicPr>
          <p:cNvPr id="2049" name="_x317522672" descr="EMB000013087314">
            <a:extLst>
              <a:ext uri="{FF2B5EF4-FFF2-40B4-BE49-F238E27FC236}">
                <a16:creationId xmlns:a16="http://schemas.microsoft.com/office/drawing/2014/main" xmlns="" id="{7FE97247-327F-49F8-B7DC-903B1953A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88" y="1366797"/>
            <a:ext cx="6043621" cy="33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9587E4-EB89-4E1B-B62A-2045808165AC}"/>
              </a:ext>
            </a:extLst>
          </p:cNvPr>
          <p:cNvSpPr txBox="1"/>
          <p:nvPr/>
        </p:nvSpPr>
        <p:spPr>
          <a:xfrm>
            <a:off x="914400" y="2221424"/>
            <a:ext cx="45847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아마존에코</a:t>
            </a:r>
            <a:r>
              <a:rPr lang="en-US" altLang="ko-KR" dirty="0"/>
              <a:t>, </a:t>
            </a:r>
            <a:r>
              <a:rPr lang="ko-KR" altLang="en-US" dirty="0" err="1"/>
              <a:t>구글홈</a:t>
            </a:r>
            <a:r>
              <a:rPr lang="en-US" altLang="ko-KR" dirty="0"/>
              <a:t>, </a:t>
            </a:r>
            <a:r>
              <a:rPr lang="ko-KR" altLang="en-US" dirty="0" err="1"/>
              <a:t>네이버프렌즈</a:t>
            </a:r>
            <a:r>
              <a:rPr lang="en-US" altLang="ko-KR" dirty="0"/>
              <a:t>, </a:t>
            </a:r>
            <a:r>
              <a:rPr lang="ko-KR" altLang="en-US" dirty="0" err="1"/>
              <a:t>카카오미니와</a:t>
            </a:r>
            <a:r>
              <a:rPr lang="ko-KR" altLang="en-US" dirty="0"/>
              <a:t> 같은 </a:t>
            </a:r>
            <a:r>
              <a:rPr lang="en-US" altLang="ko-KR" dirty="0"/>
              <a:t>4</a:t>
            </a:r>
            <a:r>
              <a:rPr lang="ko-KR" altLang="en-US" dirty="0"/>
              <a:t>개의 기기들은 </a:t>
            </a:r>
            <a:r>
              <a:rPr lang="ko-KR" altLang="en-US" dirty="0" err="1"/>
              <a:t>블루본</a:t>
            </a:r>
            <a:r>
              <a:rPr lang="ko-KR" altLang="en-US" dirty="0"/>
              <a:t> 취약점을 </a:t>
            </a:r>
            <a:r>
              <a:rPr lang="ko-KR" altLang="en-US" b="1" dirty="0">
                <a:solidFill>
                  <a:schemeClr val="accent1"/>
                </a:solidFill>
              </a:rPr>
              <a:t>패치하지 않음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xmlns="" id="{24DF32E5-41A2-49BE-96F7-C9D78631A549}"/>
              </a:ext>
            </a:extLst>
          </p:cNvPr>
          <p:cNvSpPr/>
          <p:nvPr/>
        </p:nvSpPr>
        <p:spPr>
          <a:xfrm>
            <a:off x="2851150" y="4008345"/>
            <a:ext cx="711200" cy="787400"/>
          </a:xfrm>
          <a:prstGeom prst="downArrow">
            <a:avLst/>
          </a:prstGeom>
          <a:solidFill>
            <a:srgbClr val="44CDD8"/>
          </a:solidFill>
          <a:ln>
            <a:solidFill>
              <a:srgbClr val="44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06F926-51EB-432A-8408-CD42F8C31503}"/>
              </a:ext>
            </a:extLst>
          </p:cNvPr>
          <p:cNvSpPr txBox="1"/>
          <p:nvPr/>
        </p:nvSpPr>
        <p:spPr>
          <a:xfrm>
            <a:off x="810638" y="4904662"/>
            <a:ext cx="1075906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해커는 블루투스가 활성화된 </a:t>
            </a:r>
            <a:r>
              <a:rPr lang="en-US" altLang="ko-KR" dirty="0"/>
              <a:t>AI </a:t>
            </a:r>
            <a:r>
              <a:rPr lang="ko-KR" altLang="en-US" dirty="0"/>
              <a:t>스피커의 </a:t>
            </a:r>
            <a:r>
              <a:rPr lang="ko-KR" altLang="en-US" b="1" dirty="0">
                <a:solidFill>
                  <a:schemeClr val="accent1"/>
                </a:solidFill>
              </a:rPr>
              <a:t>제어권을 완전히 탈취</a:t>
            </a:r>
            <a:r>
              <a:rPr lang="ko-KR" altLang="en-US" dirty="0"/>
              <a:t>하고 </a:t>
            </a:r>
            <a:r>
              <a:rPr lang="ko-KR" altLang="en-US" b="1" dirty="0">
                <a:solidFill>
                  <a:schemeClr val="accent1"/>
                </a:solidFill>
              </a:rPr>
              <a:t>악성코드를 감염</a:t>
            </a:r>
            <a:r>
              <a:rPr lang="ko-KR" altLang="en-US" dirty="0"/>
              <a:t>시켜 중요 데이터를 빼돌림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이를 이용하면 </a:t>
            </a:r>
            <a:r>
              <a:rPr lang="en-US" altLang="ko-KR" dirty="0"/>
              <a:t>AI </a:t>
            </a:r>
            <a:r>
              <a:rPr lang="ko-KR" altLang="en-US" dirty="0"/>
              <a:t>스피커는 </a:t>
            </a:r>
            <a:r>
              <a:rPr lang="ko-KR" altLang="en-US" b="1" dirty="0" err="1">
                <a:solidFill>
                  <a:schemeClr val="accent1"/>
                </a:solidFill>
              </a:rPr>
              <a:t>디도스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DDos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b="1" dirty="0">
                <a:solidFill>
                  <a:schemeClr val="accent1"/>
                </a:solidFill>
              </a:rPr>
              <a:t>공격을 일으키는 좀비</a:t>
            </a:r>
            <a:r>
              <a:rPr lang="ko-KR" altLang="en-US" dirty="0"/>
              <a:t>가 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4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18300A8-EB73-4F95-AAEA-2E0BDCCA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53796"/>
            <a:ext cx="4157110" cy="260202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0C52C5D-BC7A-46D3-A724-6B82D2A0D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8016"/>
            <a:ext cx="578206" cy="578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CB5E6C-2D82-4698-871C-A6597684CD79}"/>
              </a:ext>
            </a:extLst>
          </p:cNvPr>
          <p:cNvSpPr txBox="1"/>
          <p:nvPr/>
        </p:nvSpPr>
        <p:spPr>
          <a:xfrm>
            <a:off x="1570486" y="159247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클라우드 서버에 저장되는 음성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99AF1E-A1B5-4C3C-AB6B-33E7E0297873}"/>
              </a:ext>
            </a:extLst>
          </p:cNvPr>
          <p:cNvSpPr/>
          <p:nvPr/>
        </p:nvSpPr>
        <p:spPr>
          <a:xfrm>
            <a:off x="330199" y="2371389"/>
            <a:ext cx="2946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CDD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274475-505A-4186-96BC-1A7E8AA7F356}"/>
              </a:ext>
            </a:extLst>
          </p:cNvPr>
          <p:cNvSpPr txBox="1"/>
          <p:nvPr/>
        </p:nvSpPr>
        <p:spPr>
          <a:xfrm>
            <a:off x="3196889" y="2403849"/>
            <a:ext cx="80153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인공지능은 </a:t>
            </a:r>
            <a:r>
              <a:rPr lang="ko-KR" altLang="en-US" sz="2000" b="1" dirty="0">
                <a:solidFill>
                  <a:schemeClr val="accent1"/>
                </a:solidFill>
              </a:rPr>
              <a:t>수집한 데이터를 학습                   판단의 정확도 높임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/>
              <a:t>인공지능 시스템을 </a:t>
            </a:r>
            <a:r>
              <a:rPr lang="ko-KR" altLang="en-US" sz="2000" b="1" dirty="0">
                <a:solidFill>
                  <a:schemeClr val="accent1"/>
                </a:solidFill>
              </a:rPr>
              <a:t>개별적으로 구축</a:t>
            </a:r>
            <a:r>
              <a:rPr lang="ko-KR" altLang="en-US" sz="2000" dirty="0"/>
              <a:t>해서 정보를 수집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b="1" dirty="0">
                <a:solidFill>
                  <a:schemeClr val="accent1"/>
                </a:solidFill>
              </a:rPr>
              <a:t>클라우드를 구축</a:t>
            </a:r>
            <a:r>
              <a:rPr lang="ko-KR" altLang="en-US" sz="2000" dirty="0"/>
              <a:t>하여 음성 데이터를 한곳에 모으는 것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8222" y="5326572"/>
            <a:ext cx="11142495" cy="1125438"/>
            <a:chOff x="468222" y="5326572"/>
            <a:chExt cx="11142495" cy="1125438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8840B0C2-0A79-42A3-8A13-14E0E22A9D4D}"/>
                </a:ext>
              </a:extLst>
            </p:cNvPr>
            <p:cNvSpPr/>
            <p:nvPr/>
          </p:nvSpPr>
          <p:spPr>
            <a:xfrm>
              <a:off x="468222" y="5326572"/>
              <a:ext cx="2048767" cy="1125438"/>
            </a:xfrm>
            <a:prstGeom prst="rightArrow">
              <a:avLst>
                <a:gd name="adj1" fmla="val 50000"/>
                <a:gd name="adj2" fmla="val 77908"/>
              </a:avLst>
            </a:prstGeom>
            <a:solidFill>
              <a:srgbClr val="44CDD8"/>
            </a:solidFill>
            <a:ln>
              <a:solidFill>
                <a:srgbClr val="44C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17E688B-6914-4449-9F47-7554D6026ACA}"/>
                </a:ext>
              </a:extLst>
            </p:cNvPr>
            <p:cNvSpPr txBox="1"/>
            <p:nvPr/>
          </p:nvSpPr>
          <p:spPr>
            <a:xfrm>
              <a:off x="2798439" y="5627681"/>
              <a:ext cx="8812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이를 악용하면 </a:t>
              </a:r>
              <a:r>
                <a:rPr lang="ko-KR" altLang="en-US" sz="2800" b="1" dirty="0">
                  <a:solidFill>
                    <a:schemeClr val="accent1"/>
                  </a:solidFill>
                </a:rPr>
                <a:t>사생활 침해용 도청기기</a:t>
              </a:r>
              <a:r>
                <a:rPr lang="ko-KR" altLang="en-US" sz="2800" dirty="0"/>
                <a:t>로도 사용가능</a:t>
              </a:r>
              <a:r>
                <a:rPr lang="en-US" altLang="ko-KR" sz="2800" dirty="0"/>
                <a:t>!!</a:t>
              </a:r>
              <a:endParaRPr lang="ko-KR" altLang="en-US" sz="28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EE43E79-8A9D-45C2-ADDB-256FF5BACFBE}"/>
              </a:ext>
            </a:extLst>
          </p:cNvPr>
          <p:cNvCxnSpPr/>
          <p:nvPr/>
        </p:nvCxnSpPr>
        <p:spPr>
          <a:xfrm>
            <a:off x="7617124" y="2833054"/>
            <a:ext cx="767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xmlns="" id="{313DCA47-2213-40DC-8D65-9A756FF02505}"/>
              </a:ext>
            </a:extLst>
          </p:cNvPr>
          <p:cNvSpPr/>
          <p:nvPr/>
        </p:nvSpPr>
        <p:spPr>
          <a:xfrm>
            <a:off x="5914585" y="3146673"/>
            <a:ext cx="1095555" cy="1061049"/>
          </a:xfrm>
          <a:prstGeom prst="mathMultiply">
            <a:avLst>
              <a:gd name="adj1" fmla="val 162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xmlns="" id="{72FF905C-CEF9-4DDA-A2FB-607D5E4FB656}"/>
              </a:ext>
            </a:extLst>
          </p:cNvPr>
          <p:cNvSpPr/>
          <p:nvPr/>
        </p:nvSpPr>
        <p:spPr>
          <a:xfrm>
            <a:off x="3818395" y="4082943"/>
            <a:ext cx="777197" cy="756515"/>
          </a:xfrm>
          <a:prstGeom prst="donut">
            <a:avLst>
              <a:gd name="adj" fmla="val 196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C25E46D-3EF3-44F5-A4BE-7BC83E9A2450}"/>
              </a:ext>
            </a:extLst>
          </p:cNvPr>
          <p:cNvGrpSpPr/>
          <p:nvPr/>
        </p:nvGrpSpPr>
        <p:grpSpPr>
          <a:xfrm>
            <a:off x="914400" y="360948"/>
            <a:ext cx="4883047" cy="804428"/>
            <a:chOff x="914400" y="360948"/>
            <a:chExt cx="4883047" cy="804428"/>
          </a:xfrm>
        </p:grpSpPr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xmlns="" id="{4C220BA2-D40C-4B77-9070-5663CEFE2723}"/>
                </a:ext>
              </a:extLst>
            </p:cNvPr>
            <p:cNvSpPr/>
            <p:nvPr/>
          </p:nvSpPr>
          <p:spPr>
            <a:xfrm>
              <a:off x="914400" y="360948"/>
              <a:ext cx="3158620" cy="48126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95000">
                  <a:schemeClr val="tx1">
                    <a:lumMod val="75000"/>
                    <a:lumOff val="25000"/>
                  </a:schemeClr>
                </a:gs>
                <a:gs pos="95000">
                  <a:srgbClr val="43CD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b="1" i="1" dirty="0">
                  <a:solidFill>
                    <a:schemeClr val="bg1"/>
                  </a:solidFill>
                </a:rPr>
                <a:t>보안의 취약점</a:t>
              </a:r>
              <a:endParaRPr lang="en-US" altLang="ko-KR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5DC3B39-05F2-4364-9DD0-AD4E8BB7F6BE}"/>
                </a:ext>
              </a:extLst>
            </p:cNvPr>
            <p:cNvSpPr/>
            <p:nvPr/>
          </p:nvSpPr>
          <p:spPr>
            <a:xfrm>
              <a:off x="2122422" y="842211"/>
              <a:ext cx="367502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인터넷윤리와 보안개론</a:t>
              </a:r>
              <a:r>
                <a:rPr lang="en-US" altLang="ko-KR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(N)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90287A5-6EE9-4448-9E37-A8222F586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6" y="1508898"/>
            <a:ext cx="578206" cy="578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88E258-73FB-4B5F-9C4D-3BED31E5280C}"/>
              </a:ext>
            </a:extLst>
          </p:cNvPr>
          <p:cNvSpPr txBox="1"/>
          <p:nvPr/>
        </p:nvSpPr>
        <p:spPr>
          <a:xfrm>
            <a:off x="1943100" y="1352283"/>
            <a:ext cx="9251584" cy="185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악성코드 감염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블루본</a:t>
            </a:r>
            <a:r>
              <a:rPr lang="ko-KR" altLang="en-US" dirty="0"/>
              <a:t> 취약점 등으로 인하여 악성코드가 감염이 된다면</a:t>
            </a:r>
            <a:r>
              <a:rPr lang="en-US" altLang="ko-KR" dirty="0"/>
              <a:t>, AI</a:t>
            </a:r>
            <a:r>
              <a:rPr lang="ko-KR" altLang="en-US" dirty="0"/>
              <a:t>스피커에 들리는 내용을 해커 서버로 송신 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45C623-976A-46F6-8034-8347E610F482}"/>
              </a:ext>
            </a:extLst>
          </p:cNvPr>
          <p:cNvSpPr txBox="1"/>
          <p:nvPr/>
        </p:nvSpPr>
        <p:spPr>
          <a:xfrm>
            <a:off x="893435" y="3390018"/>
            <a:ext cx="245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&lt;</a:t>
            </a:r>
            <a:r>
              <a:rPr lang="ko-KR" altLang="en-US" sz="2800" b="1" dirty="0">
                <a:solidFill>
                  <a:schemeClr val="accent1"/>
                </a:solidFill>
              </a:rPr>
              <a:t>감염 경로</a:t>
            </a:r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</a:p>
          <a:p>
            <a:endParaRPr lang="en-US" altLang="ko-KR" sz="28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C14F1D-3700-49A9-9133-CC9A50E621CA}"/>
              </a:ext>
            </a:extLst>
          </p:cNvPr>
          <p:cNvSpPr txBox="1"/>
          <p:nvPr/>
        </p:nvSpPr>
        <p:spPr>
          <a:xfrm>
            <a:off x="966724" y="3968224"/>
            <a:ext cx="966144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네트워크 통신 구간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- MITM(</a:t>
            </a:r>
            <a:r>
              <a:rPr lang="ko-KR" altLang="en-US" dirty="0"/>
              <a:t>중간자 공격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: AI</a:t>
            </a:r>
            <a:r>
              <a:rPr lang="ko-KR" altLang="en-US" dirty="0"/>
              <a:t>스피커는 클라우드 센터와 통신을 송수신 하면서 동작하는데 이때 해커가 통신 사이에 몰래 개입해서 통신 내용을 조작</a:t>
            </a:r>
            <a:r>
              <a:rPr lang="en-US" altLang="ko-KR" dirty="0"/>
              <a:t>, </a:t>
            </a:r>
            <a:r>
              <a:rPr lang="ko-KR" altLang="en-US" dirty="0"/>
              <a:t>통신 내용을 악성코드로 감염시켜 </a:t>
            </a:r>
            <a:r>
              <a:rPr lang="en-US" altLang="ko-KR" dirty="0"/>
              <a:t>AI</a:t>
            </a:r>
            <a:r>
              <a:rPr lang="ko-KR" altLang="en-US" dirty="0"/>
              <a:t>스피커 감염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680</Words>
  <Application>Microsoft Office PowerPoint</Application>
  <PresentationFormat>와이드스크린</PresentationFormat>
  <Paragraphs>116</Paragraphs>
  <Slides>16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598</cp:revision>
  <dcterms:created xsi:type="dcterms:W3CDTF">2018-08-02T07:05:36Z</dcterms:created>
  <dcterms:modified xsi:type="dcterms:W3CDTF">2018-11-28T12:34:25Z</dcterms:modified>
</cp:coreProperties>
</file>