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298" r:id="rId5"/>
    <p:sldId id="299" r:id="rId6"/>
    <p:sldId id="305" r:id="rId7"/>
    <p:sldId id="300" r:id="rId8"/>
    <p:sldId id="306" r:id="rId9"/>
    <p:sldId id="313" r:id="rId10"/>
    <p:sldId id="301" r:id="rId11"/>
    <p:sldId id="302" r:id="rId12"/>
    <p:sldId id="303" r:id="rId13"/>
    <p:sldId id="309" r:id="rId14"/>
    <p:sldId id="304" r:id="rId15"/>
    <p:sldId id="308" r:id="rId16"/>
    <p:sldId id="310" r:id="rId17"/>
    <p:sldId id="311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해시함수 </a:t>
            </a:r>
            <a:r>
              <a:rPr lang="en-US" altLang="ko-KR" dirty="0"/>
              <a:t>LSH</a:t>
            </a:r>
            <a:br>
              <a:rPr lang="en-US" altLang="ko-KR" dirty="0"/>
            </a:br>
            <a:r>
              <a:rPr lang="en-US" altLang="ko-KR" sz="2400" dirty="0"/>
              <a:t>https://youtu.be/YO764pePJjo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dirty="0"/>
              <a:t>IT</a:t>
            </a:r>
            <a:r>
              <a:rPr lang="ko-KR" altLang="en-US" dirty="0"/>
              <a:t>융합공학부 송경주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E0CC4-94C5-4F42-A2AF-F8AB0491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해시함수 </a:t>
            </a:r>
            <a:r>
              <a:rPr lang="en-US" altLang="ko-KR" dirty="0"/>
              <a:t>LSH – </a:t>
            </a:r>
            <a:r>
              <a:rPr lang="ko-KR" altLang="en-US" sz="3000" dirty="0"/>
              <a:t>메시지 덧셈 함수</a:t>
            </a:r>
            <a:r>
              <a:rPr lang="en-US" altLang="ko-KR" sz="3000" dirty="0"/>
              <a:t>(</a:t>
            </a:r>
            <a:r>
              <a:rPr lang="en-US" altLang="ko-KR" sz="3000" dirty="0" err="1"/>
              <a:t>MsgAdd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C5389F-D55C-4C2C-8B0A-ADDC8567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18" b="90060"/>
          <a:stretch/>
        </p:blipFill>
        <p:spPr>
          <a:xfrm>
            <a:off x="2801243" y="2171583"/>
            <a:ext cx="6589513" cy="901788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01E4F97-5F62-4B32-B14F-587ED62089B0}"/>
              </a:ext>
            </a:extLst>
          </p:cNvPr>
          <p:cNvSpPr txBox="1">
            <a:spLocks/>
          </p:cNvSpPr>
          <p:nvPr/>
        </p:nvSpPr>
        <p:spPr>
          <a:xfrm>
            <a:off x="1937438" y="4087907"/>
            <a:ext cx="8317122" cy="142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 메시지 덧셈 함수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MsgAdd</a:t>
            </a:r>
            <a:r>
              <a:rPr lang="en-US" altLang="ko-KR" sz="1400" dirty="0"/>
              <a:t>) ]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400" dirty="0"/>
              <a:t>512bit</a:t>
            </a:r>
            <a:r>
              <a:rPr lang="ko-KR" altLang="en-US" sz="1400" dirty="0"/>
              <a:t>로 들어온 메시지를 </a:t>
            </a:r>
            <a:r>
              <a:rPr lang="en-US" altLang="ko-KR" sz="1400" dirty="0"/>
              <a:t>1word(32bit)</a:t>
            </a:r>
            <a:r>
              <a:rPr lang="ko-KR" altLang="en-US" sz="1400" dirty="0"/>
              <a:t>씩 </a:t>
            </a:r>
            <a:r>
              <a:rPr lang="en-US" altLang="ko-KR" sz="1400" dirty="0"/>
              <a:t>16</a:t>
            </a:r>
            <a:r>
              <a:rPr lang="ko-KR" altLang="en-US" sz="1400" dirty="0"/>
              <a:t>개로 나눠 함수를 수행함</a:t>
            </a:r>
            <a:r>
              <a:rPr lang="en-US" altLang="ko-KR" sz="1400" dirty="0"/>
              <a:t>.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400" dirty="0"/>
              <a:t>메시지 </a:t>
            </a:r>
            <a:r>
              <a:rPr lang="en-US" altLang="ko-KR" sz="1400" dirty="0"/>
              <a:t>512bit</a:t>
            </a:r>
            <a:r>
              <a:rPr lang="ko-KR" altLang="en-US" sz="1400" dirty="0"/>
              <a:t>를 </a:t>
            </a:r>
            <a:r>
              <a:rPr lang="en-US" altLang="ko-KR" sz="1400" dirty="0"/>
              <a:t>1word</a:t>
            </a:r>
            <a:r>
              <a:rPr lang="ko-KR" altLang="en-US" sz="1400" dirty="0"/>
              <a:t> 단위로 나눈 </a:t>
            </a:r>
            <a:r>
              <a:rPr lang="en-US" altLang="ko-KR" sz="1400" dirty="0"/>
              <a:t>M[0]~M[15] </a:t>
            </a:r>
            <a:r>
              <a:rPr lang="ko-KR" altLang="en-US" sz="1400" dirty="0"/>
              <a:t>와 </a:t>
            </a:r>
            <a:r>
              <a:rPr lang="en-US" altLang="ko-KR" sz="1400" dirty="0"/>
              <a:t>32bit  </a:t>
            </a:r>
            <a:r>
              <a:rPr lang="ko-KR" altLang="en-US" sz="1400" dirty="0"/>
              <a:t>단계상수 </a:t>
            </a:r>
            <a:r>
              <a:rPr lang="en-US" altLang="ko-KR" sz="1400" dirty="0"/>
              <a:t>T</a:t>
            </a:r>
            <a:r>
              <a:rPr lang="en-US" altLang="ko-KR" sz="1400" baseline="-25000" dirty="0"/>
              <a:t>0</a:t>
            </a:r>
            <a:r>
              <a:rPr lang="en-US" altLang="ko-KR" sz="1400" dirty="0"/>
              <a:t>~T</a:t>
            </a:r>
            <a:r>
              <a:rPr lang="en-US" altLang="ko-KR" sz="1400" baseline="-25000" dirty="0"/>
              <a:t>15</a:t>
            </a:r>
            <a:r>
              <a:rPr lang="en-US" altLang="ko-KR" sz="1400" dirty="0"/>
              <a:t> </a:t>
            </a:r>
            <a:r>
              <a:rPr lang="ko-KR" altLang="en-US" sz="1400" dirty="0"/>
              <a:t>를 </a:t>
            </a:r>
            <a:r>
              <a:rPr lang="en-US" altLang="ko-KR" sz="1400" dirty="0"/>
              <a:t>Ripple-carry-add </a:t>
            </a:r>
            <a:r>
              <a:rPr lang="ko-KR" altLang="en-US" sz="1400" dirty="0"/>
              <a:t>한다</a:t>
            </a:r>
            <a:r>
              <a:rPr lang="en-US" altLang="ko-KR" sz="1400" dirty="0"/>
              <a:t>. </a:t>
            </a:r>
            <a:endParaRPr lang="en-US" altLang="ko-KR" sz="1400" baseline="-25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C017D8-C57C-4FE9-8413-7353D8FB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3274360"/>
            <a:ext cx="38671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8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E0CC4-94C5-4F42-A2AF-F8AB0491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해시함수 </a:t>
            </a:r>
            <a:r>
              <a:rPr lang="en-US" altLang="ko-KR" dirty="0"/>
              <a:t>LSH – </a:t>
            </a:r>
            <a:r>
              <a:rPr lang="ko-KR" altLang="en-US" sz="3000" dirty="0"/>
              <a:t>섞음 함수</a:t>
            </a:r>
            <a:r>
              <a:rPr lang="en-US" altLang="ko-KR" sz="3000" dirty="0"/>
              <a:t>(Mix)</a:t>
            </a:r>
            <a:endParaRPr lang="ko-KR" altLang="en-US" sz="3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01E4F97-5F62-4B32-B14F-587ED62089B0}"/>
              </a:ext>
            </a:extLst>
          </p:cNvPr>
          <p:cNvSpPr txBox="1">
            <a:spLocks/>
          </p:cNvSpPr>
          <p:nvPr/>
        </p:nvSpPr>
        <p:spPr>
          <a:xfrm>
            <a:off x="1937438" y="5082991"/>
            <a:ext cx="8317122" cy="113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400" dirty="0"/>
              <a:t>[ </a:t>
            </a:r>
            <a:r>
              <a:rPr lang="ko-KR" altLang="en-US" sz="1400" dirty="0"/>
              <a:t>섞음 함수 </a:t>
            </a:r>
            <a:r>
              <a:rPr lang="en-US" altLang="ko-KR" sz="1400" dirty="0"/>
              <a:t>(Mix) ]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400" dirty="0"/>
              <a:t>두 개의 워드 쌍 </a:t>
            </a:r>
            <a:r>
              <a:rPr lang="en-US" altLang="ko-KR" sz="1400" dirty="0"/>
              <a:t>T[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], T[i+8] (0≤i≤7) </a:t>
            </a:r>
            <a:r>
              <a:rPr lang="ko-KR" altLang="en-US" sz="1400" dirty="0"/>
              <a:t>으로 </a:t>
            </a:r>
            <a:r>
              <a:rPr lang="en-US" altLang="ko-KR" sz="1400" dirty="0"/>
              <a:t>Mix </a:t>
            </a:r>
            <a:r>
              <a:rPr lang="ko-KR" altLang="en-US" sz="1400" dirty="0"/>
              <a:t>함수가 동작된다</a:t>
            </a:r>
            <a:r>
              <a:rPr lang="en-US" altLang="ko-KR" sz="1400" dirty="0"/>
              <a:t>.</a:t>
            </a:r>
            <a:endParaRPr lang="en-US" altLang="ko-KR" sz="1400" baseline="-25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629EE3-044A-4D13-B630-A1FD91DE1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7" r="1894" b="22875"/>
          <a:stretch/>
        </p:blipFill>
        <p:spPr>
          <a:xfrm>
            <a:off x="4016074" y="1081869"/>
            <a:ext cx="4159851" cy="39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E0CC4-94C5-4F42-A2AF-F8AB0491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해시함수 </a:t>
            </a:r>
            <a:r>
              <a:rPr lang="en-US" altLang="ko-KR" dirty="0"/>
              <a:t>LSH – </a:t>
            </a:r>
            <a:r>
              <a:rPr lang="ko-KR" altLang="en-US" sz="3000" dirty="0"/>
              <a:t>섞음 함수</a:t>
            </a:r>
            <a:r>
              <a:rPr lang="en-US" altLang="ko-KR" sz="3000" dirty="0"/>
              <a:t>(Mix)</a:t>
            </a:r>
            <a:endParaRPr lang="ko-KR" altLang="en-US" sz="3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01E4F97-5F62-4B32-B14F-587ED62089B0}"/>
              </a:ext>
            </a:extLst>
          </p:cNvPr>
          <p:cNvSpPr txBox="1">
            <a:spLocks/>
          </p:cNvSpPr>
          <p:nvPr/>
        </p:nvSpPr>
        <p:spPr>
          <a:xfrm>
            <a:off x="1937438" y="5082991"/>
            <a:ext cx="8317122" cy="113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400" dirty="0"/>
              <a:t>[ </a:t>
            </a:r>
            <a:r>
              <a:rPr lang="ko-KR" altLang="en-US" sz="1400" dirty="0"/>
              <a:t>섞음 함수 </a:t>
            </a:r>
            <a:r>
              <a:rPr lang="en-US" altLang="ko-KR" sz="1400" dirty="0"/>
              <a:t>(Mix) ]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400" dirty="0"/>
              <a:t>두 개의 워드 쌍 </a:t>
            </a:r>
            <a:r>
              <a:rPr lang="en-US" altLang="ko-KR" sz="1400" dirty="0"/>
              <a:t>T[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], T[i+8] (0≤i≤7) </a:t>
            </a:r>
            <a:r>
              <a:rPr lang="ko-KR" altLang="en-US" sz="1400" dirty="0"/>
              <a:t>으로 한번의 </a:t>
            </a:r>
            <a:r>
              <a:rPr lang="en-US" altLang="ko-KR" sz="1400" dirty="0"/>
              <a:t>Mix</a:t>
            </a:r>
            <a:r>
              <a:rPr lang="ko-KR" altLang="en-US" sz="1400" dirty="0"/>
              <a:t>를 동작하며 총 </a:t>
            </a:r>
            <a:r>
              <a:rPr lang="en-US" altLang="ko-KR" sz="1400" dirty="0"/>
              <a:t>8</a:t>
            </a:r>
            <a:r>
              <a:rPr lang="ko-KR" altLang="en-US" sz="1400" dirty="0"/>
              <a:t>번의 </a:t>
            </a:r>
            <a:r>
              <a:rPr lang="en-US" altLang="ko-KR" sz="1400" dirty="0"/>
              <a:t>Mix </a:t>
            </a:r>
            <a:r>
              <a:rPr lang="ko-KR" altLang="en-US" sz="1400" dirty="0"/>
              <a:t>함수가 사용된다</a:t>
            </a:r>
            <a:r>
              <a:rPr lang="en-US" altLang="ko-KR" sz="1400" dirty="0"/>
              <a:t>.</a:t>
            </a:r>
            <a:endParaRPr lang="en-US" altLang="ko-KR" sz="1400" baseline="-25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E731F1-F699-41B2-9349-23F86CFF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4" y="1618338"/>
            <a:ext cx="4781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E0CC4-94C5-4F42-A2AF-F8AB0491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해시함수 </a:t>
            </a:r>
            <a:r>
              <a:rPr lang="en-US" altLang="ko-KR" dirty="0"/>
              <a:t>LSH – </a:t>
            </a:r>
            <a:r>
              <a:rPr lang="ko-KR" altLang="en-US" sz="3000" dirty="0"/>
              <a:t>워드 단위 순환 함수</a:t>
            </a:r>
            <a:r>
              <a:rPr lang="en-US" altLang="ko-KR" sz="3000" dirty="0"/>
              <a:t>(</a:t>
            </a:r>
            <a:r>
              <a:rPr lang="en-US" altLang="ko-KR" sz="3000" dirty="0" err="1"/>
              <a:t>WordPerm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01E4F97-5F62-4B32-B14F-587ED62089B0}"/>
              </a:ext>
            </a:extLst>
          </p:cNvPr>
          <p:cNvSpPr txBox="1">
            <a:spLocks/>
          </p:cNvSpPr>
          <p:nvPr/>
        </p:nvSpPr>
        <p:spPr>
          <a:xfrm>
            <a:off x="1937439" y="4706471"/>
            <a:ext cx="8317122" cy="1052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400" dirty="0"/>
              <a:t>[ </a:t>
            </a:r>
            <a:r>
              <a:rPr lang="ko-KR" altLang="en-US" sz="1400" dirty="0"/>
              <a:t>워드 단위 순환 함수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WordPerm</a:t>
            </a:r>
            <a:r>
              <a:rPr lang="en-US" altLang="ko-KR" sz="1400" dirty="0"/>
              <a:t>) ]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400" dirty="0"/>
              <a:t>Swap</a:t>
            </a:r>
            <a:r>
              <a:rPr lang="ko-KR" altLang="en-US" sz="1400" dirty="0"/>
              <a:t>을 통해 치환</a:t>
            </a:r>
            <a:r>
              <a:rPr lang="en-US" altLang="ko-KR" sz="1400" dirty="0"/>
              <a:t>.</a:t>
            </a:r>
            <a:endParaRPr lang="en-US" altLang="ko-KR" sz="1400" baseline="-25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5BC8C4-21E1-44AA-9157-1C395D7AB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47" r="1894"/>
          <a:stretch/>
        </p:blipFill>
        <p:spPr>
          <a:xfrm>
            <a:off x="3536576" y="1724143"/>
            <a:ext cx="5118847" cy="173175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6CC900-747B-40BE-BCFC-A2CDDABC8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99" y="3827724"/>
            <a:ext cx="63246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4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E0CC4-94C5-4F42-A2AF-F8AB0491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해시함수 </a:t>
            </a:r>
            <a:r>
              <a:rPr lang="en-US" altLang="ko-KR" dirty="0"/>
              <a:t>LSH - </a:t>
            </a:r>
            <a:r>
              <a:rPr lang="ko-KR" altLang="en-US" sz="3000" dirty="0"/>
              <a:t>전체구조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3A9D16-F666-48C9-8509-73CC8D537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922" b="10922"/>
          <a:stretch/>
        </p:blipFill>
        <p:spPr>
          <a:xfrm>
            <a:off x="1541062" y="1514980"/>
            <a:ext cx="9109876" cy="382804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E7F2A11-3EDC-4D3A-BF3E-FFD8183C1446}"/>
              </a:ext>
            </a:extLst>
          </p:cNvPr>
          <p:cNvSpPr/>
          <p:nvPr/>
        </p:nvSpPr>
        <p:spPr>
          <a:xfrm flipH="1">
            <a:off x="8668868" y="4455460"/>
            <a:ext cx="546847" cy="824753"/>
          </a:xfrm>
          <a:prstGeom prst="roundRect">
            <a:avLst>
              <a:gd name="adj" fmla="val 11483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42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E0CC4-94C5-4F42-A2AF-F8AB0491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해시함수 </a:t>
            </a:r>
            <a:r>
              <a:rPr lang="en-US" altLang="ko-KR" dirty="0"/>
              <a:t>LSH - Final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CE58BB-F571-4E40-9BE9-929260263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70" y="1075763"/>
            <a:ext cx="4188130" cy="52174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C03AF3-327C-4898-9F0F-8F63784E3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347" y="3162277"/>
            <a:ext cx="3910229" cy="104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5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E0CC4-94C5-4F42-A2AF-F8AB0491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해시함수 </a:t>
            </a:r>
            <a:r>
              <a:rPr lang="en-US" altLang="ko-KR" dirty="0"/>
              <a:t>LSH - </a:t>
            </a:r>
            <a:r>
              <a:rPr lang="ko-KR" altLang="en-US" sz="3200" dirty="0"/>
              <a:t>양자 회로 구현을 통한 자원 추정 결과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81DB86-7922-4CA9-9944-EE61EC8E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99" y="2108856"/>
            <a:ext cx="3694860" cy="30703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1B9391-826E-48E3-8128-8D76EB6B8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33" b="2527"/>
          <a:stretch/>
        </p:blipFill>
        <p:spPr>
          <a:xfrm>
            <a:off x="6837083" y="3212074"/>
            <a:ext cx="3830917" cy="91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전체구조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압축함수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단계함수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414C793C-8816-46B1-9429-3C286B518962}"/>
              </a:ext>
            </a:extLst>
          </p:cNvPr>
          <p:cNvSpPr txBox="1">
            <a:spLocks/>
          </p:cNvSpPr>
          <p:nvPr/>
        </p:nvSpPr>
        <p:spPr>
          <a:xfrm>
            <a:off x="3797638" y="3971733"/>
            <a:ext cx="7380428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EA33CD19-1EFD-4476-8645-09FA3DF416E6}"/>
              </a:ext>
            </a:extLst>
          </p:cNvPr>
          <p:cNvSpPr txBox="1">
            <a:spLocks/>
          </p:cNvSpPr>
          <p:nvPr/>
        </p:nvSpPr>
        <p:spPr>
          <a:xfrm>
            <a:off x="3797638" y="3971733"/>
            <a:ext cx="7380428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Final</a:t>
            </a:r>
            <a:r>
              <a:rPr lang="ko-KR" altLang="en-US" dirty="0"/>
              <a:t>함수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F4B161E5-EF55-4ECA-B85C-710E4D4EADB2}"/>
              </a:ext>
            </a:extLst>
          </p:cNvPr>
          <p:cNvSpPr txBox="1">
            <a:spLocks/>
          </p:cNvSpPr>
          <p:nvPr/>
        </p:nvSpPr>
        <p:spPr>
          <a:xfrm>
            <a:off x="3797638" y="4886133"/>
            <a:ext cx="7380428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양자 회로 구현을 통한 자원 추정 결과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E0CC4-94C5-4F42-A2AF-F8AB0491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해시함수 </a:t>
            </a:r>
            <a:r>
              <a:rPr lang="en-US" altLang="ko-KR" dirty="0"/>
              <a:t>LSH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82BEE-5D8D-4F2B-B34F-A3340958C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1" y="1530035"/>
            <a:ext cx="11368160" cy="19079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R" sz="2000" dirty="0"/>
              <a:t>LSH (Lightweight Secure Hash)</a:t>
            </a:r>
            <a:r>
              <a:rPr lang="ko-KR" altLang="en-US" sz="2000" dirty="0"/>
              <a:t>는 </a:t>
            </a:r>
            <a:r>
              <a:rPr lang="en-US" altLang="ko-KR" sz="2000" dirty="0"/>
              <a:t>2014</a:t>
            </a:r>
            <a:r>
              <a:rPr lang="ko-KR" altLang="en-US" sz="2000" dirty="0"/>
              <a:t>년 국가보안기술연구소에서 개발한 해시함수로</a:t>
            </a:r>
            <a:r>
              <a:rPr lang="en-US" altLang="ko-KR" sz="2000" dirty="0"/>
              <a:t>, </a:t>
            </a:r>
            <a:r>
              <a:rPr lang="ko-KR" altLang="en-US" sz="2000" dirty="0"/>
              <a:t>높은 안전성과 우수한 효율성을 제공하는 해시함수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w </a:t>
            </a:r>
            <a:r>
              <a:rPr lang="ko-KR" altLang="en-US" sz="2000" dirty="0"/>
              <a:t>비트 워드 단위로 동작하고 </a:t>
            </a:r>
            <a:r>
              <a:rPr lang="en-US" altLang="ko-KR" sz="2000" dirty="0"/>
              <a:t>n </a:t>
            </a:r>
            <a:r>
              <a:rPr lang="ko-KR" altLang="en-US" sz="2000" dirty="0"/>
              <a:t>비트 </a:t>
            </a:r>
            <a:r>
              <a:rPr lang="ko-KR" altLang="en-US" sz="2000" dirty="0" err="1"/>
              <a:t>출력값을</a:t>
            </a:r>
            <a:r>
              <a:rPr lang="ko-KR" altLang="en-US" sz="2000" dirty="0"/>
              <a:t> 가지는 해시함수 </a:t>
            </a:r>
            <a:r>
              <a:rPr lang="en-US" altLang="ko-KR" sz="2000" dirty="0"/>
              <a:t>LSH-8w-n </a:t>
            </a:r>
            <a:r>
              <a:rPr lang="ko-KR" altLang="en-US" sz="2000" dirty="0"/>
              <a:t>으로 구성된다</a:t>
            </a:r>
            <a:r>
              <a:rPr lang="en-US" altLang="ko-KR" sz="2000" dirty="0"/>
              <a:t>.</a:t>
            </a:r>
          </a:p>
          <a:p>
            <a:pPr marL="0" indent="0" algn="just">
              <a:buNone/>
            </a:pPr>
            <a:endParaRPr lang="ko-KR" altLang="en-US" sz="2000" dirty="0"/>
          </a:p>
        </p:txBody>
      </p:sp>
      <p:pic>
        <p:nvPicPr>
          <p:cNvPr id="1026" name="Picture 2" descr="해시함수 이미지 검색결과">
            <a:extLst>
              <a:ext uri="{FF2B5EF4-FFF2-40B4-BE49-F238E27FC236}">
                <a16:creationId xmlns:a16="http://schemas.microsoft.com/office/drawing/2014/main" id="{CA3E7960-2638-4EE6-A4D3-02420BC64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86" y="3310482"/>
            <a:ext cx="5849454" cy="190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1351716-A3AD-40B4-A6B0-E6E4E06FBA37}"/>
              </a:ext>
            </a:extLst>
          </p:cNvPr>
          <p:cNvSpPr/>
          <p:nvPr/>
        </p:nvSpPr>
        <p:spPr>
          <a:xfrm>
            <a:off x="8491253" y="3998089"/>
            <a:ext cx="1147483" cy="9512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LSH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E9E45E3-2DF6-441F-BE6A-8860678A3B7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720289" y="4473705"/>
            <a:ext cx="7709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9F685A-8E2E-49A9-A484-44292FD674B5}"/>
              </a:ext>
            </a:extLst>
          </p:cNvPr>
          <p:cNvSpPr txBox="1"/>
          <p:nvPr/>
        </p:nvSpPr>
        <p:spPr>
          <a:xfrm flipH="1">
            <a:off x="7702359" y="4087226"/>
            <a:ext cx="868679" cy="286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8w(word)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5E4096-EC0A-4D07-94FF-DCF63AFF208F}"/>
              </a:ext>
            </a:extLst>
          </p:cNvPr>
          <p:cNvCxnSpPr>
            <a:cxnSpLocks/>
          </p:cNvCxnSpPr>
          <p:nvPr/>
        </p:nvCxnSpPr>
        <p:spPr>
          <a:xfrm>
            <a:off x="9647698" y="4473705"/>
            <a:ext cx="7709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29F4C0-ED92-4B5B-95AD-1BDC0A561F3F}"/>
              </a:ext>
            </a:extLst>
          </p:cNvPr>
          <p:cNvSpPr txBox="1"/>
          <p:nvPr/>
        </p:nvSpPr>
        <p:spPr>
          <a:xfrm flipH="1">
            <a:off x="9800095" y="4105156"/>
            <a:ext cx="335963" cy="28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62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E0CC4-94C5-4F42-A2AF-F8AB0491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해시함수 </a:t>
            </a:r>
            <a:r>
              <a:rPr lang="en-US" altLang="ko-KR" dirty="0"/>
              <a:t>LSH - </a:t>
            </a:r>
            <a:r>
              <a:rPr lang="ko-KR" altLang="en-US" sz="3000" dirty="0"/>
              <a:t>전체구조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3A9D16-F666-48C9-8509-73CC8D537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922" b="10922"/>
          <a:stretch/>
        </p:blipFill>
        <p:spPr>
          <a:xfrm>
            <a:off x="2104969" y="802461"/>
            <a:ext cx="7982060" cy="3354123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B4D7B30E-429D-495B-A8EB-515C79A52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8941" y="4219337"/>
            <a:ext cx="11654117" cy="19422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400" dirty="0"/>
              <a:t>초기화</a:t>
            </a:r>
            <a:r>
              <a:rPr lang="en-US" altLang="ko-KR" sz="1400" dirty="0"/>
              <a:t>(Initialization): </a:t>
            </a:r>
            <a:r>
              <a:rPr lang="ko-KR" altLang="en-US" sz="1400" dirty="0"/>
              <a:t>입력 메시지를 메시지 블록 비트 길이의 배수가 되도록 패딩을 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메시지 블록 단위로 분할한다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연결 변수를 </a:t>
            </a:r>
            <a:r>
              <a:rPr lang="en-US" altLang="ko-KR" sz="1400" dirty="0"/>
              <a:t>IV</a:t>
            </a:r>
            <a:r>
              <a:rPr lang="ko-KR" altLang="en-US" sz="1400" dirty="0"/>
              <a:t>로 초기화한다</a:t>
            </a:r>
            <a:r>
              <a:rPr lang="en-US" altLang="ko-KR" sz="14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400" dirty="0"/>
              <a:t>압축</a:t>
            </a:r>
            <a:r>
              <a:rPr lang="en-US" altLang="ko-KR" sz="1400" dirty="0"/>
              <a:t>(Compression): 32 </a:t>
            </a:r>
            <a:r>
              <a:rPr lang="ko-KR" altLang="en-US" sz="1400" dirty="0"/>
              <a:t>워드 배열 메시지 블록을 압축 함수의 입력으로 하여 얻은 </a:t>
            </a:r>
            <a:r>
              <a:rPr lang="ko-KR" altLang="en-US" sz="1400" dirty="0" err="1"/>
              <a:t>출력값으로</a:t>
            </a:r>
            <a:r>
              <a:rPr lang="ko-KR" altLang="en-US" sz="1400" dirty="0"/>
              <a:t> 연결 변수를 갱신하며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마지막 메시지 블록을 처리할 때까지 반복 하여 메시지를 압축한다</a:t>
            </a:r>
            <a:r>
              <a:rPr lang="en-US" altLang="ko-KR" sz="1400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sz="1400" dirty="0"/>
              <a:t>완료</a:t>
            </a:r>
            <a:r>
              <a:rPr lang="en-US" altLang="ko-KR" sz="1400" dirty="0"/>
              <a:t>(Finalization): </a:t>
            </a:r>
            <a:r>
              <a:rPr lang="ko-KR" altLang="en-US" sz="1400" dirty="0"/>
              <a:t>압축 과정을 통해 연결 변수에 최종 저장된 </a:t>
            </a:r>
            <a:r>
              <a:rPr lang="ko-KR" altLang="en-US" sz="1400" dirty="0" err="1"/>
              <a:t>값으로부터</a:t>
            </a:r>
            <a:r>
              <a:rPr lang="ko-KR" altLang="en-US" sz="1400" dirty="0"/>
              <a:t> </a:t>
            </a:r>
            <a:r>
              <a:rPr lang="en-US" altLang="ko-KR" sz="1400" dirty="0"/>
              <a:t>n </a:t>
            </a:r>
            <a:r>
              <a:rPr lang="ko-KR" altLang="en-US" sz="1400" dirty="0"/>
              <a:t>비트 길이의 해시함수 </a:t>
            </a:r>
            <a:r>
              <a:rPr lang="ko-KR" altLang="en-US" sz="1400" dirty="0" err="1"/>
              <a:t>출력값을</a:t>
            </a:r>
            <a:r>
              <a:rPr lang="ko-KR" altLang="en-US" sz="1400" dirty="0"/>
              <a:t> 생성한다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5118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E0CC4-94C5-4F42-A2AF-F8AB0491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해시함수 </a:t>
            </a:r>
            <a:r>
              <a:rPr lang="en-US" altLang="ko-KR" dirty="0"/>
              <a:t>LSH - </a:t>
            </a:r>
            <a:r>
              <a:rPr lang="ko-KR" altLang="en-US" sz="3000" dirty="0"/>
              <a:t>전체구조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3A9D16-F666-48C9-8509-73CC8D537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0922" b="10922"/>
          <a:stretch/>
        </p:blipFill>
        <p:spPr>
          <a:xfrm>
            <a:off x="1541062" y="1514980"/>
            <a:ext cx="9109876" cy="382804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E7F2A11-3EDC-4D3A-BF3E-FFD8183C1446}"/>
              </a:ext>
            </a:extLst>
          </p:cNvPr>
          <p:cNvSpPr/>
          <p:nvPr/>
        </p:nvSpPr>
        <p:spPr>
          <a:xfrm>
            <a:off x="3550024" y="3218329"/>
            <a:ext cx="4921623" cy="2124691"/>
          </a:xfrm>
          <a:prstGeom prst="roundRect">
            <a:avLst>
              <a:gd name="adj" fmla="val 11483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12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E0CC4-94C5-4F42-A2AF-F8AB0491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해시함수 </a:t>
            </a:r>
            <a:r>
              <a:rPr lang="en-US" altLang="ko-KR"/>
              <a:t>LSH - </a:t>
            </a:r>
            <a:r>
              <a:rPr lang="ko-KR" altLang="en-US" sz="3000"/>
              <a:t>압축함수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3A4F27-9C7D-4042-BF6E-716912D3D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5" y="1832021"/>
            <a:ext cx="6586296" cy="31939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C0710F-4454-4F57-9647-C6611B595A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71" b="1112"/>
          <a:stretch/>
        </p:blipFill>
        <p:spPr>
          <a:xfrm>
            <a:off x="6747661" y="2393578"/>
            <a:ext cx="4642279" cy="2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4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E0CC4-94C5-4F42-A2AF-F8AB0491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해시함수 </a:t>
            </a:r>
            <a:r>
              <a:rPr lang="en-US" altLang="ko-KR"/>
              <a:t>LSH - </a:t>
            </a:r>
            <a:r>
              <a:rPr lang="ko-KR" altLang="en-US" sz="3000"/>
              <a:t>압축함수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3A4F27-9C7D-4042-BF6E-716912D3D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88" y="2050045"/>
            <a:ext cx="5687114" cy="275790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07ED33-CDD0-4DDC-B583-BCFBB7AF953D}"/>
              </a:ext>
            </a:extLst>
          </p:cNvPr>
          <p:cNvSpPr/>
          <p:nvPr/>
        </p:nvSpPr>
        <p:spPr>
          <a:xfrm>
            <a:off x="2943494" y="2050045"/>
            <a:ext cx="1332671" cy="639367"/>
          </a:xfrm>
          <a:prstGeom prst="roundRect">
            <a:avLst>
              <a:gd name="adj" fmla="val 11483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A69079-442D-41A9-9A79-86DDC677C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530" y="2905125"/>
            <a:ext cx="47815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1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E0CC4-94C5-4F42-A2AF-F8AB0491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해시함수 </a:t>
            </a:r>
            <a:r>
              <a:rPr lang="en-US" altLang="ko-KR"/>
              <a:t>LSH - </a:t>
            </a:r>
            <a:r>
              <a:rPr lang="ko-KR" altLang="en-US" sz="3000"/>
              <a:t>압축함수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3A4F27-9C7D-4042-BF6E-716912D3D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852" y="1832021"/>
            <a:ext cx="6586296" cy="3193957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07ED33-CDD0-4DDC-B583-BCFBB7AF953D}"/>
              </a:ext>
            </a:extLst>
          </p:cNvPr>
          <p:cNvSpPr/>
          <p:nvPr/>
        </p:nvSpPr>
        <p:spPr>
          <a:xfrm>
            <a:off x="3962287" y="3581400"/>
            <a:ext cx="4216400" cy="1469978"/>
          </a:xfrm>
          <a:prstGeom prst="roundRect">
            <a:avLst>
              <a:gd name="adj" fmla="val 11483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6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E0CC4-94C5-4F42-A2AF-F8AB0491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해시함수 </a:t>
            </a:r>
            <a:r>
              <a:rPr lang="en-US" altLang="ko-KR" dirty="0"/>
              <a:t>LSH - </a:t>
            </a:r>
            <a:r>
              <a:rPr lang="ko-KR" altLang="en-US" sz="3000" dirty="0"/>
              <a:t>단계함수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C5389F-D55C-4C2C-8B0A-ADDC8567A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744" y="1141533"/>
            <a:ext cx="3765235" cy="5110457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01E4F97-5F62-4B32-B14F-587ED62089B0}"/>
              </a:ext>
            </a:extLst>
          </p:cNvPr>
          <p:cNvSpPr txBox="1">
            <a:spLocks/>
          </p:cNvSpPr>
          <p:nvPr/>
        </p:nvSpPr>
        <p:spPr>
          <a:xfrm>
            <a:off x="6786282" y="2308125"/>
            <a:ext cx="3263094" cy="22417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600" dirty="0"/>
              <a:t>메시지 덧셈 함수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MsgAdd</a:t>
            </a:r>
            <a:r>
              <a:rPr lang="en-US" altLang="ko-KR" sz="1600" dirty="0"/>
              <a:t>)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baseline="-25000" dirty="0"/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600" dirty="0"/>
              <a:t>섞음 함수 </a:t>
            </a:r>
            <a:r>
              <a:rPr lang="en-US" altLang="ko-KR" sz="1600" dirty="0"/>
              <a:t>(Mix)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600" dirty="0"/>
              <a:t>워드 단위 순환 함수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WordPerm</a:t>
            </a:r>
            <a:r>
              <a:rPr lang="en-US" altLang="ko-KR" sz="1600" dirty="0"/>
              <a:t>)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6733745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374</Words>
  <Application>Microsoft Office PowerPoint</Application>
  <PresentationFormat>와이드스크린</PresentationFormat>
  <Paragraphs>44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CryptoCraft 테마</vt:lpstr>
      <vt:lpstr>제목 테마</vt:lpstr>
      <vt:lpstr>해시함수 LSH https://youtu.be/YO764pePJjo</vt:lpstr>
      <vt:lpstr>PowerPoint 프레젠테이션</vt:lpstr>
      <vt:lpstr>해시함수 LSH</vt:lpstr>
      <vt:lpstr>해시함수 LSH - 전체구조</vt:lpstr>
      <vt:lpstr>해시함수 LSH - 전체구조</vt:lpstr>
      <vt:lpstr>해시함수 LSH - 압축함수</vt:lpstr>
      <vt:lpstr>해시함수 LSH - 압축함수</vt:lpstr>
      <vt:lpstr>해시함수 LSH - 압축함수</vt:lpstr>
      <vt:lpstr>해시함수 LSH - 단계함수</vt:lpstr>
      <vt:lpstr>해시함수 LSH – 메시지 덧셈 함수(MsgAdd)</vt:lpstr>
      <vt:lpstr>해시함수 LSH – 섞음 함수(Mix)</vt:lpstr>
      <vt:lpstr>해시함수 LSH – 섞음 함수(Mix)</vt:lpstr>
      <vt:lpstr>해시함수 LSH – 워드 단위 순환 함수(WordPerm)</vt:lpstr>
      <vt:lpstr>해시함수 LSH - 전체구조</vt:lpstr>
      <vt:lpstr>해시함수 LSH - Final</vt:lpstr>
      <vt:lpstr>해시함수 LSH - 양자 회로 구현을 통한 자원 추정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 경주</cp:lastModifiedBy>
  <cp:revision>56</cp:revision>
  <dcterms:created xsi:type="dcterms:W3CDTF">2019-03-05T04:29:07Z</dcterms:created>
  <dcterms:modified xsi:type="dcterms:W3CDTF">2021-02-14T14:53:18Z</dcterms:modified>
</cp:coreProperties>
</file>