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75" r:id="rId4"/>
    <p:sldId id="280" r:id="rId5"/>
    <p:sldId id="283" r:id="rId6"/>
    <p:sldId id="284" r:id="rId7"/>
    <p:sldId id="282" r:id="rId8"/>
    <p:sldId id="286" r:id="rId9"/>
    <p:sldId id="285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63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bMd9e8Tno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https://youtu.be/IbMd9e8TnoQ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학습 모델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r>
              <a:rPr lang="ko-KR" altLang="en-US" dirty="0"/>
              <a:t> 실습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학습 모델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분류 </a:t>
            </a:r>
            <a:r>
              <a:rPr lang="en-US" altLang="ko-KR" dirty="0"/>
              <a:t>– </a:t>
            </a:r>
            <a:r>
              <a:rPr lang="ko-KR" altLang="en-US" dirty="0"/>
              <a:t>주어진 데이터를 정해진 카테고리에 따라 분류</a:t>
            </a:r>
            <a:endParaRPr lang="en-US" altLang="ko-KR" dirty="0"/>
          </a:p>
          <a:p>
            <a:r>
              <a:rPr lang="ko-KR" altLang="en-US" dirty="0"/>
              <a:t>회귀 </a:t>
            </a:r>
            <a:r>
              <a:rPr lang="en-US" altLang="ko-KR" dirty="0"/>
              <a:t>– </a:t>
            </a:r>
            <a:r>
              <a:rPr lang="ko-KR" altLang="en-US" dirty="0"/>
              <a:t>어떤 데이터들의 특징을 기준으로 연속된 값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  <a:r>
              <a:rPr lang="ko-KR" altLang="en-US" dirty="0"/>
              <a:t>를 예측</a:t>
            </a:r>
            <a:endParaRPr lang="en-US" altLang="ko-KR" dirty="0"/>
          </a:p>
          <a:p>
            <a:r>
              <a:rPr lang="en-US" altLang="ko-KR" dirty="0"/>
              <a:t>SVM –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회귀에 쓰이는 머신 러닝 방법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Google Shape;327;p38">
            <a:extLst>
              <a:ext uri="{FF2B5EF4-FFF2-40B4-BE49-F238E27FC236}">
                <a16:creationId xmlns:a16="http://schemas.microsoft.com/office/drawing/2014/main" id="{BB62152A-9B8F-CF1E-9074-EA4CEB5B167A}"/>
              </a:ext>
            </a:extLst>
          </p:cNvPr>
          <p:cNvGrpSpPr/>
          <p:nvPr/>
        </p:nvGrpSpPr>
        <p:grpSpPr>
          <a:xfrm>
            <a:off x="2695658" y="2735650"/>
            <a:ext cx="6800683" cy="3825394"/>
            <a:chOff x="1007612" y="884100"/>
            <a:chExt cx="7127626" cy="4009300"/>
          </a:xfrm>
        </p:grpSpPr>
        <p:pic>
          <p:nvPicPr>
            <p:cNvPr id="5" name="Google Shape;328;p38">
              <a:extLst>
                <a:ext uri="{FF2B5EF4-FFF2-40B4-BE49-F238E27FC236}">
                  <a16:creationId xmlns:a16="http://schemas.microsoft.com/office/drawing/2014/main" id="{CC86392F-66F9-C464-3E85-46B5EAC823F3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07612" y="884100"/>
              <a:ext cx="7127626" cy="4009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329;p38">
              <a:extLst>
                <a:ext uri="{FF2B5EF4-FFF2-40B4-BE49-F238E27FC236}">
                  <a16:creationId xmlns:a16="http://schemas.microsoft.com/office/drawing/2014/main" id="{F79C9B39-AC08-E5C1-408E-CFA22D028409}"/>
                </a:ext>
              </a:extLst>
            </p:cNvPr>
            <p:cNvSpPr/>
            <p:nvPr/>
          </p:nvSpPr>
          <p:spPr>
            <a:xfrm>
              <a:off x="1402925" y="1998200"/>
              <a:ext cx="2262900" cy="21879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학습 모델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분류</a:t>
            </a:r>
            <a:r>
              <a:rPr lang="en-US" altLang="ko-KR" dirty="0"/>
              <a:t>(Classification) – </a:t>
            </a:r>
            <a:r>
              <a:rPr lang="ko-KR" altLang="en-US" dirty="0"/>
              <a:t>이진 분류</a:t>
            </a:r>
            <a:r>
              <a:rPr lang="en-US" altLang="ko-KR" dirty="0"/>
              <a:t>, </a:t>
            </a:r>
            <a:r>
              <a:rPr lang="ko-KR" altLang="en-US" dirty="0"/>
              <a:t>다중 분류</a:t>
            </a:r>
            <a:endParaRPr lang="en-US" altLang="ko-KR" dirty="0"/>
          </a:p>
          <a:p>
            <a:pPr lvl="1"/>
            <a:r>
              <a:rPr lang="ko-KR" altLang="en-US" dirty="0"/>
              <a:t>예측 변수가 이름 혹은 문자일 때 주로 사용</a:t>
            </a:r>
            <a:endParaRPr lang="en-US" altLang="ko-KR" dirty="0"/>
          </a:p>
          <a:p>
            <a:r>
              <a:rPr lang="ko-KR" altLang="en-US" dirty="0"/>
              <a:t>회귀</a:t>
            </a:r>
            <a:r>
              <a:rPr lang="en-US" altLang="ko-KR" dirty="0"/>
              <a:t>(Regression) – </a:t>
            </a:r>
            <a:r>
              <a:rPr lang="ko-KR" altLang="en-US" dirty="0"/>
              <a:t>패턴</a:t>
            </a:r>
            <a:r>
              <a:rPr lang="en-US" altLang="ko-KR" dirty="0"/>
              <a:t>, </a:t>
            </a:r>
            <a:r>
              <a:rPr lang="ko-KR" altLang="en-US" dirty="0"/>
              <a:t>트랜드</a:t>
            </a:r>
            <a:r>
              <a:rPr lang="en-US" altLang="ko-KR" dirty="0"/>
              <a:t>, </a:t>
            </a:r>
            <a:r>
              <a:rPr lang="ko-KR" altLang="en-US" dirty="0"/>
              <a:t>경향 예측에 사용</a:t>
            </a:r>
            <a:endParaRPr lang="en-US" altLang="ko-KR" dirty="0"/>
          </a:p>
          <a:p>
            <a:pPr lvl="1"/>
            <a:r>
              <a:rPr lang="ko-KR" altLang="en-US" dirty="0"/>
              <a:t>예측 변수가 숫자일 때 주로 사용</a:t>
            </a:r>
          </a:p>
        </p:txBody>
      </p:sp>
      <p:pic>
        <p:nvPicPr>
          <p:cNvPr id="1026" name="Picture 2" descr="05. 딥러닝 신경망 구현의 기초 - 출력층, 항등함수, 소프트맥스함수, 분류, 회귀">
            <a:extLst>
              <a:ext uri="{FF2B5EF4-FFF2-40B4-BE49-F238E27FC236}">
                <a16:creationId xmlns:a16="http://schemas.microsoft.com/office/drawing/2014/main" id="{F5AE6245-FACB-B2DC-4308-1ACC1E7E3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7" y="3335553"/>
            <a:ext cx="59531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SVM – Support Vector Machine</a:t>
            </a:r>
          </a:p>
          <a:p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회귀에 쓰이는 지도 학습 머신 러닝 방법</a:t>
            </a:r>
            <a:endParaRPr lang="en-US" altLang="ko-KR" dirty="0"/>
          </a:p>
          <a:p>
            <a:r>
              <a:rPr lang="ko-KR" altLang="en-US" dirty="0"/>
              <a:t>결정 경계</a:t>
            </a:r>
            <a:r>
              <a:rPr lang="en-US" altLang="ko-KR" dirty="0"/>
              <a:t>(Decision Boundary)</a:t>
            </a:r>
            <a:r>
              <a:rPr lang="ko-KR" altLang="en-US" dirty="0"/>
              <a:t>를 정의하는 모델</a:t>
            </a:r>
            <a:endParaRPr lang="en-US" altLang="ko-KR" dirty="0"/>
          </a:p>
          <a:p>
            <a:pPr lvl="1"/>
            <a:r>
              <a:rPr lang="ko-KR" altLang="en-US" dirty="0"/>
              <a:t>결정 경계 </a:t>
            </a:r>
            <a:r>
              <a:rPr lang="en-US" altLang="ko-KR" dirty="0"/>
              <a:t>– </a:t>
            </a:r>
            <a:r>
              <a:rPr lang="ko-KR" altLang="en-US" dirty="0"/>
              <a:t>분류를 위한 기준 선</a:t>
            </a:r>
            <a:endParaRPr lang="en-US" altLang="ko-KR" dirty="0"/>
          </a:p>
          <a:p>
            <a:pPr lvl="1"/>
            <a:r>
              <a:rPr lang="ko-KR" altLang="en-US" dirty="0" err="1"/>
              <a:t>초평면</a:t>
            </a:r>
            <a:r>
              <a:rPr lang="en-US" altLang="ko-KR" dirty="0"/>
              <a:t>(Hyperplane) – </a:t>
            </a:r>
            <a:r>
              <a:rPr lang="ko-KR" altLang="en-US" dirty="0"/>
              <a:t>고 차원의 결정 경계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2FAF5E2-1947-BE91-5503-CDE2BD7F6B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E7B6DB-FAE3-2944-56DC-983ACF76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53" y="3416864"/>
            <a:ext cx="4417347" cy="33395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37E8B7-1621-D5D6-9BBD-7583F7C43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093" y="3416864"/>
            <a:ext cx="3864339" cy="331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3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 </a:t>
            </a:r>
            <a:r>
              <a:rPr lang="ko-KR" altLang="en-US" dirty="0"/>
              <a:t>주요 용어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서포트 벡터 </a:t>
            </a:r>
            <a:r>
              <a:rPr lang="en-US" altLang="ko-KR" dirty="0"/>
              <a:t>– </a:t>
            </a:r>
            <a:r>
              <a:rPr lang="ko-KR" altLang="en-US" dirty="0"/>
              <a:t>데이터군의 최전방 데이터 포인트</a:t>
            </a:r>
            <a:endParaRPr lang="en-US" altLang="ko-KR" dirty="0"/>
          </a:p>
          <a:p>
            <a:pPr lvl="1"/>
            <a:r>
              <a:rPr lang="en-US" altLang="ko-KR" dirty="0"/>
              <a:t>SVM</a:t>
            </a:r>
            <a:r>
              <a:rPr lang="ko-KR" altLang="en-US" dirty="0"/>
              <a:t>의 결정 경계를 정의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개의 속성을 가진 데이터들은 </a:t>
            </a:r>
            <a:r>
              <a:rPr lang="en-US" altLang="ko-KR" dirty="0"/>
              <a:t>n+1</a:t>
            </a:r>
            <a:r>
              <a:rPr lang="ko-KR" altLang="en-US" dirty="0"/>
              <a:t>개의 서포트 벡터가 존재</a:t>
            </a:r>
            <a:endParaRPr lang="en-US" altLang="ko-KR" dirty="0"/>
          </a:p>
          <a:p>
            <a:r>
              <a:rPr lang="ko-KR" altLang="en-US" dirty="0"/>
              <a:t>마진 </a:t>
            </a:r>
            <a:r>
              <a:rPr lang="en-US" altLang="ko-KR" dirty="0"/>
              <a:t>– </a:t>
            </a:r>
            <a:r>
              <a:rPr lang="ko-KR" altLang="en-US" dirty="0"/>
              <a:t>결정 경계와 서포트 벡터 사이의 거리</a:t>
            </a:r>
            <a:endParaRPr lang="en-US" altLang="ko-KR" dirty="0"/>
          </a:p>
          <a:p>
            <a:pPr lvl="1"/>
            <a:r>
              <a:rPr lang="ko-KR" altLang="en-US" dirty="0"/>
              <a:t>최적의 결정 경계는 마진을 최대화</a:t>
            </a:r>
            <a:endParaRPr lang="en-US" altLang="ko-KR" dirty="0"/>
          </a:p>
          <a:p>
            <a:r>
              <a:rPr lang="ko-KR" altLang="en-US" dirty="0"/>
              <a:t>이상치</a:t>
            </a:r>
            <a:r>
              <a:rPr lang="en-US" altLang="ko-KR" dirty="0"/>
              <a:t> – </a:t>
            </a:r>
            <a:r>
              <a:rPr lang="ko-KR" altLang="en-US" dirty="0"/>
              <a:t>데이터군과 떨어져 혼자 튀어나와 있는 데이터 포인트</a:t>
            </a:r>
            <a:endParaRPr lang="en-US" altLang="ko-KR" dirty="0"/>
          </a:p>
          <a:p>
            <a:pPr lvl="1"/>
            <a:r>
              <a:rPr lang="ko-KR" altLang="en-US" dirty="0"/>
              <a:t>이상치의 허용은 </a:t>
            </a:r>
            <a:r>
              <a:rPr lang="en-US" altLang="ko-KR" dirty="0"/>
              <a:t>fitting</a:t>
            </a:r>
            <a:r>
              <a:rPr lang="ko-KR" altLang="en-US" dirty="0"/>
              <a:t>에 영향</a:t>
            </a:r>
            <a:endParaRPr lang="en-US" altLang="ko-KR" dirty="0"/>
          </a:p>
          <a:p>
            <a:pPr lvl="1"/>
            <a:r>
              <a:rPr lang="en-US" altLang="ko-KR" dirty="0"/>
              <a:t>Hard Margin / Soft Margin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8BFE38-BCAC-5AA3-5EB7-843AD4448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858" y="3954462"/>
            <a:ext cx="4933369" cy="28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10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5D261-E5A0-4C91-03E5-618C776A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DDA584-087E-7F29-FA08-6FBA38E44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커널 함수</a:t>
            </a:r>
            <a:endParaRPr lang="en-US" altLang="ko-KR" dirty="0"/>
          </a:p>
          <a:p>
            <a:pPr lvl="1"/>
            <a:r>
              <a:rPr lang="ko-KR" altLang="en-US" dirty="0"/>
              <a:t>저차원의 데이터를 고차원으로 매핑하여 선형 분류를 하기 위해 사용</a:t>
            </a:r>
            <a:endParaRPr lang="en-US" altLang="ko-KR" dirty="0"/>
          </a:p>
          <a:p>
            <a:r>
              <a:rPr lang="ko-KR" altLang="en-US" dirty="0"/>
              <a:t>다항식 커널</a:t>
            </a:r>
            <a:r>
              <a:rPr lang="en-US" altLang="ko-KR" dirty="0"/>
              <a:t>, </a:t>
            </a:r>
            <a:r>
              <a:rPr lang="ko-KR" altLang="en-US" dirty="0" err="1"/>
              <a:t>가우시안</a:t>
            </a:r>
            <a:r>
              <a:rPr lang="ko-KR" altLang="en-US" dirty="0"/>
              <a:t> 커널</a:t>
            </a:r>
            <a:r>
              <a:rPr lang="en-US" altLang="ko-KR" dirty="0"/>
              <a:t>, </a:t>
            </a:r>
            <a:r>
              <a:rPr lang="ko-KR" altLang="en-US" dirty="0" err="1"/>
              <a:t>시그모이드</a:t>
            </a:r>
            <a:r>
              <a:rPr lang="ko-KR" altLang="en-US" dirty="0"/>
              <a:t> 커널</a:t>
            </a:r>
            <a:endParaRPr lang="en-US" altLang="ko-KR" dirty="0"/>
          </a:p>
          <a:p>
            <a:pPr lvl="1"/>
            <a:r>
              <a:rPr lang="ko-KR" altLang="en-US" dirty="0" err="1"/>
              <a:t>가우시안</a:t>
            </a:r>
            <a:r>
              <a:rPr lang="ko-KR" altLang="en-US" dirty="0"/>
              <a:t> 커널이 성능이 우수하여 가장 많이 쓰임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87D0B4D-DFE7-3DC4-39A1-CABCD3E01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946" y="2956243"/>
            <a:ext cx="7944108" cy="369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84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SVM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노이즈 데이터와 이상치를 처리할 수 있음</a:t>
            </a:r>
            <a:endParaRPr lang="en-US" altLang="ko-KR" dirty="0"/>
          </a:p>
          <a:p>
            <a:pPr lvl="1"/>
            <a:r>
              <a:rPr lang="ko-KR" altLang="en-US" dirty="0"/>
              <a:t>선형 분리가 불가능한 데이터도 고차원 매핑을 통해 분리 가능</a:t>
            </a:r>
            <a:endParaRPr lang="en-US" altLang="ko-KR" dirty="0"/>
          </a:p>
          <a:p>
            <a:pPr lvl="1"/>
            <a:r>
              <a:rPr lang="ko-KR" altLang="en-US" dirty="0" err="1"/>
              <a:t>과적합</a:t>
            </a:r>
            <a:r>
              <a:rPr lang="ko-KR" altLang="en-US" dirty="0"/>
              <a:t> 되는 경우가 적음</a:t>
            </a:r>
            <a:endParaRPr lang="en-US" altLang="ko-KR" dirty="0"/>
          </a:p>
          <a:p>
            <a:pPr lvl="1"/>
            <a:r>
              <a:rPr lang="ko-KR" altLang="en-US" dirty="0"/>
              <a:t>신경망보다 사용하기 쉬움</a:t>
            </a:r>
            <a:endParaRPr lang="en-US" altLang="ko-KR" dirty="0"/>
          </a:p>
          <a:p>
            <a:pPr lvl="1"/>
            <a:r>
              <a:rPr lang="ko-KR" altLang="en-US" dirty="0"/>
              <a:t>오류 데이터 영향이 적음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여러 개의 조합 테스트 필요</a:t>
            </a:r>
            <a:endParaRPr lang="en-US" altLang="ko-KR" dirty="0"/>
          </a:p>
          <a:p>
            <a:pPr lvl="1"/>
            <a:r>
              <a:rPr lang="ko-KR" altLang="en-US" dirty="0"/>
              <a:t>학습 속도가 느림</a:t>
            </a:r>
            <a:endParaRPr lang="en-US" altLang="ko-KR" dirty="0"/>
          </a:p>
          <a:p>
            <a:pPr lvl="1"/>
            <a:r>
              <a:rPr lang="ko-KR" altLang="en-US" dirty="0"/>
              <a:t>해석이 어렵고 복잡한 블랙박스</a:t>
            </a:r>
            <a:endParaRPr lang="en-US" altLang="ko-KR" dirty="0"/>
          </a:p>
          <a:p>
            <a:pPr lvl="1"/>
            <a:r>
              <a:rPr lang="ko-KR" altLang="en-US" dirty="0"/>
              <a:t>모델 구축 시간이 오래 걸림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43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261</Words>
  <Application>Microsoft Office PowerPoint</Application>
  <PresentationFormat>와이드스크린</PresentationFormat>
  <Paragraphs>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CryptoCraft 테마</vt:lpstr>
      <vt:lpstr>제목 테마</vt:lpstr>
      <vt:lpstr>SVM</vt:lpstr>
      <vt:lpstr>PowerPoint 프레젠테이션</vt:lpstr>
      <vt:lpstr>AI 학습 모델</vt:lpstr>
      <vt:lpstr>AI 학습 모델</vt:lpstr>
      <vt:lpstr>SVM</vt:lpstr>
      <vt:lpstr>SVM 주요 용어</vt:lpstr>
      <vt:lpstr>SVM</vt:lpstr>
      <vt:lpstr>SVM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이민우</cp:lastModifiedBy>
  <cp:revision>72</cp:revision>
  <dcterms:created xsi:type="dcterms:W3CDTF">2019-03-05T04:29:07Z</dcterms:created>
  <dcterms:modified xsi:type="dcterms:W3CDTF">2022-12-04T22:08:32Z</dcterms:modified>
</cp:coreProperties>
</file>