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9" r:id="rId2"/>
    <p:sldId id="452" r:id="rId3"/>
    <p:sldId id="444" r:id="rId4"/>
    <p:sldId id="435" r:id="rId5"/>
    <p:sldId id="436" r:id="rId6"/>
    <p:sldId id="437" r:id="rId7"/>
    <p:sldId id="438" r:id="rId8"/>
    <p:sldId id="446" r:id="rId9"/>
    <p:sldId id="447" r:id="rId10"/>
    <p:sldId id="440" r:id="rId11"/>
    <p:sldId id="448" r:id="rId12"/>
    <p:sldId id="449" r:id="rId13"/>
    <p:sldId id="441" r:id="rId14"/>
    <p:sldId id="451" r:id="rId15"/>
    <p:sldId id="439" r:id="rId16"/>
    <p:sldId id="450" r:id="rId17"/>
    <p:sldId id="442" r:id="rId18"/>
    <p:sldId id="257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710"/>
  </p:normalViewPr>
  <p:slideViewPr>
    <p:cSldViewPr snapToGrid="0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03AEC-8D86-0748-B2EF-8B37FFEC3B18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03566-38C9-7248-8556-E942AF73C0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864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3566-38C9-7248-8556-E942AF73C0F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859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3566-38C9-7248-8556-E942AF73C0F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26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3566-38C9-7248-8556-E942AF73C0F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698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3566-38C9-7248-8556-E942AF73C0F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179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3566-38C9-7248-8556-E942AF73C0F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549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3566-38C9-7248-8556-E942AF73C0F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92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3566-38C9-7248-8556-E942AF73C0F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549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F0516-D6D5-FC3F-F97F-965731382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AC3F3B-C1B2-2346-1779-0EC467265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1013E-EDE3-DA42-384C-52A26C06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E6288-CE71-FAB6-75E5-48A60BBF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4AC0D-AE0B-EF86-8A3B-B4BF1644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64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3505-44DE-A4D5-E463-E02697F0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B6370-61F7-DD6E-EC4C-546A567FF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3DB00-AD2E-D2AD-B372-AF62EEC6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45F35-D519-8C8D-B594-DFE2F73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A7625-A2E9-9807-C72E-51CABF90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0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88DDA-904D-49E0-6930-615A14101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5E052-D064-46AD-5E18-8889139F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F02AD-0BAD-A03A-87AC-E53E4284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C8FCD-36E8-3711-72B5-30BE0AB8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783B2-F3EF-C0AE-DFC4-FE3452AA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24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954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1A40D-6CCB-E14D-BA5F-97607E61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CE915-5891-D27C-F0DD-B4EFCDA2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5EC0B-2A52-1E91-2318-3326B0B9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DFC86-32A2-50BB-4C65-36DC28DF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083C4-5B62-362E-D523-08618007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485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A892-4308-0A3C-53C2-B309AC0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2A209-BA0E-EE21-5B82-DE381805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20538-E1CA-58F4-47EB-636660A8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98A05-2760-2353-EBD9-094250CA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2DC92-87B8-DFCF-69A0-5A80B1AE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810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6B2D3-D1F8-6C79-C7F5-C1186907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0BBE2-D565-25B0-80DF-A935E734C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F55DF-2D9A-FF14-B11B-E0563240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02B25-D1F9-DA93-68A7-80EAF177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B1887-5781-D9FD-947E-28895515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2D7FE-C17D-F100-5D9B-BB9179CE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861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E4A11-2CB7-1C04-A91B-5D376B9B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3E892-3BE8-566A-6C9A-6CE9ECE7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89C92-3211-C3CD-F063-D3EF03B2D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061023-A480-3D2C-BD5E-52061118D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2A2B88-124C-D750-92CE-9B46CB3B5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94347B-BC89-F474-522A-0E1E957A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064E40-0A27-DA61-716E-4601E880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2C0BC2-6C04-A097-EBF1-8B7B172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69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1B362-E0DF-E576-A319-9147C236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BDC9CE-3CCC-9724-AECF-F6C8B08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F438FA-9942-4B12-7FDF-4A39F541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55B888-F58F-9EF5-275C-30923739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255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C0F0C-6E98-4977-DF02-8F6D0ED9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7EBF9A-21E2-B8FD-FE7D-AFED47E1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F958A-73D7-2045-4638-F53B2D3B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870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6D27D-FBF7-DBCE-5A48-89C196F2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46167-AEAE-12A1-A052-B6A1615A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4198FE-3AD9-6C77-D061-DD5B8437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C824C-4A41-31C9-5CEE-82CFAF1A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39192-F022-1973-D677-3E040CC4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15294-EE92-924E-1A62-84005553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297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2F52D-8C31-9E9A-9220-9FB3B452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C2C2C-5972-3B5B-41DD-643152D88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ACBF0-A295-F745-2ADD-7DAF40672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923EE-11DB-A19D-D91D-0A5E30A1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D2F48-ED37-0E41-C2CF-46DB4F13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2F14E-ACF3-39D0-000F-398AA756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3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12DA11-EF31-DB90-D8A9-92A4ACD0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22B35-A1B9-8F14-F347-1840AA09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B118D-3624-85FB-618F-D74F6CF3E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D3A6-0818-DD42-B3E1-B29D1DD35FCE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7F816-0183-3422-41FC-9C903C9A5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AB229-2C46-D2B4-7FC0-A0D789B03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BB0D-FB64-5940-B1D2-0233FC4DDE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84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72765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</a:rPr>
              <a:t>Quantum Carry-save Adder</a:t>
            </a:r>
            <a:endParaRPr lang="ko-KR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522768" y="4176213"/>
            <a:ext cx="1146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500" b="1" dirty="0"/>
              <a:t>장경배</a:t>
            </a:r>
            <a:endParaRPr kumimoji="1" lang="en-US" altLang="ko-KR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DBEC9-267B-1642-EF98-A95E57E175C4}"/>
              </a:ext>
            </a:extLst>
          </p:cNvPr>
          <p:cNvSpPr txBox="1"/>
          <p:nvPr/>
        </p:nvSpPr>
        <p:spPr>
          <a:xfrm>
            <a:off x="4543058" y="4714230"/>
            <a:ext cx="322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https://youtu.be/9fpshCktcRM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Quantum C</a:t>
            </a:r>
            <a:r>
              <a:rPr kumimoji="1" lang="en" altLang="ko-Kore-KR" b="1" dirty="0" err="1"/>
              <a:t>arry</a:t>
            </a:r>
            <a:r>
              <a:rPr kumimoji="1" lang="en" altLang="ko-Kore-KR" b="1" dirty="0"/>
              <a:t>-save Adder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C20DC-BAA9-38C4-77AC-115E8DF0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949631"/>
            <a:ext cx="5308654" cy="18336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97ADD7-1626-C165-F346-4180B6B5E819}"/>
              </a:ext>
            </a:extLst>
          </p:cNvPr>
          <p:cNvSpPr txBox="1"/>
          <p:nvPr/>
        </p:nvSpPr>
        <p:spPr>
          <a:xfrm>
            <a:off x="215152" y="1232396"/>
            <a:ext cx="6992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Quantum carry save adder</a:t>
            </a:r>
            <a:r>
              <a:rPr kumimoji="1" lang="ko-KR" altLang="en-US" sz="2400" dirty="0"/>
              <a:t>에서의 </a:t>
            </a:r>
            <a:r>
              <a:rPr kumimoji="1" lang="en-US" altLang="ko-KR" sz="2400" dirty="0"/>
              <a:t>MAJ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UMAJ</a:t>
            </a:r>
            <a:endParaRPr kumimoji="1" lang="en" altLang="ko-Kore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A1DDC-2A54-79CE-DA79-7044DE2F0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4307349"/>
            <a:ext cx="5308654" cy="18410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A0E34B-28B0-2AC5-2607-8BA672683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573" y="1694061"/>
            <a:ext cx="2490384" cy="45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6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Quantum C</a:t>
            </a:r>
            <a:r>
              <a:rPr kumimoji="1" lang="en" altLang="ko-Kore-KR" b="1" dirty="0" err="1"/>
              <a:t>arry</a:t>
            </a:r>
            <a:r>
              <a:rPr kumimoji="1" lang="en" altLang="ko-Kore-KR" b="1" dirty="0"/>
              <a:t>-save Adder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2C88-D5A8-C70E-B69F-F6B9F6AF74FD}"/>
              </a:ext>
            </a:extLst>
          </p:cNvPr>
          <p:cNvSpPr txBox="1"/>
          <p:nvPr/>
        </p:nvSpPr>
        <p:spPr>
          <a:xfrm>
            <a:off x="0" y="593565"/>
            <a:ext cx="4707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/>
              <a:t>3 operands version:</a:t>
            </a:r>
            <a:r>
              <a:rPr kumimoji="1" lang="en-US" altLang="ko-Kore-KR" sz="2500" dirty="0">
                <a:sym typeface="Wingdings" pitchFamily="2" charset="2"/>
              </a:rPr>
              <a:t> </a:t>
            </a:r>
            <a:r>
              <a:rPr kumimoji="1" lang="en-US" altLang="ko-Kore-KR" sz="2500" b="1" dirty="0">
                <a:sym typeface="Wingdings" pitchFamily="2" charset="2"/>
              </a:rPr>
              <a:t>a + b +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>
              <a:sym typeface="Wingdings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1CBC6-709C-45AC-A18A-64873E1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71" y="1291000"/>
            <a:ext cx="6810288" cy="51023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500263-C30A-983B-0E88-FA04821C9545}"/>
              </a:ext>
            </a:extLst>
          </p:cNvPr>
          <p:cNvSpPr/>
          <p:nvPr/>
        </p:nvSpPr>
        <p:spPr>
          <a:xfrm>
            <a:off x="5827060" y="1800361"/>
            <a:ext cx="4635062" cy="969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CECC67-9434-EBD1-D9A0-A038436F8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7" y="2183646"/>
            <a:ext cx="4635062" cy="11728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CCCEB5B-A86D-644D-A1EC-4C8688A3879A}"/>
              </a:ext>
            </a:extLst>
          </p:cNvPr>
          <p:cNvSpPr/>
          <p:nvPr/>
        </p:nvSpPr>
        <p:spPr>
          <a:xfrm>
            <a:off x="417685" y="2183646"/>
            <a:ext cx="4651200" cy="412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98C8ED-8A39-F13D-B90A-5BDD117F2D3D}"/>
              </a:ext>
            </a:extLst>
          </p:cNvPr>
          <p:cNvSpPr/>
          <p:nvPr/>
        </p:nvSpPr>
        <p:spPr>
          <a:xfrm>
            <a:off x="411920" y="2667740"/>
            <a:ext cx="4651200" cy="67087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7E56A9-A2F1-5636-205A-E8B33049A009}"/>
              </a:ext>
            </a:extLst>
          </p:cNvPr>
          <p:cNvSpPr/>
          <p:nvPr/>
        </p:nvSpPr>
        <p:spPr>
          <a:xfrm>
            <a:off x="7145018" y="4328408"/>
            <a:ext cx="4356700" cy="14090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611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Quantum C</a:t>
            </a:r>
            <a:r>
              <a:rPr kumimoji="1" lang="en" altLang="ko-Kore-KR" b="1" dirty="0" err="1"/>
              <a:t>arry</a:t>
            </a:r>
            <a:r>
              <a:rPr kumimoji="1" lang="en" altLang="ko-Kore-KR" b="1" dirty="0"/>
              <a:t>-save Adder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2C88-D5A8-C70E-B69F-F6B9F6AF74FD}"/>
              </a:ext>
            </a:extLst>
          </p:cNvPr>
          <p:cNvSpPr txBox="1"/>
          <p:nvPr/>
        </p:nvSpPr>
        <p:spPr>
          <a:xfrm>
            <a:off x="0" y="214664"/>
            <a:ext cx="5183663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>
                <a:sym typeface="Wingdings" pitchFamily="2" charset="2"/>
              </a:rPr>
              <a:t>4 operands version: </a:t>
            </a:r>
            <a:r>
              <a:rPr kumimoji="1" lang="en-US" altLang="ko-Kore-KR" sz="2500" b="1" dirty="0">
                <a:sym typeface="Wingdings" pitchFamily="2" charset="2"/>
              </a:rPr>
              <a:t>a + b + c + 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>
              <a:sym typeface="Wingdings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1CBC6-709C-45AC-A18A-64873E1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11" y="1308930"/>
            <a:ext cx="6810288" cy="51023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500263-C30A-983B-0E88-FA04821C9545}"/>
              </a:ext>
            </a:extLst>
          </p:cNvPr>
          <p:cNvSpPr/>
          <p:nvPr/>
        </p:nvSpPr>
        <p:spPr>
          <a:xfrm>
            <a:off x="5791200" y="1818290"/>
            <a:ext cx="4635062" cy="2270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6290B3-D0EC-FA1C-842B-DDD37CA9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9" y="2119327"/>
            <a:ext cx="4387317" cy="22179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D1ACDC-436E-3640-D9D4-8C785E4F3785}"/>
              </a:ext>
            </a:extLst>
          </p:cNvPr>
          <p:cNvSpPr/>
          <p:nvPr/>
        </p:nvSpPr>
        <p:spPr>
          <a:xfrm>
            <a:off x="601549" y="2066260"/>
            <a:ext cx="4387316" cy="1445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6725F7-924B-0724-A8FE-CAA2E3A4C2FB}"/>
              </a:ext>
            </a:extLst>
          </p:cNvPr>
          <p:cNvSpPr/>
          <p:nvPr/>
        </p:nvSpPr>
        <p:spPr>
          <a:xfrm>
            <a:off x="601549" y="3564719"/>
            <a:ext cx="4387316" cy="8255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BEC5B6-72C2-76FD-7DD6-E41D2DAD045D}"/>
              </a:ext>
            </a:extLst>
          </p:cNvPr>
          <p:cNvSpPr/>
          <p:nvPr/>
        </p:nvSpPr>
        <p:spPr>
          <a:xfrm>
            <a:off x="7100195" y="4337243"/>
            <a:ext cx="4356699" cy="1436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527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3DD48B3-C26B-3E89-6D95-5713900C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" altLang="ko-Kore-KR" b="1" dirty="0"/>
              <a:t>Demo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852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A2C88-D5A8-C70E-B69F-F6B9F6AF74FD}"/>
              </a:ext>
            </a:extLst>
          </p:cNvPr>
          <p:cNvSpPr txBox="1"/>
          <p:nvPr/>
        </p:nvSpPr>
        <p:spPr>
          <a:xfrm>
            <a:off x="-107387" y="832160"/>
            <a:ext cx="81972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500" b="1" dirty="0">
                <a:sym typeface="Wingdings" pitchFamily="2" charset="2"/>
              </a:rPr>
              <a:t>Majority gate</a:t>
            </a:r>
            <a:r>
              <a:rPr kumimoji="1" lang="ko-KR" altLang="en-US" sz="2500" b="1" dirty="0">
                <a:sym typeface="Wingdings" pitchFamily="2" charset="2"/>
              </a:rPr>
              <a:t>의 </a:t>
            </a:r>
            <a:r>
              <a:rPr kumimoji="1" lang="en-US" altLang="ko-KR" sz="2500" b="1" dirty="0">
                <a:sym typeface="Wingdings" pitchFamily="2" charset="2"/>
              </a:rPr>
              <a:t>Toffoli gate</a:t>
            </a:r>
            <a:r>
              <a:rPr kumimoji="1" lang="ko-KR" altLang="en-US" sz="2500" b="1" dirty="0" err="1">
                <a:sym typeface="Wingdings" pitchFamily="2" charset="2"/>
              </a:rPr>
              <a:t>를</a:t>
            </a:r>
            <a:r>
              <a:rPr kumimoji="1" lang="en-US" altLang="ko-Kore-KR" sz="2500" dirty="0">
                <a:sym typeface="Wingdings" pitchFamily="2" charset="2"/>
              </a:rPr>
              <a:t> </a:t>
            </a:r>
            <a:r>
              <a:rPr kumimoji="1" lang="en-US" altLang="ko-Kore-KR" sz="2500" b="1" dirty="0">
                <a:solidFill>
                  <a:schemeClr val="accent1"/>
                </a:solidFill>
                <a:sym typeface="Wingdings" pitchFamily="2" charset="2"/>
              </a:rPr>
              <a:t>logical AND gate</a:t>
            </a:r>
            <a:r>
              <a:rPr kumimoji="1" lang="ko-KR" altLang="en-US" sz="2500" b="1" dirty="0">
                <a:solidFill>
                  <a:schemeClr val="accent1"/>
                </a:solidFill>
                <a:sym typeface="Wingdings" pitchFamily="2" charset="2"/>
              </a:rPr>
              <a:t>로 교체</a:t>
            </a:r>
            <a:endParaRPr kumimoji="1" lang="en-US" altLang="ko-Kore-KR" sz="2500" b="1" dirty="0">
              <a:solidFill>
                <a:schemeClr val="accent1"/>
              </a:solidFill>
              <a:sym typeface="Wingdings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C20DC-BAA9-38C4-77AC-115E8DF0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1" y="2150168"/>
            <a:ext cx="5308654" cy="18336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C60A09-638F-6F27-F8C6-F9BE7883F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898" y="2150168"/>
            <a:ext cx="5308654" cy="30919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0A35925-B195-CA9F-FDF0-BF3C954E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Future Work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126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21CBC6-709C-45AC-A18A-64873E1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479" y="1276244"/>
            <a:ext cx="6191171" cy="46385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D1AFF9-986C-5195-5992-795C02A25F86}"/>
              </a:ext>
            </a:extLst>
          </p:cNvPr>
          <p:cNvSpPr/>
          <p:nvPr/>
        </p:nvSpPr>
        <p:spPr>
          <a:xfrm>
            <a:off x="6277301" y="1336519"/>
            <a:ext cx="5225805" cy="126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B99DA-6028-E08B-AD83-E159B5CFD6FC}"/>
              </a:ext>
            </a:extLst>
          </p:cNvPr>
          <p:cNvSpPr txBox="1"/>
          <p:nvPr/>
        </p:nvSpPr>
        <p:spPr>
          <a:xfrm>
            <a:off x="459567" y="340268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2300" dirty="0"/>
              <a:t>Majority </a:t>
            </a:r>
            <a:r>
              <a:rPr lang="ko-Kore-KR" altLang="en-US" sz="2300" dirty="0"/>
              <a:t>게이트들이</a:t>
            </a:r>
            <a:r>
              <a:rPr lang="ko-KR" altLang="en-US" sz="2300" dirty="0"/>
              <a:t> 체인 형식으로 구현되어 복잡도를 크게 감소시킴</a:t>
            </a:r>
            <a:endParaRPr lang="ko-Kore-KR" altLang="en-US" sz="2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759972-5342-84CD-F63E-3AADB8DA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08" y="1327554"/>
            <a:ext cx="4826049" cy="1347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47FE99-B878-2188-BC36-97E4B7F4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Future Work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A9C33-8AC5-65CD-692A-88E48C1F4E21}"/>
              </a:ext>
            </a:extLst>
          </p:cNvPr>
          <p:cNvSpPr txBox="1"/>
          <p:nvPr/>
        </p:nvSpPr>
        <p:spPr>
          <a:xfrm>
            <a:off x="35859" y="6538600"/>
            <a:ext cx="6657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800" dirty="0" err="1"/>
              <a:t>Vikramkumar</a:t>
            </a:r>
            <a:r>
              <a:rPr kumimoji="1" lang="en" altLang="ko-Kore-KR" sz="800" dirty="0"/>
              <a:t> Pudi; K. Sridharan; Fabrizio Lombardi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“</a:t>
            </a:r>
            <a:r>
              <a:rPr kumimoji="1" lang="en" altLang="ko-Kore-KR" sz="800" dirty="0"/>
              <a:t>Majority Logic Formulations for Parallel Adder Designs at Reduced Delay and Circuit Complexity</a:t>
            </a:r>
            <a:r>
              <a:rPr kumimoji="1" lang="en-US" altLang="ko-KR" sz="800" dirty="0"/>
              <a:t>”,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2017.</a:t>
            </a:r>
            <a:endParaRPr kumimoji="1" lang="ko-Kore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26E40-4F90-62EE-C918-A06395D1B279}"/>
              </a:ext>
            </a:extLst>
          </p:cNvPr>
          <p:cNvSpPr txBox="1"/>
          <p:nvPr/>
        </p:nvSpPr>
        <p:spPr>
          <a:xfrm>
            <a:off x="184104" y="2923329"/>
            <a:ext cx="577626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300" b="1" dirty="0"/>
              <a:t>위 논문 </a:t>
            </a:r>
            <a:r>
              <a:rPr kumimoji="1" lang="en-US" altLang="ko-KR" sz="2300" b="1" dirty="0"/>
              <a:t>(Classical)</a:t>
            </a:r>
            <a:r>
              <a:rPr kumimoji="1" lang="ko-KR" altLang="en-US" sz="2300" b="1" dirty="0"/>
              <a:t> 기법을 적용</a:t>
            </a:r>
            <a:r>
              <a:rPr kumimoji="1" lang="en-US" altLang="ko-KR" sz="2300" b="1" dirty="0"/>
              <a:t> (Quantum)</a:t>
            </a:r>
            <a:endParaRPr kumimoji="1" lang="ko-Kore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53548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21CBC6-709C-45AC-A18A-64873E1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60" y="1267279"/>
            <a:ext cx="6191171" cy="46385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D1AFF9-986C-5195-5992-795C02A25F86}"/>
              </a:ext>
            </a:extLst>
          </p:cNvPr>
          <p:cNvSpPr/>
          <p:nvPr/>
        </p:nvSpPr>
        <p:spPr>
          <a:xfrm>
            <a:off x="7244101" y="4052824"/>
            <a:ext cx="3952818" cy="126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047FE99-B878-2188-BC36-97E4B7F4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Future Work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A9C33-8AC5-65CD-692A-88E48C1F4E21}"/>
              </a:ext>
            </a:extLst>
          </p:cNvPr>
          <p:cNvSpPr txBox="1"/>
          <p:nvPr/>
        </p:nvSpPr>
        <p:spPr>
          <a:xfrm>
            <a:off x="35859" y="6538600"/>
            <a:ext cx="6657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800" dirty="0" err="1"/>
              <a:t>Vikramkumar</a:t>
            </a:r>
            <a:r>
              <a:rPr kumimoji="1" lang="en" altLang="ko-Kore-KR" sz="800" dirty="0"/>
              <a:t> Pudi; K. Sridharan; Fabrizio Lombardi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“</a:t>
            </a:r>
            <a:r>
              <a:rPr kumimoji="1" lang="en" altLang="ko-Kore-KR" sz="800" dirty="0"/>
              <a:t>Majority Logic Formulations for Parallel Adder Designs at Reduced Delay and Circuit Complexity</a:t>
            </a:r>
            <a:r>
              <a:rPr kumimoji="1" lang="en-US" altLang="ko-KR" sz="800" dirty="0"/>
              <a:t>”,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2017.</a:t>
            </a:r>
            <a:endParaRPr kumimoji="1" lang="ko-Kore-KR" alt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2427D-5F0E-03D3-55BF-AF75C1C9B91A}"/>
              </a:ext>
            </a:extLst>
          </p:cNvPr>
          <p:cNvSpPr txBox="1"/>
          <p:nvPr/>
        </p:nvSpPr>
        <p:spPr>
          <a:xfrm>
            <a:off x="-198194" y="1031854"/>
            <a:ext cx="56541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600" dirty="0">
                <a:sym typeface="Wingdings" pitchFamily="2" charset="2"/>
              </a:rPr>
              <a:t>마지막</a:t>
            </a:r>
            <a:r>
              <a:rPr kumimoji="1" lang="en-US" altLang="ko-KR" sz="2600" dirty="0">
                <a:sym typeface="Wingdings" pitchFamily="2" charset="2"/>
              </a:rPr>
              <a:t>,</a:t>
            </a:r>
            <a:r>
              <a:rPr kumimoji="1" lang="ko-KR" altLang="en-US" sz="2600" dirty="0">
                <a:sym typeface="Wingdings" pitchFamily="2" charset="2"/>
              </a:rPr>
              <a:t> </a:t>
            </a:r>
            <a:r>
              <a:rPr kumimoji="1" lang="ko-KR" altLang="en-US" sz="2600" b="1" dirty="0">
                <a:solidFill>
                  <a:schemeClr val="accent1"/>
                </a:solidFill>
                <a:sym typeface="Wingdings" pitchFamily="2" charset="2"/>
              </a:rPr>
              <a:t>단일 덧셈에 대해 </a:t>
            </a:r>
            <a:r>
              <a:rPr kumimoji="1" lang="ko-KR" altLang="en-US" sz="2600" dirty="0">
                <a:sym typeface="Wingdings" pitchFamily="2" charset="2"/>
              </a:rPr>
              <a:t>다양한</a:t>
            </a:r>
            <a:endParaRPr kumimoji="1" lang="en-US" altLang="ko-KR" sz="2600" dirty="0">
              <a:sym typeface="Wingdings" pitchFamily="2" charset="2"/>
            </a:endParaRPr>
          </a:p>
          <a:p>
            <a:pPr lvl="1"/>
            <a:r>
              <a:rPr kumimoji="1" lang="ko-KR" altLang="en-US" sz="2600" dirty="0">
                <a:sym typeface="Wingdings" pitchFamily="2" charset="2"/>
              </a:rPr>
              <a:t>   양자 </a:t>
            </a:r>
            <a:r>
              <a:rPr kumimoji="1" lang="ko-KR" altLang="en-US" sz="2600" dirty="0" err="1">
                <a:sym typeface="Wingdings" pitchFamily="2" charset="2"/>
              </a:rPr>
              <a:t>덧셈기</a:t>
            </a:r>
            <a:r>
              <a:rPr kumimoji="1" lang="en-US" altLang="ko-KR" sz="2600" dirty="0">
                <a:sym typeface="Wingdings" pitchFamily="2" charset="2"/>
              </a:rPr>
              <a:t> </a:t>
            </a:r>
            <a:r>
              <a:rPr kumimoji="1" lang="ko-KR" altLang="en-US" sz="2600" dirty="0">
                <a:sym typeface="Wingdings" pitchFamily="2" charset="2"/>
              </a:rPr>
              <a:t>적용 </a:t>
            </a:r>
            <a:r>
              <a:rPr kumimoji="1" lang="en-US" altLang="ko-KR" sz="2600" dirty="0">
                <a:sym typeface="Wingdings" pitchFamily="2" charset="2"/>
              </a:rPr>
              <a:t>&amp;</a:t>
            </a:r>
            <a:r>
              <a:rPr kumimoji="1" lang="ko-KR" altLang="en-US" sz="2600" dirty="0">
                <a:sym typeface="Wingdings" pitchFamily="2" charset="2"/>
              </a:rPr>
              <a:t> 자원 비교</a:t>
            </a:r>
            <a:endParaRPr kumimoji="1" lang="en-US" altLang="ko-KR" sz="2600" dirty="0">
              <a:sym typeface="Wingdings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1" lang="en-US" altLang="ko-KR" sz="2600" dirty="0">
                <a:sym typeface="Wingdings" pitchFamily="2" charset="2"/>
              </a:rPr>
              <a:t>CDKM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1" lang="en-US" altLang="ko-KR" sz="2600" dirty="0">
                <a:sym typeface="Wingdings" pitchFamily="2" charset="2"/>
              </a:rPr>
              <a:t>Takahashi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1" lang="en-US" altLang="ko-KR" sz="2600" dirty="0" err="1">
                <a:sym typeface="Wingdings" pitchFamily="2" charset="2"/>
              </a:rPr>
              <a:t>Gidney</a:t>
            </a:r>
            <a:r>
              <a:rPr kumimoji="1" lang="en-US" altLang="ko-KR" sz="2600" dirty="0">
                <a:sym typeface="Wingdings" pitchFamily="2" charset="2"/>
              </a:rPr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1" lang="en-US" altLang="ko-KR" sz="2600" dirty="0">
                <a:sym typeface="Wingdings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24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" altLang="ko-Kore-KR" b="1" dirty="0"/>
              <a:t>Future Work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92094-06AC-72B3-035C-42AAC11EAD17}"/>
              </a:ext>
            </a:extLst>
          </p:cNvPr>
          <p:cNvSpPr txBox="1"/>
          <p:nvPr/>
        </p:nvSpPr>
        <p:spPr>
          <a:xfrm>
            <a:off x="459673" y="1314135"/>
            <a:ext cx="11320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더 많은</a:t>
            </a:r>
            <a:r>
              <a:rPr kumimoji="1" lang="en-US" altLang="ko-Kore-KR" sz="2800" dirty="0"/>
              <a:t> operand</a:t>
            </a:r>
            <a:r>
              <a:rPr kumimoji="1" lang="ko-KR" altLang="en-US" sz="2800" dirty="0"/>
              <a:t>로의 확장</a:t>
            </a:r>
            <a:r>
              <a:rPr kumimoji="1" lang="en-US" altLang="ko-KR" sz="2800" dirty="0"/>
              <a:t> (4</a:t>
            </a:r>
            <a:r>
              <a:rPr kumimoji="1" lang="ko-KR" altLang="en-US" sz="2800" dirty="0"/>
              <a:t>개의 </a:t>
            </a:r>
            <a:r>
              <a:rPr kumimoji="1" lang="en-US" altLang="ko-KR" sz="2800" dirty="0"/>
              <a:t>operand</a:t>
            </a:r>
            <a:r>
              <a:rPr kumimoji="1" lang="ko-KR" altLang="en-US" sz="2800" dirty="0"/>
              <a:t> 단위로 구분 시키는 것 같음</a:t>
            </a:r>
            <a:r>
              <a:rPr kumimoji="1" lang="en-US" altLang="ko-KR" sz="2800" dirty="0"/>
              <a:t>)</a:t>
            </a:r>
            <a:endParaRPr kumimoji="1" lang="en-US" altLang="ko-Kore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800" dirty="0"/>
              <a:t>a + b + c + d + e + f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구현 플랫폼 </a:t>
            </a:r>
            <a:r>
              <a:rPr kumimoji="1" lang="en-US" altLang="ko-Kore-KR" sz="2800" dirty="0" err="1"/>
              <a:t>Cirq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</a:t>
            </a:r>
            <a:r>
              <a:rPr kumimoji="1" lang="en-US" altLang="ko-KR" sz="2800" dirty="0" err="1"/>
              <a:t>Qiskit</a:t>
            </a:r>
            <a:r>
              <a:rPr kumimoji="1" lang="en-US" altLang="ko-KR" sz="2800" dirty="0"/>
              <a:t>, Q# …)</a:t>
            </a:r>
            <a:r>
              <a:rPr kumimoji="1" lang="ko-KR" altLang="en-US" sz="2800" dirty="0"/>
              <a:t>로 포팅</a:t>
            </a:r>
            <a:endParaRPr kumimoji="1" lang="en-US" altLang="ko-Kore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911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altLang="en-US" dirty="0"/>
              <a:t>감사합니다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E139DC-D410-A550-65E6-3917BA484F6A}"/>
              </a:ext>
            </a:extLst>
          </p:cNvPr>
          <p:cNvSpPr/>
          <p:nvPr/>
        </p:nvSpPr>
        <p:spPr>
          <a:xfrm>
            <a:off x="0" y="6194611"/>
            <a:ext cx="12192000" cy="645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6C69E6-81A3-2929-C331-1936FF48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10" y="1251104"/>
            <a:ext cx="11379570" cy="3107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11D8AF1-8BC7-E616-A27C-3CE48213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Project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170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</a:t>
            </a:r>
            <a:r>
              <a:rPr kumimoji="1" lang="en" altLang="ko-Kore-KR" b="1" dirty="0" err="1"/>
              <a:t>arry</a:t>
            </a:r>
            <a:r>
              <a:rPr kumimoji="1" lang="en" altLang="ko-Kore-KR" b="1" dirty="0"/>
              <a:t>-save adder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2C88-D5A8-C70E-B69F-F6B9F6AF74FD}"/>
              </a:ext>
            </a:extLst>
          </p:cNvPr>
          <p:cNvSpPr txBox="1"/>
          <p:nvPr/>
        </p:nvSpPr>
        <p:spPr>
          <a:xfrm>
            <a:off x="267443" y="914683"/>
            <a:ext cx="7505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sym typeface="Wingdings" pitchFamily="2" charset="2"/>
              </a:rPr>
              <a:t>3</a:t>
            </a:r>
            <a:r>
              <a:rPr kumimoji="1" lang="ko-KR" altLang="en-US" sz="2400" dirty="0">
                <a:sym typeface="Wingdings" pitchFamily="2" charset="2"/>
              </a:rPr>
              <a:t>개 이상의 덧셈을 효율적으로 수행하기 위한 </a:t>
            </a:r>
            <a:r>
              <a:rPr kumimoji="1" lang="ko-KR" altLang="en-US" sz="2400" dirty="0" err="1">
                <a:sym typeface="Wingdings" pitchFamily="2" charset="2"/>
              </a:rPr>
              <a:t>덧셈기</a:t>
            </a:r>
            <a:endParaRPr kumimoji="1" lang="en-US" altLang="ko-KR" sz="24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3 operands version:</a:t>
            </a:r>
            <a:r>
              <a:rPr kumimoji="1" lang="en-US" altLang="ko-Kore-KR" sz="2400" dirty="0">
                <a:sym typeface="Wingdings" pitchFamily="2" charset="2"/>
              </a:rPr>
              <a:t> </a:t>
            </a:r>
            <a:r>
              <a:rPr kumimoji="1" lang="en-US" altLang="ko-Kore-KR" sz="2400" b="1" dirty="0">
                <a:sym typeface="Wingdings" pitchFamily="2" charset="2"/>
              </a:rPr>
              <a:t>a + b +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>
                <a:sym typeface="Wingdings" pitchFamily="2" charset="2"/>
              </a:rPr>
              <a:t>4 operands version: </a:t>
            </a:r>
            <a:r>
              <a:rPr kumimoji="1" lang="en-US" altLang="ko-Kore-KR" sz="2400" b="1" dirty="0">
                <a:sym typeface="Wingdings" pitchFamily="2" charset="2"/>
              </a:rPr>
              <a:t>a + b + c + 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>
              <a:sym typeface="Wingdings" pitchFamily="2" charset="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D1F1DA5-DD2E-7799-7479-E1101188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24" y="2670461"/>
            <a:ext cx="5116670" cy="38334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03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A2C88-D5A8-C70E-B69F-F6B9F6AF74FD}"/>
              </a:ext>
            </a:extLst>
          </p:cNvPr>
          <p:cNvSpPr txBox="1"/>
          <p:nvPr/>
        </p:nvSpPr>
        <p:spPr>
          <a:xfrm>
            <a:off x="0" y="880437"/>
            <a:ext cx="51836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/>
              <a:t>3 operands version:</a:t>
            </a:r>
            <a:r>
              <a:rPr kumimoji="1" lang="en-US" altLang="ko-Kore-KR" sz="2500" dirty="0">
                <a:sym typeface="Wingdings" pitchFamily="2" charset="2"/>
              </a:rPr>
              <a:t> </a:t>
            </a:r>
            <a:r>
              <a:rPr kumimoji="1" lang="en-US" altLang="ko-Kore-KR" sz="2500" b="1" dirty="0">
                <a:sym typeface="Wingdings" pitchFamily="2" charset="2"/>
              </a:rPr>
              <a:t>a + b +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>
                <a:sym typeface="Wingdings" pitchFamily="2" charset="2"/>
              </a:rPr>
              <a:t>4 operands version: </a:t>
            </a:r>
            <a:r>
              <a:rPr kumimoji="1" lang="en-US" altLang="ko-Kore-KR" sz="2500" b="1" dirty="0">
                <a:sym typeface="Wingdings" pitchFamily="2" charset="2"/>
              </a:rPr>
              <a:t>a + b + c + 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b="1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>
              <a:sym typeface="Wingdings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1CBC6-709C-45AC-A18A-64873E1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11" y="1308930"/>
            <a:ext cx="6810288" cy="51023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91BABF5-6550-5278-22E9-DD712B6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</a:t>
            </a:r>
            <a:r>
              <a:rPr kumimoji="1" lang="en" altLang="ko-Kore-KR" b="1" dirty="0" err="1"/>
              <a:t>arry</a:t>
            </a:r>
            <a:r>
              <a:rPr kumimoji="1" lang="en" altLang="ko-Kore-KR" b="1" dirty="0"/>
              <a:t>-save Adder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597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</a:t>
            </a:r>
            <a:r>
              <a:rPr kumimoji="1" lang="en" altLang="ko-Kore-KR" b="1" dirty="0" err="1"/>
              <a:t>arry</a:t>
            </a:r>
            <a:r>
              <a:rPr kumimoji="1" lang="en" altLang="ko-Kore-KR" b="1" dirty="0"/>
              <a:t>-save Adder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2C88-D5A8-C70E-B69F-F6B9F6AF74FD}"/>
              </a:ext>
            </a:extLst>
          </p:cNvPr>
          <p:cNvSpPr txBox="1"/>
          <p:nvPr/>
        </p:nvSpPr>
        <p:spPr>
          <a:xfrm>
            <a:off x="0" y="593565"/>
            <a:ext cx="5183663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/>
              <a:t>3 operands version:</a:t>
            </a:r>
            <a:r>
              <a:rPr kumimoji="1" lang="en-US" altLang="ko-Kore-KR" sz="2500" dirty="0">
                <a:sym typeface="Wingdings" pitchFamily="2" charset="2"/>
              </a:rPr>
              <a:t> </a:t>
            </a:r>
            <a:r>
              <a:rPr kumimoji="1" lang="en-US" altLang="ko-Kore-KR" sz="2500" b="1" dirty="0">
                <a:sym typeface="Wingdings" pitchFamily="2" charset="2"/>
              </a:rPr>
              <a:t>a + b +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>
                <a:sym typeface="Wingdings" pitchFamily="2" charset="2"/>
              </a:rPr>
              <a:t>4 operands version: </a:t>
            </a:r>
            <a:r>
              <a:rPr kumimoji="1" lang="en-US" altLang="ko-Kore-KR" sz="2500" b="1" dirty="0">
                <a:sym typeface="Wingdings" pitchFamily="2" charset="2"/>
              </a:rPr>
              <a:t>a + b + c + 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>
              <a:sym typeface="Wingdings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1CBC6-709C-45AC-A18A-64873E1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11" y="1308930"/>
            <a:ext cx="6810288" cy="51023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500263-C30A-983B-0E88-FA04821C9545}"/>
              </a:ext>
            </a:extLst>
          </p:cNvPr>
          <p:cNvSpPr/>
          <p:nvPr/>
        </p:nvSpPr>
        <p:spPr>
          <a:xfrm>
            <a:off x="5791200" y="1818290"/>
            <a:ext cx="4635062" cy="104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1ACDC-436E-3640-D9D4-8C785E4F3785}"/>
              </a:ext>
            </a:extLst>
          </p:cNvPr>
          <p:cNvSpPr/>
          <p:nvPr/>
        </p:nvSpPr>
        <p:spPr>
          <a:xfrm>
            <a:off x="761999" y="1389530"/>
            <a:ext cx="3799489" cy="404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6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</a:t>
            </a:r>
            <a:r>
              <a:rPr kumimoji="1" lang="en" altLang="ko-Kore-KR" b="1" dirty="0" err="1"/>
              <a:t>arry</a:t>
            </a:r>
            <a:r>
              <a:rPr kumimoji="1" lang="en" altLang="ko-Kore-KR" b="1" dirty="0"/>
              <a:t>-save Adder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2C88-D5A8-C70E-B69F-F6B9F6AF74FD}"/>
              </a:ext>
            </a:extLst>
          </p:cNvPr>
          <p:cNvSpPr txBox="1"/>
          <p:nvPr/>
        </p:nvSpPr>
        <p:spPr>
          <a:xfrm>
            <a:off x="0" y="214664"/>
            <a:ext cx="518366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/>
              <a:t>3 operands version:</a:t>
            </a:r>
            <a:r>
              <a:rPr kumimoji="1" lang="en-US" altLang="ko-Kore-KR" sz="2500" dirty="0">
                <a:sym typeface="Wingdings" pitchFamily="2" charset="2"/>
              </a:rPr>
              <a:t> </a:t>
            </a:r>
            <a:r>
              <a:rPr kumimoji="1" lang="en-US" altLang="ko-Kore-KR" sz="2500" b="1" dirty="0">
                <a:sym typeface="Wingdings" pitchFamily="2" charset="2"/>
              </a:rPr>
              <a:t>a + b +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>
                <a:sym typeface="Wingdings" pitchFamily="2" charset="2"/>
              </a:rPr>
              <a:t>4 operands version: </a:t>
            </a:r>
            <a:r>
              <a:rPr kumimoji="1" lang="en-US" altLang="ko-Kore-KR" sz="2500" b="1" dirty="0">
                <a:sym typeface="Wingdings" pitchFamily="2" charset="2"/>
              </a:rPr>
              <a:t>a + b + c + 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>
              <a:sym typeface="Wingdings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1CBC6-709C-45AC-A18A-64873E1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11" y="1308930"/>
            <a:ext cx="6810288" cy="51023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500263-C30A-983B-0E88-FA04821C9545}"/>
              </a:ext>
            </a:extLst>
          </p:cNvPr>
          <p:cNvSpPr/>
          <p:nvPr/>
        </p:nvSpPr>
        <p:spPr>
          <a:xfrm>
            <a:off x="5791200" y="1818290"/>
            <a:ext cx="4635062" cy="2270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1ACDC-436E-3640-D9D4-8C785E4F3785}"/>
              </a:ext>
            </a:extLst>
          </p:cNvPr>
          <p:cNvSpPr/>
          <p:nvPr/>
        </p:nvSpPr>
        <p:spPr>
          <a:xfrm>
            <a:off x="751490" y="1746044"/>
            <a:ext cx="4261944" cy="404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314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</a:t>
            </a:r>
            <a:r>
              <a:rPr kumimoji="1" lang="en" altLang="ko-Kore-KR" b="1" dirty="0" err="1"/>
              <a:t>arry</a:t>
            </a:r>
            <a:r>
              <a:rPr kumimoji="1" lang="en" altLang="ko-Kore-KR" b="1" dirty="0"/>
              <a:t>-save Adder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2C88-D5A8-C70E-B69F-F6B9F6AF74FD}"/>
              </a:ext>
            </a:extLst>
          </p:cNvPr>
          <p:cNvSpPr txBox="1"/>
          <p:nvPr/>
        </p:nvSpPr>
        <p:spPr>
          <a:xfrm>
            <a:off x="-198194" y="1031854"/>
            <a:ext cx="5364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600" dirty="0">
                <a:sym typeface="Wingdings" pitchFamily="2" charset="2"/>
              </a:rPr>
              <a:t>carry-save </a:t>
            </a:r>
            <a:r>
              <a:rPr kumimoji="1" lang="ko-KR" altLang="en-US" sz="2600" dirty="0">
                <a:sym typeface="Wingdings" pitchFamily="2" charset="2"/>
              </a:rPr>
              <a:t>단계 이후</a:t>
            </a:r>
            <a:r>
              <a:rPr kumimoji="1" lang="en-US" altLang="ko-KR" sz="2600" dirty="0">
                <a:sym typeface="Wingdings" pitchFamily="2" charset="2"/>
              </a:rPr>
              <a:t>,</a:t>
            </a:r>
            <a:r>
              <a:rPr kumimoji="1" lang="ko-KR" altLang="en-US" sz="2600" dirty="0">
                <a:sym typeface="Wingdings" pitchFamily="2" charset="2"/>
              </a:rPr>
              <a:t> </a:t>
            </a:r>
            <a:r>
              <a:rPr kumimoji="1" lang="ko-KR" altLang="en-US" sz="2600" b="1" dirty="0">
                <a:solidFill>
                  <a:schemeClr val="accent1"/>
                </a:solidFill>
                <a:sym typeface="Wingdings" pitchFamily="2" charset="2"/>
              </a:rPr>
              <a:t>단순 덧셈</a:t>
            </a:r>
            <a:br>
              <a:rPr kumimoji="1" lang="en-US" altLang="ko-KR" sz="2600" b="1" dirty="0">
                <a:solidFill>
                  <a:schemeClr val="accent1"/>
                </a:solidFill>
                <a:sym typeface="Wingdings" pitchFamily="2" charset="2"/>
              </a:rPr>
            </a:br>
            <a:r>
              <a:rPr kumimoji="1" lang="ko-KR" altLang="en-US" sz="2600" dirty="0">
                <a:sym typeface="Wingdings" pitchFamily="2" charset="2"/>
              </a:rPr>
              <a:t>수행</a:t>
            </a:r>
            <a:endParaRPr kumimoji="1" lang="en-US" altLang="ko-KR" sz="26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600" b="1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>
              <a:sym typeface="Wingdings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1CBC6-709C-45AC-A18A-64873E15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01" y="1308930"/>
            <a:ext cx="6810288" cy="51023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500263-C30A-983B-0E88-FA04821C9545}"/>
              </a:ext>
            </a:extLst>
          </p:cNvPr>
          <p:cNvSpPr/>
          <p:nvPr/>
        </p:nvSpPr>
        <p:spPr>
          <a:xfrm>
            <a:off x="6947338" y="4141076"/>
            <a:ext cx="4572000" cy="16816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521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Quantum C</a:t>
            </a:r>
            <a:r>
              <a:rPr kumimoji="1" lang="en" altLang="ko-Kore-KR" b="1" dirty="0" err="1"/>
              <a:t>arry</a:t>
            </a:r>
            <a:r>
              <a:rPr kumimoji="1" lang="en" altLang="ko-Kore-KR" b="1" dirty="0"/>
              <a:t>-save Adder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2C88-D5A8-C70E-B69F-F6B9F6AF74FD}"/>
              </a:ext>
            </a:extLst>
          </p:cNvPr>
          <p:cNvSpPr txBox="1"/>
          <p:nvPr/>
        </p:nvSpPr>
        <p:spPr>
          <a:xfrm>
            <a:off x="0" y="914683"/>
            <a:ext cx="88278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sym typeface="Wingdings" pitchFamily="2" charset="2"/>
              </a:rPr>
              <a:t>양자 버전의 </a:t>
            </a:r>
            <a:r>
              <a:rPr kumimoji="1" lang="en-US" altLang="ko-KR" sz="2400" dirty="0">
                <a:sym typeface="Wingdings" pitchFamily="2" charset="2"/>
              </a:rPr>
              <a:t>carry-save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r>
              <a:rPr kumimoji="1" lang="en-US" altLang="ko-KR" sz="2400" dirty="0">
                <a:sym typeface="Wingdings" pitchFamily="2" charset="2"/>
              </a:rPr>
              <a:t>adder</a:t>
            </a:r>
            <a:r>
              <a:rPr kumimoji="1" lang="ko-KR" altLang="en-US" sz="2400" dirty="0">
                <a:sym typeface="Wingdings" pitchFamily="2" charset="2"/>
              </a:rPr>
              <a:t>는 </a:t>
            </a:r>
            <a:r>
              <a:rPr kumimoji="1" lang="en-US" altLang="ko-KR" sz="2400" dirty="0">
                <a:sym typeface="Wingdings" pitchFamily="2" charset="2"/>
              </a:rPr>
              <a:t>1988</a:t>
            </a:r>
            <a:r>
              <a:rPr kumimoji="1" lang="ko-KR" altLang="en-US" sz="2400" dirty="0">
                <a:sym typeface="Wingdings" pitchFamily="2" charset="2"/>
              </a:rPr>
              <a:t>년 </a:t>
            </a:r>
            <a:r>
              <a:rPr kumimoji="1" lang="en-US" altLang="ko-KR" sz="2400" dirty="0" err="1">
                <a:sym typeface="Wingdings" pitchFamily="2" charset="2"/>
              </a:rPr>
              <a:t>Gosset</a:t>
            </a:r>
            <a:r>
              <a:rPr kumimoji="1" lang="ko-KR" altLang="en-US" sz="2400" dirty="0">
                <a:sym typeface="Wingdings" pitchFamily="2" charset="2"/>
              </a:rPr>
              <a:t>의 논문이 유일</a:t>
            </a:r>
            <a:endParaRPr kumimoji="1" lang="en-US" altLang="ko-KR" sz="24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sym typeface="Wingdings" pitchFamily="2" charset="2"/>
              </a:rPr>
              <a:t>Classical carry-save adder</a:t>
            </a:r>
            <a:r>
              <a:rPr kumimoji="1" lang="ko-KR" altLang="en-US" sz="2400" dirty="0">
                <a:sym typeface="Wingdings" pitchFamily="2" charset="2"/>
              </a:rPr>
              <a:t> 구조와 동일</a:t>
            </a:r>
            <a:endParaRPr kumimoji="1" lang="en-US" altLang="ko-KR" sz="2400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ym typeface="Wingdings" pitchFamily="2" charset="2"/>
              </a:rPr>
              <a:t>Carry-save </a:t>
            </a:r>
            <a:r>
              <a:rPr kumimoji="1" lang="ko-Kore-KR" altLang="en-US" sz="2400" b="1" dirty="0">
                <a:sym typeface="Wingdings" pitchFamily="2" charset="2"/>
              </a:rPr>
              <a:t>단계</a:t>
            </a:r>
            <a:r>
              <a:rPr kumimoji="1" lang="ko-KR" altLang="en-US" sz="2400" b="1" dirty="0">
                <a:sym typeface="Wingdings" pitchFamily="2" charset="2"/>
              </a:rPr>
              <a:t>에서는</a:t>
            </a:r>
            <a:r>
              <a:rPr kumimoji="1" lang="en-US" altLang="ko-KR" sz="2400" dirty="0">
                <a:sym typeface="Wingdings" pitchFamily="2" charset="2"/>
              </a:rPr>
              <a:t>,</a:t>
            </a:r>
            <a:r>
              <a:rPr kumimoji="1" lang="ko-KR" altLang="en-US" sz="2400" b="1" dirty="0">
                <a:sym typeface="Wingdings" pitchFamily="2" charset="2"/>
              </a:rPr>
              <a:t> </a:t>
            </a:r>
            <a:r>
              <a:rPr kumimoji="1" lang="en-US" altLang="ko-KR" sz="2400" b="1" dirty="0">
                <a:sym typeface="Wingdings" pitchFamily="2" charset="2"/>
              </a:rPr>
              <a:t>S</a:t>
            </a:r>
            <a:r>
              <a:rPr kumimoji="1" lang="ko-KR" altLang="en-US" sz="2400" b="1" dirty="0">
                <a:sym typeface="Wingdings" pitchFamily="2" charset="2"/>
              </a:rPr>
              <a:t>와 </a:t>
            </a:r>
            <a:r>
              <a:rPr kumimoji="1" lang="en-US" altLang="ko-KR" sz="2400" b="1" dirty="0">
                <a:sym typeface="Wingdings" pitchFamily="2" charset="2"/>
              </a:rPr>
              <a:t>C</a:t>
            </a:r>
            <a:r>
              <a:rPr kumimoji="1" lang="ko-KR" altLang="en-US" sz="2400" b="1" dirty="0">
                <a:sym typeface="Wingdings" pitchFamily="2" charset="2"/>
              </a:rPr>
              <a:t> 두 값을 </a:t>
            </a:r>
            <a:r>
              <a:rPr kumimoji="1" lang="en-US" altLang="ko-KR" sz="2400" b="1" dirty="0">
                <a:sym typeface="Wingdings" pitchFamily="2" charset="2"/>
              </a:rPr>
              <a:t>output</a:t>
            </a:r>
            <a:r>
              <a:rPr kumimoji="1" lang="ko-KR" altLang="en-US" sz="2400" b="1" dirty="0" err="1">
                <a:sym typeface="Wingdings" pitchFamily="2" charset="2"/>
              </a:rPr>
              <a:t>으로</a:t>
            </a:r>
            <a:r>
              <a:rPr kumimoji="1" lang="ko-KR" altLang="en-US" sz="2400" b="1" dirty="0">
                <a:sym typeface="Wingdings" pitchFamily="2" charset="2"/>
              </a:rPr>
              <a:t> 출력</a:t>
            </a:r>
            <a:endParaRPr kumimoji="1" lang="en-US" altLang="ko-KR" sz="2400" b="1" dirty="0">
              <a:sym typeface="Wingdings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olidFill>
                  <a:schemeClr val="accent2"/>
                </a:solidFill>
                <a:sym typeface="Wingdings" pitchFamily="2" charset="2"/>
              </a:rPr>
              <a:t>S</a:t>
            </a:r>
            <a:r>
              <a:rPr kumimoji="1" lang="ko-KR" altLang="en-US" sz="2400" b="1" dirty="0">
                <a:solidFill>
                  <a:schemeClr val="accent2"/>
                </a:solidFill>
                <a:sym typeface="Wingdings" pitchFamily="2" charset="2"/>
              </a:rPr>
              <a:t>는 </a:t>
            </a:r>
            <a:r>
              <a:rPr kumimoji="1" lang="en-US" altLang="ko-KR" sz="2400" b="1" dirty="0">
                <a:solidFill>
                  <a:schemeClr val="accent2"/>
                </a:solidFill>
                <a:sym typeface="Wingdings" pitchFamily="2" charset="2"/>
              </a:rPr>
              <a:t>Sum</a:t>
            </a:r>
            <a:r>
              <a:rPr kumimoji="1" lang="en-US" altLang="ko-KR" sz="2400" dirty="0">
                <a:sym typeface="Wingdings" pitchFamily="2" charset="2"/>
              </a:rPr>
              <a:t>, </a:t>
            </a:r>
            <a:r>
              <a:rPr kumimoji="1" lang="en-US" altLang="ko-KR" sz="2400" b="1" dirty="0">
                <a:solidFill>
                  <a:schemeClr val="accent1"/>
                </a:solidFill>
                <a:sym typeface="Wingdings" pitchFamily="2" charset="2"/>
              </a:rPr>
              <a:t>C</a:t>
            </a:r>
            <a:r>
              <a:rPr kumimoji="1" lang="ko-KR" altLang="en-US" sz="2400" b="1" dirty="0">
                <a:solidFill>
                  <a:schemeClr val="accent1"/>
                </a:solidFill>
                <a:sym typeface="Wingdings" pitchFamily="2" charset="2"/>
              </a:rPr>
              <a:t>는 </a:t>
            </a:r>
            <a:r>
              <a:rPr kumimoji="1" lang="en-US" altLang="ko-KR" sz="2400" b="1" dirty="0">
                <a:solidFill>
                  <a:schemeClr val="accent1"/>
                </a:solidFill>
                <a:sym typeface="Wingdings" pitchFamily="2" charset="2"/>
              </a:rPr>
              <a:t>Carry</a:t>
            </a:r>
            <a:r>
              <a:rPr kumimoji="1" lang="ko-KR" altLang="en-US" sz="2400" dirty="0">
                <a:sym typeface="Wingdings" pitchFamily="2" charset="2"/>
              </a:rPr>
              <a:t> 값을 저장</a:t>
            </a:r>
            <a:r>
              <a:rPr kumimoji="1" lang="en-US" altLang="ko-KR" sz="2400" dirty="0">
                <a:sym typeface="Wingdings" pitchFamily="2" charset="2"/>
              </a:rPr>
              <a:t>, Ex) 1+1+1  S = 1, C = 1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kumimoji="1" lang="en-US" altLang="ko-KR" sz="2400" dirty="0">
              <a:sym typeface="Wingdings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kumimoji="1" lang="en-US" altLang="ko-KR" sz="2400" dirty="0">
              <a:sym typeface="Wingdings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kumimoji="1" lang="en-US" altLang="ko-Kore-KR" sz="2400" dirty="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539D17-AE78-4714-BA76-1E00B9C1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19" y="3162146"/>
            <a:ext cx="7772400" cy="2543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787D6-66F4-96D0-8590-AC88AB316369}"/>
              </a:ext>
            </a:extLst>
          </p:cNvPr>
          <p:cNvSpPr txBox="1"/>
          <p:nvPr/>
        </p:nvSpPr>
        <p:spPr>
          <a:xfrm>
            <a:off x="80683" y="6642556"/>
            <a:ext cx="2424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800" dirty="0"/>
              <a:t>Phil Gossett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“Quantum Carry-Save Arithmetic”,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1998.</a:t>
            </a:r>
            <a:endParaRPr kumimoji="1" lang="ko-Kore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3C9F0-00B6-BD1B-352E-A0FA418C16A1}"/>
              </a:ext>
            </a:extLst>
          </p:cNvPr>
          <p:cNvSpPr/>
          <p:nvPr/>
        </p:nvSpPr>
        <p:spPr>
          <a:xfrm>
            <a:off x="7736542" y="5450541"/>
            <a:ext cx="367553" cy="236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30BC6A-F3F2-4BCF-3CD5-3CFC610B127B}"/>
              </a:ext>
            </a:extLst>
          </p:cNvPr>
          <p:cNvSpPr/>
          <p:nvPr/>
        </p:nvSpPr>
        <p:spPr>
          <a:xfrm>
            <a:off x="5692587" y="5441576"/>
            <a:ext cx="367553" cy="236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A7A55A-3358-15A7-695C-F8043E0E1C0F}"/>
              </a:ext>
            </a:extLst>
          </p:cNvPr>
          <p:cNvSpPr/>
          <p:nvPr/>
        </p:nvSpPr>
        <p:spPr>
          <a:xfrm>
            <a:off x="3643119" y="5441575"/>
            <a:ext cx="367553" cy="236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83885-0EEC-B1EC-E962-25051775F983}"/>
              </a:ext>
            </a:extLst>
          </p:cNvPr>
          <p:cNvSpPr/>
          <p:nvPr/>
        </p:nvSpPr>
        <p:spPr>
          <a:xfrm>
            <a:off x="1600890" y="5441575"/>
            <a:ext cx="367553" cy="236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5CD9EC-4BDB-DCFA-68B6-210457623A3F}"/>
              </a:ext>
            </a:extLst>
          </p:cNvPr>
          <p:cNvSpPr/>
          <p:nvPr/>
        </p:nvSpPr>
        <p:spPr>
          <a:xfrm>
            <a:off x="7257620" y="4760256"/>
            <a:ext cx="367553" cy="2369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2A3F2A-F174-A234-631D-5F4B5DFB8D44}"/>
              </a:ext>
            </a:extLst>
          </p:cNvPr>
          <p:cNvSpPr/>
          <p:nvPr/>
        </p:nvSpPr>
        <p:spPr>
          <a:xfrm>
            <a:off x="5195738" y="4770904"/>
            <a:ext cx="367553" cy="2369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72CF11-3C94-BC4D-FE8A-602659614A57}"/>
              </a:ext>
            </a:extLst>
          </p:cNvPr>
          <p:cNvSpPr/>
          <p:nvPr/>
        </p:nvSpPr>
        <p:spPr>
          <a:xfrm>
            <a:off x="3151786" y="4763983"/>
            <a:ext cx="367553" cy="2369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A2C3E-F2E9-0652-048E-C35312CBD6B9}"/>
              </a:ext>
            </a:extLst>
          </p:cNvPr>
          <p:cNvSpPr/>
          <p:nvPr/>
        </p:nvSpPr>
        <p:spPr>
          <a:xfrm>
            <a:off x="1107834" y="4751290"/>
            <a:ext cx="367553" cy="2369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852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4664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Ripple-Carry</a:t>
            </a:r>
            <a:r>
              <a:rPr kumimoji="1" lang="en" altLang="ko-Kore-KR" b="1" dirty="0"/>
              <a:t> Adder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19019D-D192-C0C7-CFFB-D7351852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5" y="2048744"/>
            <a:ext cx="6423471" cy="33348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D3C1C5-BB52-06C0-4098-385D50B2C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958" y="2048744"/>
            <a:ext cx="3560710" cy="1333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80D33F-45FD-52D4-7015-74B742FF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209" y="3564876"/>
            <a:ext cx="3560710" cy="14311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88CF73-0AC8-C7F8-E1A2-C6C08FAB7B3C}"/>
              </a:ext>
            </a:extLst>
          </p:cNvPr>
          <p:cNvSpPr txBox="1"/>
          <p:nvPr/>
        </p:nvSpPr>
        <p:spPr>
          <a:xfrm>
            <a:off x="411920" y="1281953"/>
            <a:ext cx="7510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Ripple-carry adder</a:t>
            </a:r>
            <a:r>
              <a:rPr kumimoji="1" lang="ko-Kore-KR" altLang="en-US" sz="2400" dirty="0"/>
              <a:t>에서의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 err="1"/>
              <a:t>M</a:t>
            </a:r>
            <a:r>
              <a:rPr kumimoji="1" lang="en-US" altLang="ko-Kore-KR" sz="2400" b="1" dirty="0" err="1"/>
              <a:t>AJ</a:t>
            </a:r>
            <a:r>
              <a:rPr kumimoji="1" lang="en-US" altLang="ko-Kore-KR" sz="2400" dirty="0" err="1"/>
              <a:t>oirty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/>
              <a:t>U</a:t>
            </a:r>
            <a:r>
              <a:rPr kumimoji="1" lang="en" altLang="ko-KR" sz="2400" dirty="0" err="1"/>
              <a:t>n</a:t>
            </a:r>
            <a:r>
              <a:rPr kumimoji="1" lang="en" altLang="ko-KR" sz="2400" b="1" dirty="0" err="1"/>
              <a:t>MA</a:t>
            </a:r>
            <a:r>
              <a:rPr kumimoji="1" lang="en" altLang="ko-KR" sz="2400" dirty="0" err="1"/>
              <a:t>jority</a:t>
            </a:r>
            <a:r>
              <a:rPr kumimoji="1" lang="ko-KR" altLang="en-US" sz="2400" dirty="0"/>
              <a:t> 게이트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474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391</Words>
  <Application>Microsoft Macintosh PowerPoint</Application>
  <PresentationFormat>와이드스크린</PresentationFormat>
  <Paragraphs>79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Quantum Carry-save Adder</vt:lpstr>
      <vt:lpstr>Project</vt:lpstr>
      <vt:lpstr>Carry-save adder</vt:lpstr>
      <vt:lpstr>Carry-save Adder</vt:lpstr>
      <vt:lpstr>Carry-save Adder</vt:lpstr>
      <vt:lpstr>Carry-save Adder</vt:lpstr>
      <vt:lpstr>Carry-save Adder</vt:lpstr>
      <vt:lpstr>Quantum Carry-save Adder</vt:lpstr>
      <vt:lpstr>Ripple-Carry Adder</vt:lpstr>
      <vt:lpstr>Quantum Carry-save Adder</vt:lpstr>
      <vt:lpstr>Quantum Carry-save Adder</vt:lpstr>
      <vt:lpstr>Quantum Carry-save Adder</vt:lpstr>
      <vt:lpstr>Demo</vt:lpstr>
      <vt:lpstr>Future Work</vt:lpstr>
      <vt:lpstr>Future Work</vt:lpstr>
      <vt:lpstr>Future Work</vt:lpstr>
      <vt:lpstr>Future Work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creator>장경배</dc:creator>
  <cp:lastModifiedBy>장경배</cp:lastModifiedBy>
  <cp:revision>116</cp:revision>
  <dcterms:created xsi:type="dcterms:W3CDTF">2023-01-25T14:26:49Z</dcterms:created>
  <dcterms:modified xsi:type="dcterms:W3CDTF">2023-01-28T08:14:26Z</dcterms:modified>
</cp:coreProperties>
</file>