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402" r:id="rId3"/>
    <p:sldId id="415" r:id="rId4"/>
    <p:sldId id="416" r:id="rId5"/>
    <p:sldId id="417" r:id="rId6"/>
    <p:sldId id="418" r:id="rId7"/>
    <p:sldId id="462" r:id="rId8"/>
    <p:sldId id="350" r:id="rId9"/>
    <p:sldId id="419" r:id="rId10"/>
    <p:sldId id="420" r:id="rId11"/>
    <p:sldId id="461" r:id="rId12"/>
    <p:sldId id="34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67"/>
  </p:normalViewPr>
  <p:slideViewPr>
    <p:cSldViewPr snapToGrid="0">
      <p:cViewPr>
        <p:scale>
          <a:sx n="136" d="100"/>
          <a:sy n="136" d="100"/>
        </p:scale>
        <p:origin x="53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421BA-B823-F74E-AA81-AD88D431011F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67485-7FFE-0246-B392-894CF411F3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48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5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BD887-4301-95E1-D61E-BADDB366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BFE0AB-B372-C0D1-907A-5C0B3E664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84B80-A937-6591-01F0-2BD696C8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9298D-631F-B490-8D8F-CB4B90BD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DEBB0-4CEB-8D05-F392-705D1E9C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80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3F68D-91FF-CEE1-F7E8-80E0FC13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480A2-5A9F-FB91-917D-0E2B65E7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4B903-F03B-8B50-12B0-882FFA7B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0C96-EA15-79E9-5DDC-5D8F42F6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F48A2-98CE-D549-21C3-7821280C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060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DC919F-F24B-56EE-9C46-A636D1A8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9FBCE-1D03-E77A-EB88-C18C57B1A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B761D-85FE-09BC-729D-45B03F5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2E5DE-2582-0373-15A5-8ACB3BB4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5D4B7-42E7-8294-C4D8-44DC71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292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2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7646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2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749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2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671B26A-2EA1-4BBF-A3FF-D6288133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B28-D290-2A4B-A90A-47EAEF72A8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07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4E933-0C34-B5EE-E9A8-20E561E2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06CE2-63E7-9AA7-B5CA-E7BA4D63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3F927-D461-B3E3-69C0-AE9795CE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1FB52-6555-40EA-DF65-88A3F46B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8D50C-0837-9D47-BFE5-112CD1DB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886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F039B-B49D-DD42-537C-01774136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4956F-7349-088B-2589-49BF4121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50849-3CEA-72F5-CA00-EA4EF52D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CF88F-4A5E-31B1-E885-A6A4AAD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D99C2-8889-5898-E2D8-77433052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7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FD2D8-4E87-C65B-C556-9E14576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1EAD4-66E6-0E58-3751-34F6C26CA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9E5FE-3C91-0D15-DB9B-0253F909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CEF7C-EEAF-CF27-274C-1711899C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8B854-40C1-D0F2-6B64-C387780D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31CEE-9F35-5BBB-E2DF-672E9E83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02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1C21-DAAB-F817-672B-7957EFC0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095D3-0135-C23A-A3AE-47342120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255FF-58BA-A253-4FE6-089720E7A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A18495-E1C9-C8EC-A2D0-32361E2EE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42A81F-7A2C-E2F1-9FB1-49031C007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502DE-72F2-B2E9-84D2-67863645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7A13C-8B00-CBFE-006B-18E5D3ED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30795-D3C3-BA21-9DD0-6C2F7649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72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DC3B-A385-86F7-D124-F9C749B8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05D6A-A630-D55D-04DB-596EAC0A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6FFB08-29E2-EC65-4AD6-9BB60164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318F7-207D-5D4E-4B8F-6E8C8DC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3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65D40A-2B50-7A1F-A93C-E63019BC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DFB894-D084-FD8F-C659-CDF54893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AC166-06EF-41B7-6D6D-DAEC17B9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7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C42B5-50EC-92D2-F66B-EC548A80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F3B0-5EC4-85B6-4D17-06164495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66310-1EF7-009F-3B04-7150D4976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C491-3B20-F929-9693-938DA10A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ADD97-584D-852E-F0C1-1B2D3DE9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43779-36E1-E920-DF27-40FC934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73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67D99-AB25-A880-D8CC-09180908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D60C72-C0D1-CDB1-EF2F-462020AD5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96C7C-340B-2A69-4DCA-13F42922C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403829-BF63-33C0-CF93-591C99C5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02AEF-030D-538A-2EA0-EA18006B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06052-BE88-B55D-596E-77C673B0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320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3716C3-810A-B97A-6336-47A1D752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FBE25-76E4-8E51-87DC-68DC6BD7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427FE-E0F6-6774-9704-EDBE8339A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977A-BF3F-474D-944A-93B5EC3CF09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F3204-B16E-84F2-3E1D-347DD0CC7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3B8E-F155-A1F0-2FB3-966176B9A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9618-392A-CF45-B9BD-B6FD1B7FE7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27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19469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NIST MAXDEPTH + Berlekamp Massey Decoding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330406" y="4379705"/>
            <a:ext cx="15311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b="1" dirty="0">
                <a:solidFill>
                  <a:schemeClr val="accent1"/>
                </a:solidFill>
              </a:rPr>
              <a:t>장경배</a:t>
            </a:r>
            <a:endParaRPr kumimoji="1" lang="ko-Kore-KR" altLang="en-US" sz="35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1816-17A8-72E6-2DCD-434940BF4023}"/>
              </a:ext>
            </a:extLst>
          </p:cNvPr>
          <p:cNvSpPr txBox="1"/>
          <p:nvPr/>
        </p:nvSpPr>
        <p:spPr>
          <a:xfrm>
            <a:off x="4356754" y="5383283"/>
            <a:ext cx="3478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https://youtu.be/oYXWWI02-VY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A71C3D-40B8-678F-1583-A8417C0CE806}"/>
              </a:ext>
            </a:extLst>
          </p:cNvPr>
          <p:cNvSpPr/>
          <p:nvPr/>
        </p:nvSpPr>
        <p:spPr>
          <a:xfrm>
            <a:off x="277091" y="64655"/>
            <a:ext cx="11674764" cy="1025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BF3EDD-7AAA-707E-46F4-10B2BBD8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4845"/>
            <a:ext cx="4777594" cy="67728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587C228-D4EE-6DC5-4990-E56E1DA5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864" y="0"/>
            <a:ext cx="513204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C54807C-2C88-834F-553B-F2DA02A5386C}"/>
              </a:ext>
            </a:extLst>
          </p:cNvPr>
          <p:cNvCxnSpPr/>
          <p:nvPr/>
        </p:nvCxnSpPr>
        <p:spPr>
          <a:xfrm>
            <a:off x="7309337" y="1422399"/>
            <a:ext cx="43595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166EC85-333D-F6EC-C72D-6C451AC176C1}"/>
              </a:ext>
            </a:extLst>
          </p:cNvPr>
          <p:cNvCxnSpPr>
            <a:cxnSpLocks/>
          </p:cNvCxnSpPr>
          <p:nvPr/>
        </p:nvCxnSpPr>
        <p:spPr>
          <a:xfrm>
            <a:off x="7055335" y="2941781"/>
            <a:ext cx="2803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F2682E5-8DE5-8A7B-302D-7CCD9679E65F}"/>
              </a:ext>
            </a:extLst>
          </p:cNvPr>
          <p:cNvCxnSpPr>
            <a:cxnSpLocks/>
          </p:cNvCxnSpPr>
          <p:nvPr/>
        </p:nvCxnSpPr>
        <p:spPr>
          <a:xfrm>
            <a:off x="7503299" y="3768435"/>
            <a:ext cx="4230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725B231-F69C-D8B3-C1B1-F4E75C5479EB}"/>
              </a:ext>
            </a:extLst>
          </p:cNvPr>
          <p:cNvCxnSpPr>
            <a:cxnSpLocks/>
          </p:cNvCxnSpPr>
          <p:nvPr/>
        </p:nvCxnSpPr>
        <p:spPr>
          <a:xfrm>
            <a:off x="7503299" y="4595090"/>
            <a:ext cx="4230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8195EA5-8ED8-DE0F-203B-2B8A44C40D71}"/>
              </a:ext>
            </a:extLst>
          </p:cNvPr>
          <p:cNvCxnSpPr>
            <a:cxnSpLocks/>
          </p:cNvCxnSpPr>
          <p:nvPr/>
        </p:nvCxnSpPr>
        <p:spPr>
          <a:xfrm>
            <a:off x="1096418" y="2604653"/>
            <a:ext cx="2970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90E184E-4649-E0E2-92F4-B79709A204E2}"/>
              </a:ext>
            </a:extLst>
          </p:cNvPr>
          <p:cNvCxnSpPr>
            <a:cxnSpLocks/>
          </p:cNvCxnSpPr>
          <p:nvPr/>
        </p:nvCxnSpPr>
        <p:spPr>
          <a:xfrm>
            <a:off x="875989" y="3456708"/>
            <a:ext cx="2498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FB8489A-7DC0-C753-1BE5-7FB726579D28}"/>
              </a:ext>
            </a:extLst>
          </p:cNvPr>
          <p:cNvCxnSpPr>
            <a:cxnSpLocks/>
          </p:cNvCxnSpPr>
          <p:nvPr/>
        </p:nvCxnSpPr>
        <p:spPr>
          <a:xfrm>
            <a:off x="1684171" y="3997035"/>
            <a:ext cx="24984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42B6489-531A-36E6-EF6F-70F5B3788E79}"/>
              </a:ext>
            </a:extLst>
          </p:cNvPr>
          <p:cNvCxnSpPr>
            <a:cxnSpLocks/>
          </p:cNvCxnSpPr>
          <p:nvPr/>
        </p:nvCxnSpPr>
        <p:spPr>
          <a:xfrm>
            <a:off x="1461254" y="4742871"/>
            <a:ext cx="2605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08FAB6-4E8B-600F-C458-3A8B77575FBD}"/>
              </a:ext>
            </a:extLst>
          </p:cNvPr>
          <p:cNvSpPr txBox="1"/>
          <p:nvPr/>
        </p:nvSpPr>
        <p:spPr>
          <a:xfrm>
            <a:off x="9618427" y="1966647"/>
            <a:ext cx="173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b="1" dirty="0">
                <a:sym typeface="Wingdings" pitchFamily="2" charset="2"/>
              </a:rPr>
              <a:t>Quantum</a:t>
            </a:r>
            <a:endParaRPr kumimoji="1" lang="ko-Kore-KR" altLang="en-US" sz="2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543C84-F8CD-8FFF-B8AB-C200F0282243}"/>
              </a:ext>
            </a:extLst>
          </p:cNvPr>
          <p:cNvSpPr txBox="1"/>
          <p:nvPr/>
        </p:nvSpPr>
        <p:spPr>
          <a:xfrm>
            <a:off x="3499849" y="1539131"/>
            <a:ext cx="14046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200" b="1" dirty="0">
                <a:solidFill>
                  <a:schemeClr val="bg1"/>
                </a:solidFill>
              </a:rPr>
              <a:t>Classical</a:t>
            </a:r>
            <a:endParaRPr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454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 err="1"/>
              <a:t>ProjectQ</a:t>
            </a:r>
            <a:r>
              <a:rPr lang="en-US" dirty="0"/>
              <a:t> </a:t>
            </a:r>
            <a:r>
              <a:rPr lang="en-US" dirty="0" err="1"/>
              <a:t>시뮬레이션</a:t>
            </a:r>
            <a:r>
              <a:rPr lang="en-US" dirty="0"/>
              <a:t> </a:t>
            </a:r>
            <a:r>
              <a:rPr lang="en-US" dirty="0" err="1"/>
              <a:t>자원</a:t>
            </a:r>
            <a:r>
              <a:rPr lang="en-US" dirty="0"/>
              <a:t> </a:t>
            </a:r>
            <a:r>
              <a:rPr lang="en-US" dirty="0" err="1"/>
              <a:t>이슈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250BF-DF44-EFCD-08A2-5C7B7BF3BA87}"/>
              </a:ext>
            </a:extLst>
          </p:cNvPr>
          <p:cNvSpPr txBox="1"/>
          <p:nvPr/>
        </p:nvSpPr>
        <p:spPr>
          <a:xfrm>
            <a:off x="-26126" y="963303"/>
            <a:ext cx="1045297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" sz="1200" b="1" dirty="0">
                <a:latin typeface="+mn-ea"/>
              </a:rPr>
              <a:t>Binary Field Arithmetic: Key pair, 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E3486F6-4447-BB43-6E63-4E552DD181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9996" y="1204388"/>
              <a:ext cx="9003446" cy="297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757">
                      <a:extLst>
                        <a:ext uri="{9D8B030D-6E8A-4147-A177-3AD203B41FA5}">
                          <a16:colId xmlns:a16="http://schemas.microsoft.com/office/drawing/2014/main" val="3696545181"/>
                        </a:ext>
                      </a:extLst>
                    </a:gridCol>
                    <a:gridCol w="1199738">
                      <a:extLst>
                        <a:ext uri="{9D8B030D-6E8A-4147-A177-3AD203B41FA5}">
                          <a16:colId xmlns:a16="http://schemas.microsoft.com/office/drawing/2014/main" val="2100110653"/>
                        </a:ext>
                      </a:extLst>
                    </a:gridCol>
                    <a:gridCol w="1378078">
                      <a:extLst>
                        <a:ext uri="{9D8B030D-6E8A-4147-A177-3AD203B41FA5}">
                          <a16:colId xmlns:a16="http://schemas.microsoft.com/office/drawing/2014/main" val="1543007855"/>
                        </a:ext>
                      </a:extLst>
                    </a:gridCol>
                    <a:gridCol w="1345435">
                      <a:extLst>
                        <a:ext uri="{9D8B030D-6E8A-4147-A177-3AD203B41FA5}">
                          <a16:colId xmlns:a16="http://schemas.microsoft.com/office/drawing/2014/main" val="1886151020"/>
                        </a:ext>
                      </a:extLst>
                    </a:gridCol>
                    <a:gridCol w="1169003">
                      <a:extLst>
                        <a:ext uri="{9D8B030D-6E8A-4147-A177-3AD203B41FA5}">
                          <a16:colId xmlns:a16="http://schemas.microsoft.com/office/drawing/2014/main" val="2714368524"/>
                        </a:ext>
                      </a:extLst>
                    </a:gridCol>
                    <a:gridCol w="1169003">
                      <a:extLst>
                        <a:ext uri="{9D8B030D-6E8A-4147-A177-3AD203B41FA5}">
                          <a16:colId xmlns:a16="http://schemas.microsoft.com/office/drawing/2014/main" val="1906275903"/>
                        </a:ext>
                      </a:extLst>
                    </a:gridCol>
                    <a:gridCol w="968033">
                      <a:extLst>
                        <a:ext uri="{9D8B030D-6E8A-4147-A177-3AD203B41FA5}">
                          <a16:colId xmlns:a16="http://schemas.microsoft.com/office/drawing/2014/main" val="949906907"/>
                        </a:ext>
                      </a:extLst>
                    </a:gridCol>
                    <a:gridCol w="1021399">
                      <a:extLst>
                        <a:ext uri="{9D8B030D-6E8A-4147-A177-3AD203B41FA5}">
                          <a16:colId xmlns:a16="http://schemas.microsoft.com/office/drawing/2014/main" val="391211993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Field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Arithmetic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Method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Qubits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Clifford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T gates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T-depth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Full depth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2303582"/>
                      </a:ext>
                    </a:extLst>
                  </a:tr>
                  <a:tr h="0">
                    <a:tc rowSpan="6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ore-KR" sz="9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9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9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Addition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76232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Squaring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26869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Multiplication</a:t>
                          </a:r>
                          <a:endParaRPr lang="ko-Kore-KR" altLang="en-US" sz="900" dirty="0"/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Schoolbook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</a:t>
                          </a:r>
                          <a:r>
                            <a:rPr lang="en-US" altLang="ko-KR" sz="900" dirty="0"/>
                            <a:t>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921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1,008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136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307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100107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Montgomery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1,702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1,932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624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1,224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389666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WISA’22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162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761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378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54824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Inversion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Itoh-</a:t>
                          </a:r>
                          <a:r>
                            <a:rPr lang="en-US" altLang="ko-Kore-KR" sz="900" dirty="0" err="1"/>
                            <a:t>Tsujii</a:t>
                          </a:r>
                          <a:r>
                            <a:rPr lang="en-US" altLang="ko-Kore-KR" sz="900" dirty="0"/>
                            <a:t>  + WISA’22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402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4,758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1,890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194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0535814"/>
                      </a:ext>
                    </a:extLst>
                  </a:tr>
                  <a:tr h="0">
                    <a:tc rowSpan="6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ore-KR" sz="9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9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9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ore-KR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Addition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907219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Squaring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37118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Multiplication</a:t>
                          </a:r>
                          <a:endParaRPr lang="ko-Kore-KR" altLang="en-US" sz="900" dirty="0"/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Schoolbook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1,110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1,183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148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333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809315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Montgomery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51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1,950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2,275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728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1,430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090330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WISA’22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198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966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462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54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675842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Inversion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900" dirty="0"/>
                            <a:t>Itoh-</a:t>
                          </a:r>
                          <a:r>
                            <a:rPr lang="en-US" altLang="ko-Kore-KR" sz="900" dirty="0" err="1"/>
                            <a:t>Tsujii</a:t>
                          </a:r>
                          <a:r>
                            <a:rPr lang="en-US" altLang="ko-Kore-KR" sz="900" dirty="0"/>
                            <a:t>  + WISA’22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422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4,988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1,848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369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8155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7E3486F6-4447-BB43-6E63-4E552DD181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57612"/>
                  </p:ext>
                </p:extLst>
              </p:nvPr>
            </p:nvGraphicFramePr>
            <p:xfrm>
              <a:off x="459996" y="1204388"/>
              <a:ext cx="9003446" cy="2971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757">
                      <a:extLst>
                        <a:ext uri="{9D8B030D-6E8A-4147-A177-3AD203B41FA5}">
                          <a16:colId xmlns:a16="http://schemas.microsoft.com/office/drawing/2014/main" val="3696545181"/>
                        </a:ext>
                      </a:extLst>
                    </a:gridCol>
                    <a:gridCol w="1199738">
                      <a:extLst>
                        <a:ext uri="{9D8B030D-6E8A-4147-A177-3AD203B41FA5}">
                          <a16:colId xmlns:a16="http://schemas.microsoft.com/office/drawing/2014/main" val="2100110653"/>
                        </a:ext>
                      </a:extLst>
                    </a:gridCol>
                    <a:gridCol w="1378078">
                      <a:extLst>
                        <a:ext uri="{9D8B030D-6E8A-4147-A177-3AD203B41FA5}">
                          <a16:colId xmlns:a16="http://schemas.microsoft.com/office/drawing/2014/main" val="1543007855"/>
                        </a:ext>
                      </a:extLst>
                    </a:gridCol>
                    <a:gridCol w="1345435">
                      <a:extLst>
                        <a:ext uri="{9D8B030D-6E8A-4147-A177-3AD203B41FA5}">
                          <a16:colId xmlns:a16="http://schemas.microsoft.com/office/drawing/2014/main" val="1886151020"/>
                        </a:ext>
                      </a:extLst>
                    </a:gridCol>
                    <a:gridCol w="1169003">
                      <a:extLst>
                        <a:ext uri="{9D8B030D-6E8A-4147-A177-3AD203B41FA5}">
                          <a16:colId xmlns:a16="http://schemas.microsoft.com/office/drawing/2014/main" val="2714368524"/>
                        </a:ext>
                      </a:extLst>
                    </a:gridCol>
                    <a:gridCol w="1169003">
                      <a:extLst>
                        <a:ext uri="{9D8B030D-6E8A-4147-A177-3AD203B41FA5}">
                          <a16:colId xmlns:a16="http://schemas.microsoft.com/office/drawing/2014/main" val="1906275903"/>
                        </a:ext>
                      </a:extLst>
                    </a:gridCol>
                    <a:gridCol w="968033">
                      <a:extLst>
                        <a:ext uri="{9D8B030D-6E8A-4147-A177-3AD203B41FA5}">
                          <a16:colId xmlns:a16="http://schemas.microsoft.com/office/drawing/2014/main" val="949906907"/>
                        </a:ext>
                      </a:extLst>
                    </a:gridCol>
                    <a:gridCol w="1021399">
                      <a:extLst>
                        <a:ext uri="{9D8B030D-6E8A-4147-A177-3AD203B41FA5}">
                          <a16:colId xmlns:a16="http://schemas.microsoft.com/office/drawing/2014/main" val="3912119935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Field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Arithmetic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Method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Qubits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Clifford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T gates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T-depth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Full depth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2303582"/>
                      </a:ext>
                    </a:extLst>
                  </a:tr>
                  <a:tr h="228600">
                    <a:tc rowSpan="6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100584" marR="100584" anchor="ctr">
                        <a:blipFill>
                          <a:blip r:embed="rId3"/>
                          <a:stretch>
                            <a:fillRect l="-1695" t="-16514" r="-110678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Addition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202" t="-100000" r="-411927" b="-1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174" t="-100000" r="-172826" b="-1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8947" t="-100000" r="-109211" b="-1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762324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Squaring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202" t="-200000" r="-411927" b="-10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174" t="-200000" r="-172826" b="-10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8947" t="-200000" r="-109211" b="-10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268693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Multiplication</a:t>
                          </a:r>
                          <a:endParaRPr lang="ko-Kore-KR" altLang="en-US" sz="900" dirty="0"/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Schoolbook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</a:t>
                          </a:r>
                          <a:r>
                            <a:rPr lang="en-US" altLang="ko-KR" sz="900" dirty="0"/>
                            <a:t>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921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1,008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136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307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1001075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Montgomery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1,702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1,932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624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1,224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3896664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WISA’22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162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761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378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548240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Inversion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Itoh-</a:t>
                          </a:r>
                          <a:r>
                            <a:rPr lang="en-US" altLang="ko-Kore-KR" sz="900" dirty="0" err="1"/>
                            <a:t>Tsujii</a:t>
                          </a:r>
                          <a:r>
                            <a:rPr lang="en-US" altLang="ko-Kore-KR" sz="900" dirty="0"/>
                            <a:t>  + WISA’22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402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4,758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1,890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194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0535814"/>
                      </a:ext>
                    </a:extLst>
                  </a:tr>
                  <a:tr h="228600">
                    <a:tc rowSpan="6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100584" marR="100584" anchor="ctr">
                        <a:blipFill>
                          <a:blip r:embed="rId3"/>
                          <a:stretch>
                            <a:fillRect l="-1695" t="-117593" r="-110678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Addition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202" t="-705556" r="-411927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174" t="-705556" r="-172826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8947" t="-705556" r="-109211" b="-5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9072198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Squaring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202" t="-805556" r="-411927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174" t="-805556" r="-172826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8947" t="-805556" r="-109211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371184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Multiplication</a:t>
                          </a:r>
                          <a:endParaRPr lang="ko-Kore-KR" altLang="en-US" sz="900" dirty="0"/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Schoolbook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1,110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1,183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148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333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9809315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Montgomery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51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1,950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2,275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728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1,430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0903300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WISA’22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198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966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462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54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6758422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Inversion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900" dirty="0"/>
                            <a:t>Itoh-</a:t>
                          </a:r>
                          <a:r>
                            <a:rPr lang="en-US" altLang="ko-Kore-KR" sz="900" dirty="0" err="1"/>
                            <a:t>Tsujii</a:t>
                          </a:r>
                          <a:r>
                            <a:rPr lang="en-US" altLang="ko-Kore-KR" sz="900" dirty="0"/>
                            <a:t>  + WISA’22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422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4,988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1,848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16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369</a:t>
                          </a:r>
                          <a:endParaRPr lang="ko-Kore-KR" altLang="en-US" sz="9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81554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44035CB-3354-8590-1CE3-6F7BCCC72439}"/>
              </a:ext>
            </a:extLst>
          </p:cNvPr>
          <p:cNvSpPr txBox="1"/>
          <p:nvPr/>
        </p:nvSpPr>
        <p:spPr>
          <a:xfrm>
            <a:off x="-26127" y="4943959"/>
            <a:ext cx="1045297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" sz="1200" b="1" dirty="0">
                <a:latin typeface="+mn-ea"/>
              </a:rPr>
              <a:t>Matrix Vector Multiplication: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0CC9A665-E96D-C4E2-0E7D-BF9BAE862C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6242" y="5176337"/>
              <a:ext cx="897719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5211">
                      <a:extLst>
                        <a:ext uri="{9D8B030D-6E8A-4147-A177-3AD203B41FA5}">
                          <a16:colId xmlns:a16="http://schemas.microsoft.com/office/drawing/2014/main" val="1194475302"/>
                        </a:ext>
                      </a:extLst>
                    </a:gridCol>
                    <a:gridCol w="2473234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303258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958846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124265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342385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Matrix size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Method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Qubits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CNOT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Toffoli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Full Depth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8 x 16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Q-Q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152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128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147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410598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C-Q (Naïve)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C-Q (PLU</a:t>
                          </a:r>
                          <a:r>
                            <a:rPr lang="ko-KR" altLang="en-US" sz="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900" b="0" dirty="0">
                              <a:solidFill>
                                <a:schemeClr val="tx1"/>
                              </a:solidFill>
                            </a:rPr>
                            <a:t>Decomposition</a:t>
                          </a:r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429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0CC9A665-E96D-C4E2-0E7D-BF9BAE862C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6242" y="5176337"/>
              <a:ext cx="8977199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5211">
                      <a:extLst>
                        <a:ext uri="{9D8B030D-6E8A-4147-A177-3AD203B41FA5}">
                          <a16:colId xmlns:a16="http://schemas.microsoft.com/office/drawing/2014/main" val="1194475302"/>
                        </a:ext>
                      </a:extLst>
                    </a:gridCol>
                    <a:gridCol w="2473234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303258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958846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124265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342385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Matrix size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Method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Qubits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CNOT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Toffoli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dirty="0"/>
                            <a:t>Full Depth</a:t>
                          </a:r>
                          <a:endParaRPr lang="ko-Kore-KR" altLang="en-US" sz="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22860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8 x 16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Q-Q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152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585333" t="-94737" r="-262667" b="-1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128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147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410598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C-Q (Naïve)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577528" t="-205556" r="-121348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C-Q (PLU</a:t>
                          </a:r>
                          <a:r>
                            <a:rPr lang="ko-KR" altLang="en-US" sz="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900" b="0" dirty="0">
                              <a:solidFill>
                                <a:schemeClr val="tx1"/>
                              </a:solidFill>
                            </a:rPr>
                            <a:t>Decomposition</a:t>
                          </a:r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577528" t="-305556" r="-12134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ko-Kore-KR" altLang="en-US" sz="9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4297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2833B4E-191F-9D5C-88A7-7E983D4166F2}"/>
              </a:ext>
            </a:extLst>
          </p:cNvPr>
          <p:cNvSpPr txBox="1"/>
          <p:nvPr/>
        </p:nvSpPr>
        <p:spPr>
          <a:xfrm>
            <a:off x="-26127" y="6116986"/>
            <a:ext cx="1045297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" sz="1200" b="1" dirty="0">
                <a:latin typeface="+mn-ea"/>
              </a:rPr>
              <a:t>Berlekamp-Massey Decoding: Decryption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AA3AE4A-67B4-9407-4C15-099CA82A7F6D}"/>
              </a:ext>
            </a:extLst>
          </p:cNvPr>
          <p:cNvGraphicFramePr>
            <a:graphicFrameLocks noGrp="1"/>
          </p:cNvGraphicFramePr>
          <p:nvPr/>
        </p:nvGraphicFramePr>
        <p:xfrm>
          <a:off x="459996" y="6356107"/>
          <a:ext cx="900344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537">
                  <a:extLst>
                    <a:ext uri="{9D8B030D-6E8A-4147-A177-3AD203B41FA5}">
                      <a16:colId xmlns:a16="http://schemas.microsoft.com/office/drawing/2014/main" val="2662120098"/>
                    </a:ext>
                  </a:extLst>
                </a:gridCol>
                <a:gridCol w="1221541">
                  <a:extLst>
                    <a:ext uri="{9D8B030D-6E8A-4147-A177-3AD203B41FA5}">
                      <a16:colId xmlns:a16="http://schemas.microsoft.com/office/drawing/2014/main" val="2370369181"/>
                    </a:ext>
                  </a:extLst>
                </a:gridCol>
                <a:gridCol w="1307342">
                  <a:extLst>
                    <a:ext uri="{9D8B030D-6E8A-4147-A177-3AD203B41FA5}">
                      <a16:colId xmlns:a16="http://schemas.microsoft.com/office/drawing/2014/main" val="1479062200"/>
                    </a:ext>
                  </a:extLst>
                </a:gridCol>
                <a:gridCol w="1307342">
                  <a:extLst>
                    <a:ext uri="{9D8B030D-6E8A-4147-A177-3AD203B41FA5}">
                      <a16:colId xmlns:a16="http://schemas.microsoft.com/office/drawing/2014/main" val="1535159593"/>
                    </a:ext>
                  </a:extLst>
                </a:gridCol>
                <a:gridCol w="1307342">
                  <a:extLst>
                    <a:ext uri="{9D8B030D-6E8A-4147-A177-3AD203B41FA5}">
                      <a16:colId xmlns:a16="http://schemas.microsoft.com/office/drawing/2014/main" val="454135665"/>
                    </a:ext>
                  </a:extLst>
                </a:gridCol>
                <a:gridCol w="1307342">
                  <a:extLst>
                    <a:ext uri="{9D8B030D-6E8A-4147-A177-3AD203B41FA5}">
                      <a16:colId xmlns:a16="http://schemas.microsoft.com/office/drawing/2014/main" val="1215321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Berlekamp-Massey decoding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Qubits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Clifford gates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T gates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T-depth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Full depth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272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mceliece348864</a:t>
                      </a:r>
                      <a:endParaRPr lang="ko-Kore-KR" altLang="en-US" sz="900" dirty="0"/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888,492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12,823,392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579,384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/>
                        <a:t>60,800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363,696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9848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D7843A-2713-1A35-421E-C55005386DDD}"/>
              </a:ext>
            </a:extLst>
          </p:cNvPr>
          <p:cNvGraphicFramePr>
            <a:graphicFrameLocks noGrp="1"/>
          </p:cNvGraphicFramePr>
          <p:nvPr/>
        </p:nvGraphicFramePr>
        <p:xfrm>
          <a:off x="473117" y="4438236"/>
          <a:ext cx="900344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37">
                  <a:extLst>
                    <a:ext uri="{9D8B030D-6E8A-4147-A177-3AD203B41FA5}">
                      <a16:colId xmlns:a16="http://schemas.microsoft.com/office/drawing/2014/main" val="3700888408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72994636"/>
                    </a:ext>
                  </a:extLst>
                </a:gridCol>
                <a:gridCol w="613473">
                  <a:extLst>
                    <a:ext uri="{9D8B030D-6E8A-4147-A177-3AD203B41FA5}">
                      <a16:colId xmlns:a16="http://schemas.microsoft.com/office/drawing/2014/main" val="1690805119"/>
                    </a:ext>
                  </a:extLst>
                </a:gridCol>
                <a:gridCol w="952086">
                  <a:extLst>
                    <a:ext uri="{9D8B030D-6E8A-4147-A177-3AD203B41FA5}">
                      <a16:colId xmlns:a16="http://schemas.microsoft.com/office/drawing/2014/main" val="3845711044"/>
                    </a:ext>
                  </a:extLst>
                </a:gridCol>
                <a:gridCol w="952086">
                  <a:extLst>
                    <a:ext uri="{9D8B030D-6E8A-4147-A177-3AD203B41FA5}">
                      <a16:colId xmlns:a16="http://schemas.microsoft.com/office/drawing/2014/main" val="525473901"/>
                    </a:ext>
                  </a:extLst>
                </a:gridCol>
                <a:gridCol w="952086">
                  <a:extLst>
                    <a:ext uri="{9D8B030D-6E8A-4147-A177-3AD203B41FA5}">
                      <a16:colId xmlns:a16="http://schemas.microsoft.com/office/drawing/2014/main" val="2547225902"/>
                    </a:ext>
                  </a:extLst>
                </a:gridCol>
                <a:gridCol w="952086">
                  <a:extLst>
                    <a:ext uri="{9D8B030D-6E8A-4147-A177-3AD203B41FA5}">
                      <a16:colId xmlns:a16="http://schemas.microsoft.com/office/drawing/2014/main" val="226026516"/>
                    </a:ext>
                  </a:extLst>
                </a:gridCol>
                <a:gridCol w="1697452">
                  <a:extLst>
                    <a:ext uri="{9D8B030D-6E8A-4147-A177-3AD203B41FA5}">
                      <a16:colId xmlns:a16="http://schemas.microsoft.com/office/drawing/2014/main" val="3351284013"/>
                    </a:ext>
                  </a:extLst>
                </a:gridCol>
                <a:gridCol w="749137">
                  <a:extLst>
                    <a:ext uri="{9D8B030D-6E8A-4147-A177-3AD203B41FA5}">
                      <a16:colId xmlns:a16="http://schemas.microsoft.com/office/drawing/2014/main" val="2212974575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Matrix size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Method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Qubits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X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CX (CNOT)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CCX (Toffoli)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CCCX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Multi-Controlled Swap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Depth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36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8 x 8</a:t>
                      </a:r>
                      <a:endParaRPr lang="ko-Kore-KR" altLang="en-US" sz="900" dirty="0"/>
                    </a:p>
                  </a:txBody>
                  <a:tcPr marL="100584" marR="100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Gauss-Jordan Elimination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88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56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70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/>
                        <a:t>140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546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1,064</a:t>
                      </a:r>
                      <a:endParaRPr lang="ko-Kore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1,404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262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E69BA5-BEAA-4E9E-83B2-587C31C876F0}"/>
              </a:ext>
            </a:extLst>
          </p:cNvPr>
          <p:cNvSpPr txBox="1"/>
          <p:nvPr/>
        </p:nvSpPr>
        <p:spPr>
          <a:xfrm>
            <a:off x="-26127" y="4200657"/>
            <a:ext cx="1045297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" sz="1200" b="1" dirty="0">
                <a:latin typeface="+mn-ea"/>
              </a:rPr>
              <a:t>Gauss-Jordan Elimination: Key pair, Information Set Decoding (ISD)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12719-A0E7-DBC8-12F5-EBCA80D2D98B}"/>
              </a:ext>
            </a:extLst>
          </p:cNvPr>
          <p:cNvSpPr txBox="1"/>
          <p:nvPr/>
        </p:nvSpPr>
        <p:spPr>
          <a:xfrm>
            <a:off x="9340463" y="940781"/>
            <a:ext cx="291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b="1" dirty="0"/>
              <a:t>Information Set Decoding: Cryptanalysis</a:t>
            </a:r>
            <a:endParaRPr kumimoji="1" lang="ko-Kore-KR" altLang="en-US" sz="12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6A24B2-5E95-1393-1F40-0387F7C7C07D}"/>
              </a:ext>
            </a:extLst>
          </p:cNvPr>
          <p:cNvGraphicFramePr>
            <a:graphicFrameLocks noGrp="1"/>
          </p:cNvGraphicFramePr>
          <p:nvPr/>
        </p:nvGraphicFramePr>
        <p:xfrm>
          <a:off x="9819478" y="1213097"/>
          <a:ext cx="1284007" cy="288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23">
                  <a:extLst>
                    <a:ext uri="{9D8B030D-6E8A-4147-A177-3AD203B41FA5}">
                      <a16:colId xmlns:a16="http://schemas.microsoft.com/office/drawing/2014/main" val="1659234832"/>
                    </a:ext>
                  </a:extLst>
                </a:gridCol>
                <a:gridCol w="605484">
                  <a:extLst>
                    <a:ext uri="{9D8B030D-6E8A-4147-A177-3AD203B41FA5}">
                      <a16:colId xmlns:a16="http://schemas.microsoft.com/office/drawing/2014/main" val="1382439805"/>
                    </a:ext>
                  </a:extLst>
                </a:gridCol>
              </a:tblGrid>
              <a:tr h="4513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Matrix size</a:t>
                      </a:r>
                      <a:endParaRPr lang="ko-Kore-KR" altLang="en-US" sz="9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solidFill>
                            <a:schemeClr val="tx1"/>
                          </a:solidFill>
                        </a:rPr>
                        <a:t>8 x 16</a:t>
                      </a:r>
                      <a:endParaRPr lang="ko-Kore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028603"/>
                  </a:ext>
                </a:extLst>
              </a:tr>
              <a:tr h="3857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/>
                        <a:t>QISD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73731"/>
                  </a:ext>
                </a:extLst>
              </a:tr>
              <a:tr h="3857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</a:rPr>
                        <a:t>Qubits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/>
                        <a:t>384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946738"/>
                  </a:ext>
                </a:extLst>
              </a:tr>
              <a:tr h="385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bg1"/>
                          </a:solidFill>
                        </a:rPr>
                        <a:t>Clifford gates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/>
                        <a:t>11258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47467"/>
                  </a:ext>
                </a:extLst>
              </a:tr>
              <a:tr h="385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bg1"/>
                          </a:solidFill>
                        </a:rPr>
                        <a:t>T gates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/>
                        <a:t>12212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210610"/>
                  </a:ext>
                </a:extLst>
              </a:tr>
              <a:tr h="47107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</a:rPr>
                        <a:t>Multi-</a:t>
                      </a:r>
                    </a:p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</a:rPr>
                        <a:t>Controlled Swap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/>
                        <a:t>7,816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384009"/>
                  </a:ext>
                </a:extLst>
              </a:tr>
              <a:tr h="385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dirty="0">
                          <a:solidFill>
                            <a:schemeClr val="bg1"/>
                          </a:solidFill>
                        </a:rPr>
                        <a:t>Depth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dirty="0"/>
                        <a:t>3,219</a:t>
                      </a:r>
                      <a:endParaRPr lang="ko-Kore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73410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882A4A-7248-7C5E-F166-F5253D3C20FD}"/>
              </a:ext>
            </a:extLst>
          </p:cNvPr>
          <p:cNvSpPr/>
          <p:nvPr/>
        </p:nvSpPr>
        <p:spPr>
          <a:xfrm>
            <a:off x="486242" y="6375518"/>
            <a:ext cx="8990322" cy="43778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9519AF-EA2B-23F6-5E1B-EE96013A03AA}"/>
              </a:ext>
            </a:extLst>
          </p:cNvPr>
          <p:cNvSpPr/>
          <p:nvPr/>
        </p:nvSpPr>
        <p:spPr>
          <a:xfrm>
            <a:off x="9819478" y="1221834"/>
            <a:ext cx="1284007" cy="2874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EF2B98-1D7E-CE51-D4B9-BF64EB3F52C5}"/>
              </a:ext>
            </a:extLst>
          </p:cNvPr>
          <p:cNvSpPr/>
          <p:nvPr/>
        </p:nvSpPr>
        <p:spPr>
          <a:xfrm>
            <a:off x="492236" y="4429002"/>
            <a:ext cx="897120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B74FB3-7FA4-B700-A818-F4F9EA5F5BF2}"/>
              </a:ext>
            </a:extLst>
          </p:cNvPr>
          <p:cNvSpPr/>
          <p:nvPr/>
        </p:nvSpPr>
        <p:spPr>
          <a:xfrm>
            <a:off x="476116" y="5158752"/>
            <a:ext cx="9000448" cy="951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5798C-63B9-FE0B-D1B0-A795EAB4C5E8}"/>
              </a:ext>
            </a:extLst>
          </p:cNvPr>
          <p:cNvSpPr txBox="1"/>
          <p:nvPr/>
        </p:nvSpPr>
        <p:spPr>
          <a:xfrm>
            <a:off x="9556997" y="4847433"/>
            <a:ext cx="2485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rgbClr val="FF0000"/>
                </a:solidFill>
              </a:rPr>
              <a:t>BIKE</a:t>
            </a:r>
            <a:r>
              <a:rPr kumimoji="1" lang="ko-Kore-KR" altLang="en-US" sz="2400" b="1" dirty="0">
                <a:solidFill>
                  <a:srgbClr val="FF0000"/>
                </a:solidFill>
              </a:rPr>
              <a:t>도 마찬가지</a:t>
            </a:r>
            <a:endParaRPr kumimoji="1" lang="en-US" altLang="ko-Kore-KR" sz="2400" b="1" dirty="0">
              <a:solidFill>
                <a:srgbClr val="FF0000"/>
              </a:solidFill>
            </a:endParaRPr>
          </a:p>
          <a:p>
            <a:r>
              <a:rPr kumimoji="1" lang="en-US" altLang="ko-Kore-KR" sz="2400" b="1" dirty="0">
                <a:solidFill>
                  <a:srgbClr val="FF0000"/>
                </a:solidFill>
              </a:rPr>
              <a:t>Field size &gt; 12,000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3788038" y="2844224"/>
            <a:ext cx="46730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0" dirty="0"/>
              <a:t>감사합니다</a:t>
            </a:r>
            <a:endParaRPr kumimoji="1" lang="ko-Kore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368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NIST MAXDEPTH</a:t>
            </a:r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-232557" y="1153103"/>
                <a:ext cx="11627927" cy="5905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NIST</a:t>
                </a:r>
                <a:r>
                  <a:rPr kumimoji="1" lang="ko-KR" altLang="en-US" sz="2400" b="1" dirty="0"/>
                  <a:t>는 잠재적 양자 공격에 대해 </a:t>
                </a:r>
                <a:r>
                  <a:rPr kumimoji="1" lang="en-US" altLang="ko-KR" sz="2400" b="1" dirty="0"/>
                  <a:t>running time,</a:t>
                </a:r>
                <a:r>
                  <a:rPr kumimoji="1" lang="ko-KR" altLang="en-US" sz="2400" b="1" dirty="0"/>
                  <a:t> </a:t>
                </a:r>
                <a:r>
                  <a:rPr kumimoji="1" lang="en-US" altLang="ko-KR" sz="2400" b="1" dirty="0"/>
                  <a:t>circuit depth</a:t>
                </a:r>
                <a:r>
                  <a:rPr kumimoji="1" lang="ko-KR" altLang="en-US" sz="2400" b="1" dirty="0"/>
                  <a:t> 제한을 정의하고 있음</a:t>
                </a:r>
                <a:endParaRPr kumimoji="1" lang="en-US" altLang="ko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1257300" lvl="2" indent="-342900">
                  <a:buFont typeface="Wingdings" pitchFamily="2" charset="2"/>
                  <a:buChar char="à"/>
                </a:pP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MAXDEPTH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400" dirty="0">
                    <a:sym typeface="Wingdings" pitchFamily="2" charset="2"/>
                  </a:rPr>
                  <a:t>매우 긴</a:t>
                </a:r>
                <a:r>
                  <a:rPr kumimoji="1" lang="en-US" altLang="ko-KR" sz="2400" dirty="0">
                    <a:sym typeface="Wingdings" pitchFamily="2" charset="2"/>
                  </a:rPr>
                  <a:t>,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Serial</a:t>
                </a:r>
                <a:r>
                  <a:rPr kumimoji="1" lang="ko-KR" altLang="en-US" sz="2400" dirty="0">
                    <a:sym typeface="Wingdings" pitchFamily="2" charset="2"/>
                  </a:rPr>
                  <a:t>한 양자 연산에 있어서의 어려움에 기반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 lvl="1"/>
                <a:endParaRPr kumimoji="1" lang="en-US" altLang="ko-KR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MAXDEPTH</a:t>
                </a:r>
                <a:endParaRPr kumimoji="1" lang="en-US" altLang="ko-KR" sz="26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kumimoji="1" lang="en-US" altLang="ko-K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40</m:t>
                        </m:r>
                      </m:sup>
                    </m:sSup>
                    <m:r>
                      <a:rPr kumimoji="1" lang="en-US" altLang="ko-KR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sSup>
                      <m:sSupPr>
                        <m:ctrlPr>
                          <a:rPr kumimoji="1" lang="en-US" altLang="ko-KR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kumimoji="1" lang="en-US" altLang="ko-K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64</m:t>
                        </m:r>
                      </m:sup>
                    </m:sSup>
                    <m:r>
                      <a:rPr kumimoji="1" lang="en-US" altLang="ko-KR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≤</m:t>
                    </m:r>
                    <m:sSup>
                      <m:sSupPr>
                        <m:ctrlPr>
                          <a:rPr kumimoji="1" lang="en-US" altLang="ko-KR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kumimoji="1" lang="en-US" altLang="ko-K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, </a:t>
                </a:r>
                <a:r>
                  <a:rPr kumimoji="1" lang="ko-KR" altLang="en-US" sz="2600" dirty="0">
                    <a:sym typeface="Wingdings" pitchFamily="2" charset="2"/>
                  </a:rPr>
                  <a:t>세 가지 기준으로 나뉨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𝟒𝟎</m:t>
                        </m:r>
                      </m:sup>
                    </m:sSup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:</a:t>
                </a:r>
                <a:r>
                  <a:rPr kumimoji="1" lang="ko-KR" altLang="en-US" sz="2600" dirty="0">
                    <a:sym typeface="Wingdings" pitchFamily="2" charset="2"/>
                  </a:rPr>
                  <a:t> 현재 구상</a:t>
                </a:r>
                <a:r>
                  <a:rPr kumimoji="1" lang="en-US" altLang="ko-KR" sz="2600" dirty="0">
                    <a:sym typeface="Wingdings" pitchFamily="2" charset="2"/>
                  </a:rPr>
                  <a:t> </a:t>
                </a:r>
                <a:r>
                  <a:rPr kumimoji="1" lang="ko-KR" altLang="en-US" sz="2600" dirty="0">
                    <a:sym typeface="Wingdings" pitchFamily="2" charset="2"/>
                  </a:rPr>
                  <a:t>중인 양자 컴퓨팅 아키텍처가 </a:t>
                </a:r>
                <a:r>
                  <a:rPr kumimoji="1" lang="en-US" altLang="ko-KR" sz="2600" b="1" dirty="0">
                    <a:sym typeface="Wingdings" pitchFamily="2" charset="2"/>
                  </a:rPr>
                  <a:t>1</a:t>
                </a:r>
                <a:r>
                  <a:rPr kumimoji="1" lang="ko-KR" altLang="en-US" sz="2600" b="1" dirty="0">
                    <a:sym typeface="Wingdings" pitchFamily="2" charset="2"/>
                  </a:rPr>
                  <a:t>년 동안</a:t>
                </a:r>
                <a:endParaRPr kumimoji="1" lang="en-US" altLang="ko-KR" sz="2600" b="1" dirty="0">
                  <a:sym typeface="Wingdings" pitchFamily="2" charset="2"/>
                </a:endParaRPr>
              </a:p>
              <a:p>
                <a:pPr lvl="4"/>
                <a:r>
                  <a:rPr kumimoji="1" lang="ko-KR" altLang="en-US" sz="2600" dirty="0">
                    <a:sym typeface="Wingdings" pitchFamily="2" charset="2"/>
                  </a:rPr>
                  <a:t>       </a:t>
                </a:r>
                <a:r>
                  <a:rPr kumimoji="1" lang="en-US" altLang="ko-KR" sz="2600" dirty="0">
                    <a:sym typeface="Wingdings" pitchFamily="2" charset="2"/>
                  </a:rPr>
                  <a:t>Serial</a:t>
                </a:r>
                <a:r>
                  <a:rPr kumimoji="1" lang="ko-KR" altLang="en-US" sz="2600" dirty="0">
                    <a:sym typeface="Wingdings" pitchFamily="2" charset="2"/>
                  </a:rPr>
                  <a:t>하게 수행할 것으로 예상되는 대략적인 게이트 수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lvl="4"/>
                <a:endParaRPr kumimoji="1" lang="en-US" altLang="ko-KR" sz="1000" dirty="0">
                  <a:sym typeface="Wingdings" pitchFamily="2" charset="2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𝟔𝟒</m:t>
                        </m:r>
                      </m:sup>
                    </m:sSup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:</a:t>
                </a:r>
                <a:r>
                  <a:rPr kumimoji="1" lang="ko-KR" altLang="en-US" sz="2600" dirty="0">
                    <a:sym typeface="Wingdings" pitchFamily="2" charset="2"/>
                  </a:rPr>
                  <a:t> 현재의 고전적인 컴퓨팅 아키텍처가 </a:t>
                </a:r>
                <a:r>
                  <a:rPr kumimoji="1" lang="en-US" altLang="ko-KR" sz="2600" b="1" dirty="0">
                    <a:sym typeface="Wingdings" pitchFamily="2" charset="2"/>
                  </a:rPr>
                  <a:t>10</a:t>
                </a:r>
                <a:r>
                  <a:rPr kumimoji="1" lang="ko-KR" altLang="en-US" sz="2600" b="1" dirty="0">
                    <a:sym typeface="Wingdings" pitchFamily="2" charset="2"/>
                  </a:rPr>
                  <a:t>년 동안</a:t>
                </a:r>
                <a:r>
                  <a:rPr kumimoji="1" lang="ko-KR" altLang="en-US" sz="2600" dirty="0">
                    <a:sym typeface="Wingdings" pitchFamily="2" charset="2"/>
                  </a:rPr>
                  <a:t> </a:t>
                </a:r>
                <a:r>
                  <a:rPr kumimoji="1" lang="en-US" altLang="ko-KR" sz="2600" dirty="0">
                    <a:sym typeface="Wingdings" pitchFamily="2" charset="2"/>
                  </a:rPr>
                  <a:t>Serial</a:t>
                </a:r>
                <a:r>
                  <a:rPr kumimoji="1" lang="ko-KR" altLang="en-US" sz="2600" dirty="0">
                    <a:sym typeface="Wingdings" pitchFamily="2" charset="2"/>
                  </a:rPr>
                  <a:t>로 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lvl="4"/>
                <a:r>
                  <a:rPr kumimoji="1" lang="ko-KR" altLang="en-US" sz="2600" dirty="0">
                    <a:sym typeface="Wingdings" pitchFamily="2" charset="2"/>
                  </a:rPr>
                  <a:t>       수행할 수 있는 대략적인 게이트 수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lvl="4"/>
                <a:endParaRPr kumimoji="1" lang="en-US" altLang="ko-KR" sz="1000" dirty="0">
                  <a:sym typeface="Wingdings" pitchFamily="2" charset="2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𝟗𝟔</m:t>
                        </m:r>
                      </m:sup>
                    </m:sSup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:</a:t>
                </a:r>
                <a:r>
                  <a:rPr kumimoji="1" lang="ko-KR" altLang="en-US" sz="2600" dirty="0">
                    <a:sym typeface="Wingdings" pitchFamily="2" charset="2"/>
                  </a:rPr>
                  <a:t> 광 전파 시간의 속도로 </a:t>
                </a:r>
                <a:r>
                  <a:rPr kumimoji="1" lang="en-US" altLang="ko-KR" sz="2600" dirty="0">
                    <a:sym typeface="Wingdings" pitchFamily="2" charset="2"/>
                  </a:rPr>
                  <a:t>atomic-scale</a:t>
                </a:r>
                <a:r>
                  <a:rPr kumimoji="1" lang="ko-KR" altLang="en-US" sz="2600" dirty="0">
                    <a:sym typeface="Wingdings" pitchFamily="2" charset="2"/>
                  </a:rPr>
                  <a:t> 큐비트가 </a:t>
                </a:r>
                <a:r>
                  <a:rPr kumimoji="1" lang="ko-KR" altLang="en-US" sz="2600" b="1" dirty="0">
                    <a:sym typeface="Wingdings" pitchFamily="2" charset="2"/>
                  </a:rPr>
                  <a:t>천년 동안</a:t>
                </a:r>
                <a:endParaRPr kumimoji="1" lang="en-US" altLang="ko-KR" sz="2600" b="1" dirty="0">
                  <a:sym typeface="Wingdings" pitchFamily="2" charset="2"/>
                </a:endParaRPr>
              </a:p>
              <a:p>
                <a:pPr lvl="3"/>
                <a:r>
                  <a:rPr kumimoji="1" lang="ko-KR" altLang="en-US" sz="2600" dirty="0">
                    <a:sym typeface="Wingdings" pitchFamily="2" charset="2"/>
                  </a:rPr>
                  <a:t>             수행할 수 있는 게이트의 대략적인 수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lvl="2"/>
                <a:endParaRPr kumimoji="1" lang="en-US" altLang="ko-KR" sz="2600" dirty="0">
                  <a:sym typeface="Wingdings" pitchFamily="2" charset="2"/>
                </a:endParaRPr>
              </a:p>
              <a:p>
                <a:pPr lvl="2"/>
                <a:endParaRPr kumimoji="1" lang="en-US" altLang="ko-KR" sz="26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557" y="1153103"/>
                <a:ext cx="11627927" cy="5905656"/>
              </a:xfrm>
              <a:prstGeom prst="rect">
                <a:avLst/>
              </a:prstGeom>
              <a:blipFill>
                <a:blip r:embed="rId2"/>
                <a:stretch>
                  <a:fillRect t="-10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0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NIST MAXDEPTH</a:t>
            </a:r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-232557" y="1153103"/>
                <a:ext cx="12048748" cy="4810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지금 제시되고 있는 양자 분석들은 대부분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logical</a:t>
                </a:r>
                <a:r>
                  <a:rPr kumimoji="1" lang="ko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level</a:t>
                </a:r>
                <a:r>
                  <a:rPr kumimoji="1" lang="ko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이며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,</a:t>
                </a:r>
                <a:r>
                  <a:rPr kumimoji="1" lang="ko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 실제로 수행되기 어려움</a:t>
                </a:r>
                <a:endParaRPr kumimoji="1" lang="en-US" altLang="ko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400" dirty="0">
                    <a:sym typeface="Wingdings" pitchFamily="2" charset="2"/>
                  </a:rPr>
                  <a:t>양자 공격에 대한 어려움에 있어</a:t>
                </a:r>
                <a:r>
                  <a:rPr kumimoji="1" lang="en-US" altLang="ko-KR" sz="2400" dirty="0">
                    <a:sym typeface="Wingdings" pitchFamily="2" charset="2"/>
                  </a:rPr>
                  <a:t>,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MAXDEPTH</a:t>
                </a:r>
                <a:r>
                  <a:rPr kumimoji="1" lang="ko-KR" altLang="en-US" sz="2400" dirty="0">
                    <a:sym typeface="Wingdings" pitchFamily="2" charset="2"/>
                  </a:rPr>
                  <a:t> 까지 고려해야함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 lvl="1"/>
                <a:endParaRPr kumimoji="1" lang="en-US" altLang="ko-KR" sz="2400" dirty="0"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600" b="1" dirty="0">
                    <a:sym typeface="Wingdings" pitchFamily="2" charset="2"/>
                  </a:rPr>
                  <a:t>양자 공격에 있어 </a:t>
                </a:r>
                <a:r>
                  <a:rPr kumimoji="1" lang="en-US" altLang="ko-KR" sz="2600" b="1" dirty="0">
                    <a:sym typeface="Wingdings" pitchFamily="2" charset="2"/>
                  </a:rPr>
                  <a:t>MAXDEPTH</a:t>
                </a:r>
                <a:r>
                  <a:rPr kumimoji="1" lang="ko-KR" altLang="en-US" sz="2600" b="1" dirty="0">
                    <a:sym typeface="Wingdings" pitchFamily="2" charset="2"/>
                  </a:rPr>
                  <a:t> </a:t>
                </a:r>
                <a:r>
                  <a:rPr kumimoji="1" lang="en-US" altLang="ko-KR" sz="26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6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𝟗𝟔</m:t>
                        </m:r>
                      </m:sup>
                    </m:sSup>
                  </m:oMath>
                </a14:m>
                <a:r>
                  <a:rPr kumimoji="1" lang="en-US" altLang="ko-KR" sz="2600" b="1" dirty="0">
                    <a:sym typeface="Wingdings" pitchFamily="2" charset="2"/>
                  </a:rPr>
                  <a:t>)</a:t>
                </a:r>
                <a:r>
                  <a:rPr kumimoji="1" lang="ko-KR" altLang="en-US" sz="2600" b="1" dirty="0" err="1">
                    <a:sym typeface="Wingdings" pitchFamily="2" charset="2"/>
                  </a:rPr>
                  <a:t>를</a:t>
                </a:r>
                <a:r>
                  <a:rPr kumimoji="1" lang="ko-KR" altLang="en-US" sz="2600" b="1" dirty="0">
                    <a:sym typeface="Wingdings" pitchFamily="2" charset="2"/>
                  </a:rPr>
                  <a:t> 초과한다면</a:t>
                </a:r>
                <a:r>
                  <a:rPr kumimoji="1" lang="en-US" altLang="ko-KR" sz="2600" b="1" dirty="0">
                    <a:sym typeface="Wingdings" pitchFamily="2" charset="2"/>
                  </a:rPr>
                  <a:t>?</a:t>
                </a:r>
                <a:endParaRPr kumimoji="1" lang="en-US" altLang="ko-KR" sz="2600" b="1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Grover </a:t>
                </a:r>
                <a:r>
                  <a:rPr kumimoji="1" lang="ko-KR" altLang="en-US" sz="2600" dirty="0">
                    <a:sym typeface="Wingdings" pitchFamily="2" charset="2"/>
                  </a:rPr>
                  <a:t>알고리즘의 경우</a:t>
                </a:r>
                <a:r>
                  <a:rPr kumimoji="1" lang="en-US" altLang="ko-KR" sz="2600" dirty="0">
                    <a:sym typeface="Wingdings" pitchFamily="2" charset="2"/>
                  </a:rPr>
                  <a:t>, Parallel</a:t>
                </a:r>
                <a:r>
                  <a:rPr kumimoji="1" lang="ko-KR" altLang="en-US" sz="2600" dirty="0">
                    <a:sym typeface="Wingdings" pitchFamily="2" charset="2"/>
                  </a:rPr>
                  <a:t>한 접근이 요구됨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600" dirty="0">
                  <a:sym typeface="Wingdings" pitchFamily="2" charset="2"/>
                </a:endParaRPr>
              </a:p>
              <a:p>
                <a:pPr marL="1428750" lvl="2" indent="-514350">
                  <a:buAutoNum type="arabicPeriod"/>
                </a:pPr>
                <a:r>
                  <a:rPr kumimoji="1" lang="en-US" altLang="ko-KR" sz="2600" b="1" dirty="0">
                    <a:sym typeface="Wingdings" pitchFamily="2" charset="2"/>
                  </a:rPr>
                  <a:t>Outer-Parallelization</a:t>
                </a:r>
                <a:r>
                  <a:rPr kumimoji="1" lang="ko-KR" altLang="en-US" sz="2600" b="1" dirty="0">
                    <a:sym typeface="Wingdings" pitchFamily="2" charset="2"/>
                  </a:rPr>
                  <a:t> </a:t>
                </a:r>
                <a:r>
                  <a:rPr kumimoji="1" lang="en-US" altLang="ko-KR" sz="2600" dirty="0">
                    <a:sym typeface="Wingdings" pitchFamily="2" charset="2"/>
                  </a:rPr>
                  <a:t></a:t>
                </a:r>
                <a:r>
                  <a:rPr kumimoji="1" lang="ko-KR" altLang="en-US" sz="2600" dirty="0">
                    <a:sym typeface="Wingdings" pitchFamily="2" charset="2"/>
                  </a:rPr>
                  <a:t> 비교적 간단한 방법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Grover </a:t>
                </a:r>
                <a:r>
                  <a:rPr kumimoji="1" lang="ko-KR" altLang="en-US" sz="2600" dirty="0">
                    <a:sym typeface="Wingdings" pitchFamily="2" charset="2"/>
                  </a:rPr>
                  <a:t>반복을 끝까지 수행하지 않고</a:t>
                </a:r>
                <a:r>
                  <a:rPr kumimoji="1" lang="en-US" altLang="ko-KR" sz="2600" dirty="0">
                    <a:sym typeface="Wingdings" pitchFamily="2" charset="2"/>
                  </a:rPr>
                  <a:t>,</a:t>
                </a:r>
                <a:r>
                  <a:rPr kumimoji="1" lang="ko-KR" altLang="en-US" sz="2600" dirty="0">
                    <a:sym typeface="Wingdings" pitchFamily="2" charset="2"/>
                  </a:rPr>
                  <a:t> </a:t>
                </a:r>
                <a:r>
                  <a:rPr kumimoji="1" lang="ko-KR" altLang="en-US" sz="2600" b="1" dirty="0">
                    <a:sym typeface="Wingdings" pitchFamily="2" charset="2"/>
                  </a:rPr>
                  <a:t>도중에 중단 후 솔루션을 관측</a:t>
                </a:r>
                <a:endParaRPr kumimoji="1" lang="en-US" altLang="ko-KR" sz="2600" b="1" dirty="0">
                  <a:sym typeface="Wingdings" pitchFamily="2" charset="2"/>
                </a:endParaRP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kumimoji="1" lang="ko-KR" altLang="en-US" sz="2600" dirty="0">
                    <a:sym typeface="Wingdings" pitchFamily="2" charset="2"/>
                  </a:rPr>
                  <a:t>확률을 충분히 높이지 않았기 때문에 </a:t>
                </a:r>
                <a:r>
                  <a:rPr kumimoji="1" lang="en-US" altLang="ko-KR" sz="2600" dirty="0">
                    <a:sym typeface="Wingdings" pitchFamily="2" charset="2"/>
                  </a:rPr>
                  <a:t>(Ex, 1/4) </a:t>
                </a:r>
                <a:r>
                  <a:rPr kumimoji="1" lang="ko-KR" altLang="en-US" sz="2600" dirty="0">
                    <a:sym typeface="Wingdings" pitchFamily="2" charset="2"/>
                  </a:rPr>
                  <a:t>솔루션이 아닌 경우</a:t>
                </a:r>
                <a:r>
                  <a:rPr kumimoji="1" lang="en-US" altLang="ko-KR" sz="2600" dirty="0">
                    <a:sym typeface="Wingdings" pitchFamily="2" charset="2"/>
                  </a:rPr>
                  <a:t>,</a:t>
                </a:r>
              </a:p>
              <a:p>
                <a:pPr lvl="3"/>
                <a:r>
                  <a:rPr kumimoji="1" lang="ko-KR" altLang="en-US" sz="2600" dirty="0">
                    <a:sym typeface="Wingdings" pitchFamily="2" charset="2"/>
                  </a:rPr>
                  <a:t>   </a:t>
                </a:r>
                <a:r>
                  <a:rPr kumimoji="1" lang="en-US" altLang="ko-KR" sz="2600" dirty="0">
                    <a:sym typeface="Wingdings" pitchFamily="2" charset="2"/>
                  </a:rPr>
                  <a:t>	</a:t>
                </a:r>
                <a:r>
                  <a:rPr kumimoji="1" lang="ko-KR" altLang="en-US" sz="2600" dirty="0">
                    <a:sym typeface="Wingdings" pitchFamily="2" charset="2"/>
                  </a:rPr>
                  <a:t>솔루션을 찾을 때 까지 </a:t>
                </a:r>
                <a:r>
                  <a:rPr kumimoji="1" lang="en-US" altLang="ko-KR" sz="2600" dirty="0">
                    <a:sym typeface="Wingdings" pitchFamily="2" charset="2"/>
                  </a:rPr>
                  <a:t>Grover search</a:t>
                </a:r>
                <a:r>
                  <a:rPr kumimoji="1" lang="ko-KR" altLang="en-US" sz="2600" dirty="0" err="1">
                    <a:sym typeface="Wingdings" pitchFamily="2" charset="2"/>
                  </a:rPr>
                  <a:t>를</a:t>
                </a:r>
                <a:r>
                  <a:rPr kumimoji="1" lang="ko-KR" altLang="en-US" sz="2600" dirty="0">
                    <a:sym typeface="Wingdings" pitchFamily="2" charset="2"/>
                  </a:rPr>
                  <a:t> 수행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marL="2286000" lvl="4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b="1" dirty="0">
                    <a:sym typeface="Wingdings" pitchFamily="2" charset="2"/>
                  </a:rPr>
                  <a:t>Parallel</a:t>
                </a:r>
                <a:r>
                  <a:rPr kumimoji="1" lang="ko-KR" altLang="en-US" sz="2600" b="1" dirty="0">
                    <a:sym typeface="Wingdings" pitchFamily="2" charset="2"/>
                  </a:rPr>
                  <a:t>하게 </a:t>
                </a:r>
                <a:r>
                  <a:rPr kumimoji="1" lang="en-US" altLang="ko-KR" sz="2600" b="1" dirty="0">
                    <a:sym typeface="Wingdings" pitchFamily="2" charset="2"/>
                  </a:rPr>
                  <a:t>Grover search</a:t>
                </a:r>
                <a:r>
                  <a:rPr kumimoji="1" lang="ko-KR" altLang="en-US" sz="2600" b="1" dirty="0" err="1">
                    <a:sym typeface="Wingdings" pitchFamily="2" charset="2"/>
                  </a:rPr>
                  <a:t>를</a:t>
                </a:r>
                <a:r>
                  <a:rPr kumimoji="1" lang="ko-KR" altLang="en-US" sz="2600" b="1" dirty="0">
                    <a:sym typeface="Wingdings" pitchFamily="2" charset="2"/>
                  </a:rPr>
                  <a:t> 수행</a:t>
                </a:r>
                <a:r>
                  <a:rPr kumimoji="1" lang="en-US" altLang="ko-KR" sz="2600" dirty="0">
                    <a:sym typeface="Wingdings" pitchFamily="2" charset="2"/>
                  </a:rPr>
                  <a:t> </a:t>
                </a:r>
                <a:r>
                  <a:rPr kumimoji="1" lang="ko-KR" altLang="en-US" sz="2600" dirty="0">
                    <a:sym typeface="Wingdings" pitchFamily="2" charset="2"/>
                  </a:rPr>
                  <a:t> 여러 개의 후보 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lvl="3"/>
                <a:r>
                  <a:rPr kumimoji="1" lang="en-US" altLang="ko-KR" sz="2600" dirty="0">
                    <a:sym typeface="Wingdings" pitchFamily="2" charset="2"/>
                  </a:rPr>
                  <a:t>	</a:t>
                </a:r>
                <a:r>
                  <a:rPr kumimoji="1" lang="ko-KR" altLang="en-US" sz="2600" dirty="0">
                    <a:sym typeface="Wingdings" pitchFamily="2" charset="2"/>
                  </a:rPr>
                  <a:t>      솔루션에서</a:t>
                </a:r>
                <a:r>
                  <a:rPr kumimoji="1" lang="en-US" altLang="ko-KR" sz="2600" dirty="0">
                    <a:sym typeface="Wingdings" pitchFamily="2" charset="2"/>
                  </a:rPr>
                  <a:t>,</a:t>
                </a:r>
                <a:r>
                  <a:rPr kumimoji="1" lang="ko-KR" altLang="en-US" sz="2600" dirty="0">
                    <a:sym typeface="Wingdings" pitchFamily="2" charset="2"/>
                  </a:rPr>
                  <a:t> 진짜 솔루션을 찾아낼 수 있음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557" y="1153103"/>
                <a:ext cx="12048748" cy="4810356"/>
              </a:xfrm>
              <a:prstGeom prst="rect">
                <a:avLst/>
              </a:prstGeom>
              <a:blipFill>
                <a:blip r:embed="rId2"/>
                <a:stretch>
                  <a:fillRect t="-1316" b="-23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E8C50C-4970-43C4-F5FC-DDDBB4CF9432}"/>
              </a:ext>
            </a:extLst>
          </p:cNvPr>
          <p:cNvSpPr txBox="1"/>
          <p:nvPr/>
        </p:nvSpPr>
        <p:spPr>
          <a:xfrm>
            <a:off x="63967" y="6542531"/>
            <a:ext cx="9240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000" dirty="0" err="1">
                <a:effectLst/>
                <a:latin typeface="CMR10"/>
              </a:rPr>
              <a:t>Panjin</a:t>
            </a:r>
            <a:r>
              <a:rPr lang="en" altLang="ko-Kore-KR" sz="1000" dirty="0">
                <a:effectLst/>
                <a:latin typeface="CMR10"/>
              </a:rPr>
              <a:t> Kim, Kyung </a:t>
            </a:r>
            <a:r>
              <a:rPr lang="en" altLang="ko-Kore-KR" sz="1000" dirty="0" err="1">
                <a:effectLst/>
                <a:latin typeface="CMR10"/>
              </a:rPr>
              <a:t>Chul</a:t>
            </a:r>
            <a:r>
              <a:rPr lang="en" altLang="ko-Kore-KR" sz="1000" dirty="0">
                <a:effectLst/>
                <a:latin typeface="CMR10"/>
              </a:rPr>
              <a:t> </a:t>
            </a:r>
            <a:r>
              <a:rPr lang="en" altLang="ko-Kore-KR" sz="1000" dirty="0" err="1">
                <a:effectLst/>
                <a:latin typeface="CMR10"/>
              </a:rPr>
              <a:t>Jeong</a:t>
            </a:r>
            <a:r>
              <a:rPr lang="en-US" altLang="ko-Kore-KR" sz="1000" dirty="0">
                <a:effectLst/>
                <a:latin typeface="CMR10"/>
              </a:rPr>
              <a:t>, </a:t>
            </a:r>
            <a:r>
              <a:rPr lang="en" altLang="ko-Kore-KR" sz="1000" dirty="0">
                <a:effectLst/>
                <a:latin typeface="CMR10"/>
              </a:rPr>
              <a:t>and </a:t>
            </a:r>
            <a:r>
              <a:rPr lang="en" altLang="ko-Kore-KR" sz="1000" dirty="0" err="1">
                <a:effectLst/>
                <a:latin typeface="CMR10"/>
              </a:rPr>
              <a:t>Daewan</a:t>
            </a:r>
            <a:r>
              <a:rPr lang="en" altLang="ko-Kore-KR" sz="1000" dirty="0">
                <a:effectLst/>
                <a:latin typeface="CMR10"/>
              </a:rPr>
              <a:t> Han</a:t>
            </a:r>
            <a:r>
              <a:rPr lang="en-US" altLang="ko-KR" sz="1000" dirty="0">
                <a:effectLst/>
                <a:latin typeface="CMR10"/>
              </a:rPr>
              <a:t>,</a:t>
            </a:r>
            <a:r>
              <a:rPr lang="ko-KR" altLang="en-US" sz="1000" dirty="0">
                <a:effectLst/>
                <a:latin typeface="CMR10"/>
              </a:rPr>
              <a:t> </a:t>
            </a:r>
            <a:r>
              <a:rPr lang="en-US" altLang="ko-KR" sz="1000" dirty="0">
                <a:effectLst/>
                <a:latin typeface="CMR10"/>
              </a:rPr>
              <a:t>“Time-Space Complexity of Quantum Search Algorithms in Symmetric Cryptanalysis”,</a:t>
            </a:r>
            <a:r>
              <a:rPr lang="ko-KR" altLang="en-US" sz="1000" dirty="0">
                <a:effectLst/>
                <a:latin typeface="CMR10"/>
              </a:rPr>
              <a:t> </a:t>
            </a:r>
            <a:r>
              <a:rPr lang="en-US" altLang="ko-KR" sz="1000" dirty="0">
                <a:effectLst/>
                <a:latin typeface="CMR10"/>
              </a:rPr>
              <a:t>Quantum Information Processing, 2018.</a:t>
            </a:r>
            <a:endParaRPr lang="en" altLang="ko-Kore-KR" sz="1000" dirty="0"/>
          </a:p>
        </p:txBody>
      </p:sp>
    </p:spTree>
    <p:extLst>
      <p:ext uri="{BB962C8B-B14F-4D97-AF65-F5344CB8AC3E}">
        <p14:creationId xmlns:p14="http://schemas.microsoft.com/office/powerpoint/2010/main" val="20157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NIST MAXDEPTH</a:t>
            </a:r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-765330" y="1162339"/>
                <a:ext cx="13123721" cy="482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428750" lvl="2" indent="-514350">
                  <a:buAutoNum type="arabicPeriod" startAt="2"/>
                </a:pPr>
                <a:r>
                  <a:rPr kumimoji="1" lang="en-US" altLang="ko-KR" sz="2600" b="1" dirty="0">
                    <a:sym typeface="Wingdings" pitchFamily="2" charset="2"/>
                  </a:rPr>
                  <a:t>Inner-Parallelization</a:t>
                </a:r>
                <a:r>
                  <a:rPr kumimoji="1" lang="ko-KR" altLang="en-US" sz="2600" b="1" dirty="0">
                    <a:sym typeface="Wingdings" pitchFamily="2" charset="2"/>
                  </a:rPr>
                  <a:t> </a:t>
                </a:r>
                <a:endParaRPr kumimoji="1" lang="en-US" altLang="ko-KR" sz="2600" b="1" dirty="0">
                  <a:sym typeface="Wingdings" pitchFamily="2" charset="2"/>
                </a:endParaRPr>
              </a:p>
              <a:p>
                <a:pPr marL="1885950" lvl="3" indent="-51435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Search space(</a:t>
                </a:r>
                <a14:m>
                  <m:oMath xmlns:m="http://schemas.openxmlformats.org/officeDocument/2006/math">
                    <m:r>
                      <a:rPr kumimoji="1" lang="en-US" altLang="ko-KR" sz="26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)</a:t>
                </a:r>
                <a:r>
                  <a:rPr kumimoji="1" lang="ko-KR" altLang="en-US" sz="2600" dirty="0" err="1">
                    <a:sym typeface="Wingdings" pitchFamily="2" charset="2"/>
                  </a:rPr>
                  <a:t>를</a:t>
                </a:r>
                <a:r>
                  <a:rPr kumimoji="1" lang="ko-KR" altLang="en-US" sz="2600" dirty="0">
                    <a:sym typeface="Wingdings" pitchFamily="2" charset="2"/>
                  </a:rPr>
                  <a:t> 축소시킴으로써 </a:t>
                </a:r>
                <a:r>
                  <a:rPr kumimoji="1" lang="en-US" altLang="ko-KR" sz="2600" dirty="0">
                    <a:sym typeface="Wingdings" pitchFamily="2" charset="2"/>
                  </a:rPr>
                  <a:t>iteration</a:t>
                </a:r>
                <a:r>
                  <a:rPr kumimoji="1" lang="ko-KR" altLang="en-US" sz="2600" dirty="0">
                    <a:sym typeface="Wingdings" pitchFamily="2" charset="2"/>
                  </a:rPr>
                  <a:t> 수를 감소시킴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marL="2343150" lvl="4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ko-KR" altLang="en-US" sz="2600" dirty="0">
                    <a:sym typeface="Wingdings" pitchFamily="2" charset="2"/>
                  </a:rPr>
                  <a:t>의 </a:t>
                </a:r>
                <a:r>
                  <a:rPr kumimoji="1" lang="en-US" altLang="ko-KR" sz="2600" dirty="0">
                    <a:sym typeface="Wingdings" pitchFamily="2" charset="2"/>
                  </a:rPr>
                  <a:t>search space</a:t>
                </a:r>
                <a:r>
                  <a:rPr kumimoji="1" lang="ko-KR" altLang="en-US" sz="2600" dirty="0" err="1">
                    <a:sym typeface="Wingdings" pitchFamily="2" charset="2"/>
                  </a:rPr>
                  <a:t>를</a:t>
                </a:r>
                <a:r>
                  <a:rPr kumimoji="1" lang="ko-KR" altLang="en-US" sz="2600" dirty="0">
                    <a:sym typeface="Wingdings" pitchFamily="2" charset="2"/>
                  </a:rPr>
                  <a:t> </a:t>
                </a:r>
                <a:r>
                  <a:rPr kumimoji="1" lang="en-US" altLang="ko-KR" sz="2600" b="1" dirty="0">
                    <a:sym typeface="Wingdings" pitchFamily="2" charset="2"/>
                  </a:rPr>
                  <a:t>S</a:t>
                </a:r>
                <a:r>
                  <a:rPr kumimoji="1" lang="ko-KR" altLang="en-US" sz="2600" b="1" dirty="0">
                    <a:sym typeface="Wingdings" pitchFamily="2" charset="2"/>
                  </a:rPr>
                  <a:t>개의 </a:t>
                </a:r>
                <a:r>
                  <a:rPr kumimoji="1" lang="en-US" altLang="ko-KR" sz="2600" b="1" dirty="0">
                    <a:sym typeface="Wingdings" pitchFamily="2" charset="2"/>
                  </a:rPr>
                  <a:t>Subset</a:t>
                </a:r>
                <a:r>
                  <a:rPr kumimoji="1" lang="ko-KR" altLang="en-US" sz="2600" b="1" dirty="0" err="1">
                    <a:sym typeface="Wingdings" pitchFamily="2" charset="2"/>
                  </a:rPr>
                  <a:t>으로</a:t>
                </a:r>
                <a:r>
                  <a:rPr kumimoji="1" lang="ko-KR" altLang="en-US" sz="2600" b="1" dirty="0">
                    <a:sym typeface="Wingdings" pitchFamily="2" charset="2"/>
                  </a:rPr>
                  <a:t> 쪼갬</a:t>
                </a:r>
                <a:endParaRPr kumimoji="1" lang="en-US" altLang="ko-KR" sz="2600" b="1" dirty="0">
                  <a:sym typeface="Wingdings" pitchFamily="2" charset="2"/>
                </a:endParaRPr>
              </a:p>
              <a:p>
                <a:pPr marL="2800350" lvl="5" indent="-51435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Optimal iteration number: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kumimoji="1" lang="en-US" altLang="ko-KR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𝜋</m:t>
                        </m:r>
                      </m:num>
                      <m:den>
                        <m: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kumimoji="1" lang="en-US" altLang="ko-KR" sz="26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</m:rad>
                    <m:r>
                      <a:rPr kumimoji="1" lang="en-US" altLang="ko-KR" sz="2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f>
                      <m:fPr>
                        <m:ctrlP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kumimoji="1" lang="en-US" altLang="ko-KR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𝜋</m:t>
                        </m:r>
                      </m:num>
                      <m:den>
                        <m: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kumimoji="1" lang="en-US" altLang="ko-KR" sz="26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  <m:r>
                          <a:rPr kumimoji="1" lang="en-US" altLang="ko-KR" sz="26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kumimoji="1" lang="en-US" altLang="ko-KR" sz="26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</m:rad>
                  </m:oMath>
                </a14:m>
                <a:endParaRPr kumimoji="1" lang="en-US" altLang="ko-KR" sz="2600" dirty="0">
                  <a:sym typeface="Wingdings" pitchFamily="2" charset="2"/>
                </a:endParaRPr>
              </a:p>
              <a:p>
                <a:pPr marL="2343150" lvl="4" indent="-514350">
                  <a:buFont typeface="Arial" panose="020B0604020202020204" pitchFamily="34" charset="0"/>
                  <a:buChar char="•"/>
                </a:pPr>
                <a:r>
                  <a:rPr kumimoji="1" lang="ko-KR" altLang="en-US" sz="2600" dirty="0">
                    <a:sym typeface="Wingdings" pitchFamily="2" charset="2"/>
                  </a:rPr>
                  <a:t>회로 </a:t>
                </a:r>
                <a:r>
                  <a:rPr kumimoji="1" lang="en-US" altLang="ko-KR" sz="2600" dirty="0">
                    <a:sym typeface="Wingdings" pitchFamily="2" charset="2"/>
                  </a:rPr>
                  <a:t>Depth</a:t>
                </a:r>
                <a:r>
                  <a:rPr kumimoji="1" lang="ko-KR" altLang="en-US" sz="2600" dirty="0" err="1">
                    <a:sym typeface="Wingdings" pitchFamily="2" charset="2"/>
                  </a:rPr>
                  <a:t>를</a:t>
                </a:r>
                <a:r>
                  <a:rPr kumimoji="1" lang="ko-KR" altLang="en-US" sz="2600" dirty="0">
                    <a:sym typeface="Wingdings" pitchFamily="2" charset="2"/>
                  </a:rPr>
                  <a:t> 줄일 수 있음</a:t>
                </a:r>
                <a:endParaRPr kumimoji="1" lang="en-US" altLang="ko-KR" sz="2600" dirty="0">
                  <a:sym typeface="Wingdings" pitchFamily="2" charset="2"/>
                </a:endParaRPr>
              </a:p>
              <a:p>
                <a:pPr marL="2343150" lvl="4" indent="-514350">
                  <a:buFont typeface="Arial" panose="020B0604020202020204" pitchFamily="34" charset="0"/>
                  <a:buChar char="•"/>
                </a:pPr>
                <a:endParaRPr kumimoji="1" lang="en-US" altLang="ko-KR" sz="2600" dirty="0">
                  <a:sym typeface="Wingdings" pitchFamily="2" charset="2"/>
                </a:endParaRPr>
              </a:p>
              <a:p>
                <a:pPr marL="1885950" lvl="3" indent="-51435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Ex) 64-bit key </a:t>
                </a:r>
                <a:r>
                  <a:rPr kumimoji="1" lang="ko-KR" altLang="en-US" sz="2600" dirty="0">
                    <a:sym typeface="Wingdings" pitchFamily="2" charset="2"/>
                  </a:rPr>
                  <a:t>중 </a:t>
                </a:r>
                <a:r>
                  <a:rPr kumimoji="1" lang="en-US" altLang="ko-KR" sz="2600" dirty="0">
                    <a:sym typeface="Wingdings" pitchFamily="2" charset="2"/>
                  </a:rPr>
                  <a:t>8-bit</a:t>
                </a:r>
                <a:r>
                  <a:rPr kumimoji="1" lang="ko-KR" altLang="en-US" sz="2600" dirty="0">
                    <a:sym typeface="Wingdings" pitchFamily="2" charset="2"/>
                  </a:rPr>
                  <a:t> </a:t>
                </a:r>
                <a:r>
                  <a:rPr kumimoji="1" lang="en-US" altLang="ko-KR" sz="2600" dirty="0">
                    <a:sym typeface="Wingdings" pitchFamily="2" charset="2"/>
                  </a:rPr>
                  <a:t>key</a:t>
                </a:r>
                <a:r>
                  <a:rPr kumimoji="1" lang="ko-KR" altLang="en-US" sz="2600" dirty="0">
                    <a:sym typeface="Wingdings" pitchFamily="2" charset="2"/>
                  </a:rPr>
                  <a:t>에 대해서만 </a:t>
                </a:r>
                <a:r>
                  <a:rPr kumimoji="1" lang="en-US" altLang="ko-KR" sz="2600" dirty="0">
                    <a:sym typeface="Wingdings" pitchFamily="2" charset="2"/>
                  </a:rPr>
                  <a:t>Diffusion operator</a:t>
                </a:r>
                <a:r>
                  <a:rPr kumimoji="1" lang="ko-KR" altLang="en-US" sz="2600" dirty="0">
                    <a:sym typeface="Wingdings" pitchFamily="2" charset="2"/>
                  </a:rPr>
                  <a:t> 적용</a:t>
                </a:r>
                <a:r>
                  <a:rPr kumimoji="1" lang="en-US" altLang="ko-KR" sz="2600" dirty="0">
                    <a:sym typeface="Wingdings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ko-KR" sz="2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𝑆</m:t>
                    </m:r>
                    <m:r>
                      <a:rPr kumimoji="1" lang="en-US" altLang="ko-KR" sz="2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=8</m:t>
                    </m:r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)</a:t>
                </a:r>
              </a:p>
              <a:p>
                <a:pPr marL="2343150" lvl="4" indent="-51435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8</a:t>
                </a:r>
                <a:r>
                  <a:rPr kumimoji="1" lang="ko-KR" altLang="en-US" sz="2600" dirty="0">
                    <a:sym typeface="Wingdings" pitchFamily="2" charset="2"/>
                  </a:rPr>
                  <a:t>개의 </a:t>
                </a:r>
                <a:r>
                  <a:rPr kumimoji="1" lang="en-US" altLang="ko-KR" sz="2600" dirty="0">
                    <a:sym typeface="Wingdings" pitchFamily="2" charset="2"/>
                  </a:rPr>
                  <a:t>Grover search(</a:t>
                </a:r>
                <a14:m>
                  <m:oMath xmlns:m="http://schemas.openxmlformats.org/officeDocument/2006/math">
                    <m:r>
                      <a:rPr kumimoji="1" lang="en-US" altLang="ko-KR" sz="2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)</a:t>
                </a:r>
                <a:r>
                  <a:rPr kumimoji="1" lang="ko-KR" altLang="en-US" sz="2600" dirty="0" err="1">
                    <a:sym typeface="Wingdings" pitchFamily="2" charset="2"/>
                  </a:rPr>
                  <a:t>를</a:t>
                </a:r>
                <a:r>
                  <a:rPr kumimoji="1" lang="ko-KR" altLang="en-US" sz="2600" dirty="0">
                    <a:sym typeface="Wingdings" pitchFamily="2" charset="2"/>
                  </a:rPr>
                  <a:t> </a:t>
                </a:r>
                <a:r>
                  <a:rPr kumimoji="1" lang="en-US" altLang="ko-KR" sz="2600" dirty="0">
                    <a:sym typeface="Wingdings" pitchFamily="2" charset="2"/>
                  </a:rPr>
                  <a:t>Parallel</a:t>
                </a:r>
                <a:r>
                  <a:rPr kumimoji="1" lang="ko-KR" altLang="en-US" sz="2600" dirty="0">
                    <a:sym typeface="Wingdings" pitchFamily="2" charset="2"/>
                  </a:rPr>
                  <a:t>하게 동작</a:t>
                </a:r>
                <a:r>
                  <a:rPr kumimoji="1" lang="en-US" altLang="ko-KR" sz="2600" dirty="0">
                    <a:sym typeface="Wingdings" pitchFamily="2" charset="2"/>
                  </a:rPr>
                  <a:t>,</a:t>
                </a:r>
                <a:r>
                  <a:rPr kumimoji="1" lang="ko-KR" altLang="en-US" sz="2600" dirty="0">
                    <a:sym typeface="Wingdings" pitchFamily="2" charset="2"/>
                  </a:rPr>
                  <a:t> </a:t>
                </a:r>
                <a:r>
                  <a:rPr kumimoji="1" lang="en-US" altLang="ko-KR" sz="2600" dirty="0">
                    <a:sym typeface="Wingdings" pitchFamily="2" charset="2"/>
                  </a:rPr>
                  <a:t>iteration number: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kumimoji="1" lang="en-US" altLang="ko-KR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𝜋</m:t>
                        </m:r>
                      </m:num>
                      <m:den>
                        <m: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ko-KR" sz="2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260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60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60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ko-KR" sz="2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/8</m:t>
                        </m:r>
                      </m:e>
                    </m:rad>
                  </m:oMath>
                </a14:m>
                <a:r>
                  <a:rPr kumimoji="1" lang="en-US" altLang="ko-KR" sz="2600" dirty="0">
                    <a:sym typeface="Wingdings" pitchFamily="2" charset="2"/>
                  </a:rPr>
                  <a:t> </a:t>
                </a:r>
              </a:p>
              <a:p>
                <a:pPr marL="2800350" lvl="5" indent="-51435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>
                    <a:sym typeface="Wingdings" pitchFamily="2" charset="2"/>
                  </a:rPr>
                  <a:t>8</a:t>
                </a:r>
                <a:r>
                  <a:rPr kumimoji="1" lang="ko-KR" altLang="en-US" sz="2600" dirty="0">
                    <a:sym typeface="Wingdings" pitchFamily="2" charset="2"/>
                  </a:rPr>
                  <a:t>개의 </a:t>
                </a:r>
                <a:r>
                  <a:rPr kumimoji="1" lang="en-US" altLang="ko-KR" sz="2600" dirty="0">
                    <a:sym typeface="Wingdings" pitchFamily="2" charset="2"/>
                  </a:rPr>
                  <a:t>Grover search</a:t>
                </a:r>
                <a:r>
                  <a:rPr kumimoji="1" lang="ko-KR" altLang="en-US" sz="2600" dirty="0">
                    <a:sym typeface="Wingdings" pitchFamily="2" charset="2"/>
                  </a:rPr>
                  <a:t> 중 한 개는 올바른 솔루션을 관측함 </a:t>
                </a:r>
                <a:r>
                  <a:rPr kumimoji="1" lang="en-US" altLang="ko-KR" sz="2600" dirty="0">
                    <a:sym typeface="Wingdings" pitchFamily="2" charset="2"/>
                  </a:rPr>
                  <a:t>(</a:t>
                </a:r>
                <a:r>
                  <a:rPr kumimoji="1" lang="ko-KR" altLang="en-US" sz="2600" dirty="0">
                    <a:sym typeface="Wingdings" pitchFamily="2" charset="2"/>
                  </a:rPr>
                  <a:t>높은 확률로</a:t>
                </a:r>
                <a:r>
                  <a:rPr kumimoji="1" lang="en-US" altLang="ko-KR" sz="2600" dirty="0">
                    <a:sym typeface="Wingdings" pitchFamily="2" charset="2"/>
                  </a:rPr>
                  <a:t>)</a:t>
                </a:r>
              </a:p>
              <a:p>
                <a:pPr marL="2800350" lvl="5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2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>
                        <m:r>
                          <a:rPr kumimoji="1" lang="en-US" altLang="ko-KR" sz="26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𝑺</m:t>
                        </m:r>
                      </m:e>
                    </m:rad>
                  </m:oMath>
                </a14:m>
                <a:r>
                  <a:rPr kumimoji="1" lang="ko-KR" altLang="en-US" sz="2600" b="1" dirty="0">
                    <a:solidFill>
                      <a:schemeClr val="accent1"/>
                    </a:solidFill>
                    <a:sym typeface="Wingdings" pitchFamily="2" charset="2"/>
                  </a:rPr>
                  <a:t> 만큼 </a:t>
                </a:r>
                <a:r>
                  <a:rPr kumimoji="1" lang="en-US" altLang="ko-KR" sz="2600" b="1" dirty="0">
                    <a:solidFill>
                      <a:schemeClr val="accent1"/>
                    </a:solidFill>
                    <a:sym typeface="Wingdings" pitchFamily="2" charset="2"/>
                  </a:rPr>
                  <a:t>Depth</a:t>
                </a:r>
                <a:r>
                  <a:rPr kumimoji="1" lang="ko-KR" altLang="en-US" sz="2600" b="1" dirty="0" err="1">
                    <a:solidFill>
                      <a:schemeClr val="accent1"/>
                    </a:solidFill>
                    <a:sym typeface="Wingdings" pitchFamily="2" charset="2"/>
                  </a:rPr>
                  <a:t>를</a:t>
                </a:r>
                <a:r>
                  <a:rPr kumimoji="1" lang="ko-KR" altLang="en-US" sz="2600" b="1" dirty="0">
                    <a:solidFill>
                      <a:schemeClr val="accent1"/>
                    </a:solidFill>
                    <a:sym typeface="Wingdings" pitchFamily="2" charset="2"/>
                  </a:rPr>
                  <a:t> 줄일 수 있음</a:t>
                </a:r>
                <a:endParaRPr kumimoji="1" lang="en-US" altLang="ko-KR" sz="26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2343150" lvl="4" indent="-514350">
                  <a:buFont typeface="Arial" panose="020B0604020202020204" pitchFamily="34" charset="0"/>
                  <a:buChar char="•"/>
                </a:pPr>
                <a:endParaRPr kumimoji="1" lang="en-US" altLang="ko-KR" sz="2600" b="1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5330" y="1162339"/>
                <a:ext cx="13123721" cy="4827604"/>
              </a:xfrm>
              <a:prstGeom prst="rect">
                <a:avLst/>
              </a:prstGeom>
              <a:blipFill>
                <a:blip r:embed="rId2"/>
                <a:stretch>
                  <a:fillRect t="-15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E8C50C-4970-43C4-F5FC-DDDBB4CF9432}"/>
              </a:ext>
            </a:extLst>
          </p:cNvPr>
          <p:cNvSpPr txBox="1"/>
          <p:nvPr/>
        </p:nvSpPr>
        <p:spPr>
          <a:xfrm>
            <a:off x="63967" y="6542531"/>
            <a:ext cx="9240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000" dirty="0" err="1">
                <a:effectLst/>
                <a:latin typeface="CMR10"/>
              </a:rPr>
              <a:t>Panjin</a:t>
            </a:r>
            <a:r>
              <a:rPr lang="en" altLang="ko-Kore-KR" sz="1000" dirty="0">
                <a:effectLst/>
                <a:latin typeface="CMR10"/>
              </a:rPr>
              <a:t> Kim, Kyung </a:t>
            </a:r>
            <a:r>
              <a:rPr lang="en" altLang="ko-Kore-KR" sz="1000" dirty="0" err="1">
                <a:effectLst/>
                <a:latin typeface="CMR10"/>
              </a:rPr>
              <a:t>Chul</a:t>
            </a:r>
            <a:r>
              <a:rPr lang="en" altLang="ko-Kore-KR" sz="1000" dirty="0">
                <a:effectLst/>
                <a:latin typeface="CMR10"/>
              </a:rPr>
              <a:t> </a:t>
            </a:r>
            <a:r>
              <a:rPr lang="en" altLang="ko-Kore-KR" sz="1000" dirty="0" err="1">
                <a:effectLst/>
                <a:latin typeface="CMR10"/>
              </a:rPr>
              <a:t>Jeong</a:t>
            </a:r>
            <a:r>
              <a:rPr lang="en-US" altLang="ko-Kore-KR" sz="1000" dirty="0">
                <a:effectLst/>
                <a:latin typeface="CMR10"/>
              </a:rPr>
              <a:t>, </a:t>
            </a:r>
            <a:r>
              <a:rPr lang="en" altLang="ko-Kore-KR" sz="1000" dirty="0">
                <a:effectLst/>
                <a:latin typeface="CMR10"/>
              </a:rPr>
              <a:t>and </a:t>
            </a:r>
            <a:r>
              <a:rPr lang="en" altLang="ko-Kore-KR" sz="1000" dirty="0" err="1">
                <a:effectLst/>
                <a:latin typeface="CMR10"/>
              </a:rPr>
              <a:t>Daewan</a:t>
            </a:r>
            <a:r>
              <a:rPr lang="en" altLang="ko-Kore-KR" sz="1000" dirty="0">
                <a:effectLst/>
                <a:latin typeface="CMR10"/>
              </a:rPr>
              <a:t> Han</a:t>
            </a:r>
            <a:r>
              <a:rPr lang="en-US" altLang="ko-KR" sz="1000" dirty="0">
                <a:effectLst/>
                <a:latin typeface="CMR10"/>
              </a:rPr>
              <a:t>,</a:t>
            </a:r>
            <a:r>
              <a:rPr lang="ko-KR" altLang="en-US" sz="1000" dirty="0">
                <a:effectLst/>
                <a:latin typeface="CMR10"/>
              </a:rPr>
              <a:t> </a:t>
            </a:r>
            <a:r>
              <a:rPr lang="en-US" altLang="ko-KR" sz="1000" dirty="0">
                <a:effectLst/>
                <a:latin typeface="CMR10"/>
              </a:rPr>
              <a:t>“Time-Space Complexity of Quantum Search Algorithms in Symmetric Cryptanalysis”,</a:t>
            </a:r>
            <a:r>
              <a:rPr lang="ko-KR" altLang="en-US" sz="1000" dirty="0">
                <a:effectLst/>
                <a:latin typeface="CMR10"/>
              </a:rPr>
              <a:t> </a:t>
            </a:r>
            <a:r>
              <a:rPr lang="en-US" altLang="ko-KR" sz="1000" dirty="0">
                <a:effectLst/>
                <a:latin typeface="CMR10"/>
              </a:rPr>
              <a:t>Quantum Information Processing, 2018.</a:t>
            </a:r>
            <a:endParaRPr lang="en" altLang="ko-Kore-KR" sz="1000" dirty="0"/>
          </a:p>
        </p:txBody>
      </p:sp>
    </p:spTree>
    <p:extLst>
      <p:ext uri="{BB962C8B-B14F-4D97-AF65-F5344CB8AC3E}">
        <p14:creationId xmlns:p14="http://schemas.microsoft.com/office/powerpoint/2010/main" val="349854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NIST MAXDEPTH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-746858" y="1201538"/>
            <a:ext cx="1265314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ko-KR" sz="2600" b="1" dirty="0">
                <a:sym typeface="Wingdings" pitchFamily="2" charset="2"/>
              </a:rPr>
              <a:t>Grover search</a:t>
            </a:r>
            <a:r>
              <a:rPr kumimoji="1" lang="ko-KR" altLang="en-US" sz="2600" b="1" dirty="0">
                <a:sym typeface="Wingdings" pitchFamily="2" charset="2"/>
              </a:rPr>
              <a:t>에 대한 </a:t>
            </a:r>
            <a:r>
              <a:rPr kumimoji="1" lang="en-US" altLang="ko-KR" sz="2600" b="1" dirty="0">
                <a:sym typeface="Wingdings" pitchFamily="2" charset="2"/>
              </a:rPr>
              <a:t>MAXDEPTH </a:t>
            </a:r>
            <a:r>
              <a:rPr kumimoji="1" lang="ko-KR" altLang="en-US" sz="2600" b="1" dirty="0">
                <a:sym typeface="Wingdings" pitchFamily="2" charset="2"/>
              </a:rPr>
              <a:t>제한은 </a:t>
            </a:r>
            <a:r>
              <a:rPr kumimoji="1" lang="en-US" altLang="ko-KR" sz="2600" b="1" dirty="0">
                <a:sym typeface="Wingdings" pitchFamily="2" charset="2"/>
              </a:rPr>
              <a:t>Parallelization</a:t>
            </a:r>
            <a:r>
              <a:rPr kumimoji="1" lang="ko-KR" altLang="en-US" sz="2600" b="1" dirty="0">
                <a:sym typeface="Wingdings" pitchFamily="2" charset="2"/>
              </a:rPr>
              <a:t>을 통해 극복할 수 있음</a:t>
            </a:r>
            <a:endParaRPr kumimoji="1" lang="en-US" altLang="ko-KR" sz="2600" b="1" dirty="0">
              <a:sym typeface="Wingdings" pitchFamily="2" charset="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kumimoji="1" lang="en-US" altLang="ko-KR" sz="2600" dirty="0">
                <a:sym typeface="Wingdings" pitchFamily="2" charset="2"/>
              </a:rPr>
              <a:t>Depth</a:t>
            </a:r>
            <a:r>
              <a:rPr kumimoji="1" lang="ko-KR" altLang="en-US" sz="2600" dirty="0" err="1">
                <a:sym typeface="Wingdings" pitchFamily="2" charset="2"/>
              </a:rPr>
              <a:t>를</a:t>
            </a:r>
            <a:r>
              <a:rPr kumimoji="1" lang="ko-KR" altLang="en-US" sz="2600" dirty="0">
                <a:sym typeface="Wingdings" pitchFamily="2" charset="2"/>
              </a:rPr>
              <a:t> 줄일 순 있지만</a:t>
            </a:r>
            <a:r>
              <a:rPr kumimoji="1" lang="en-US" altLang="ko-KR" sz="2600" dirty="0">
                <a:sym typeface="Wingdings" pitchFamily="2" charset="2"/>
              </a:rPr>
              <a:t>,</a:t>
            </a:r>
            <a:r>
              <a:rPr kumimoji="1" lang="ko-KR" altLang="en-US" sz="2600" dirty="0">
                <a:sym typeface="Wingdings" pitchFamily="2" charset="2"/>
              </a:rPr>
              <a:t> 양자 게이트의 수 </a:t>
            </a:r>
            <a:r>
              <a:rPr kumimoji="1" lang="en-US" altLang="ko-KR" sz="2600" dirty="0">
                <a:sym typeface="Wingdings" pitchFamily="2" charset="2"/>
              </a:rPr>
              <a:t>(</a:t>
            </a:r>
            <a:r>
              <a:rPr kumimoji="1" lang="ko-KR" altLang="en-US" sz="2600" dirty="0">
                <a:sym typeface="Wingdings" pitchFamily="2" charset="2"/>
              </a:rPr>
              <a:t>큐비트 또한</a:t>
            </a:r>
            <a:r>
              <a:rPr kumimoji="1" lang="en-US" altLang="ko-KR" sz="2600" dirty="0">
                <a:sym typeface="Wingdings" pitchFamily="2" charset="2"/>
              </a:rPr>
              <a:t>)</a:t>
            </a:r>
            <a:r>
              <a:rPr kumimoji="1" lang="ko-KR" altLang="en-US" sz="2600" dirty="0">
                <a:sym typeface="Wingdings" pitchFamily="2" charset="2"/>
              </a:rPr>
              <a:t>가 늘어남</a:t>
            </a:r>
            <a:endParaRPr kumimoji="1" lang="en-US" altLang="ko-KR" sz="2600" dirty="0">
              <a:sym typeface="Wingdings" pitchFamily="2" charset="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kumimoji="1" lang="en-US" altLang="ko-KR" sz="2600" dirty="0">
              <a:sym typeface="Wingdings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ko-KR" sz="2600" dirty="0">
                <a:sym typeface="Wingdings" pitchFamily="2" charset="2"/>
              </a:rPr>
              <a:t>NIST</a:t>
            </a:r>
            <a:r>
              <a:rPr kumimoji="1" lang="ko-KR" altLang="en-US" sz="2600" dirty="0">
                <a:sym typeface="Wingdings" pitchFamily="2" charset="2"/>
              </a:rPr>
              <a:t>의 양자 후 보안 레벨 기준</a:t>
            </a:r>
            <a:endParaRPr kumimoji="1" lang="en-US" altLang="ko-KR" sz="2600" dirty="0">
              <a:sym typeface="Wingdings" pitchFamily="2" charset="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kumimoji="1" lang="en-US" altLang="ko-KR" sz="2600" dirty="0">
                <a:sym typeface="Wingdings" pitchFamily="2" charset="2"/>
              </a:rPr>
              <a:t>AES</a:t>
            </a:r>
            <a:r>
              <a:rPr kumimoji="1" lang="ko-KR" altLang="en-US" sz="2600" dirty="0">
                <a:sym typeface="Wingdings" pitchFamily="2" charset="2"/>
              </a:rPr>
              <a:t>에 대한 공격 비용 </a:t>
            </a:r>
            <a:r>
              <a:rPr kumimoji="1" lang="en-US" altLang="ko-KR" sz="2600" dirty="0">
                <a:sym typeface="Wingdings" pitchFamily="2" charset="2"/>
              </a:rPr>
              <a:t>(</a:t>
            </a:r>
            <a:r>
              <a:rPr kumimoji="1" lang="en-US" altLang="ko-KR" sz="2600" dirty="0" err="1">
                <a:sym typeface="Wingdings" pitchFamily="2" charset="2"/>
              </a:rPr>
              <a:t>Grassl</a:t>
            </a:r>
            <a:r>
              <a:rPr kumimoji="1" lang="ko-KR" altLang="en-US" sz="2600" dirty="0">
                <a:sym typeface="Wingdings" pitchFamily="2" charset="2"/>
              </a:rPr>
              <a:t> </a:t>
            </a:r>
            <a:r>
              <a:rPr kumimoji="1" lang="en-US" altLang="ko-KR" sz="2600" dirty="0">
                <a:sym typeface="Wingdings" pitchFamily="2" charset="2"/>
              </a:rPr>
              <a:t>et</a:t>
            </a:r>
            <a:r>
              <a:rPr kumimoji="1" lang="ko-KR" altLang="en-US" sz="2600" dirty="0">
                <a:sym typeface="Wingdings" pitchFamily="2" charset="2"/>
              </a:rPr>
              <a:t> </a:t>
            </a:r>
            <a:r>
              <a:rPr kumimoji="1" lang="en-US" altLang="ko-KR" sz="2600" dirty="0" err="1">
                <a:sym typeface="Wingdings" pitchFamily="2" charset="2"/>
              </a:rPr>
              <a:t>al’s</a:t>
            </a:r>
            <a:r>
              <a:rPr kumimoji="1" lang="ko-KR" altLang="en-US" sz="2600" dirty="0">
                <a:sym typeface="Wingdings" pitchFamily="2" charset="2"/>
              </a:rPr>
              <a:t> </a:t>
            </a:r>
            <a:r>
              <a:rPr kumimoji="1" lang="en-US" altLang="ko-KR" sz="2600" dirty="0">
                <a:sym typeface="Wingdings" pitchFamily="2" charset="2"/>
              </a:rPr>
              <a:t>AES)</a:t>
            </a:r>
            <a:r>
              <a:rPr kumimoji="1" lang="ko-KR" altLang="en-US" sz="2600" dirty="0">
                <a:sym typeface="Wingdings" pitchFamily="2" charset="2"/>
              </a:rPr>
              <a:t>과 </a:t>
            </a:r>
            <a:r>
              <a:rPr kumimoji="1" lang="en-US" altLang="ko-KR" sz="2600" dirty="0">
                <a:sym typeface="Wingdings" pitchFamily="2" charset="2"/>
              </a:rPr>
              <a:t>MAXDEPTH</a:t>
            </a:r>
            <a:r>
              <a:rPr kumimoji="1" lang="ko-KR" altLang="en-US" sz="2600" dirty="0" err="1">
                <a:sym typeface="Wingdings" pitchFamily="2" charset="2"/>
              </a:rPr>
              <a:t>를</a:t>
            </a:r>
            <a:r>
              <a:rPr kumimoji="1" lang="ko-KR" altLang="en-US" sz="2600" dirty="0">
                <a:sym typeface="Wingdings" pitchFamily="2" charset="2"/>
              </a:rPr>
              <a:t> 상호 비교</a:t>
            </a:r>
            <a:endParaRPr kumimoji="1" lang="en-US" altLang="ko-KR" sz="2600" dirty="0">
              <a:sym typeface="Wingdings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DA1889-BF08-838D-0752-5CCAD590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64" y="3526047"/>
            <a:ext cx="7772400" cy="20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NIST MAXDEPTH</a:t>
            </a:r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-783803" y="1091475"/>
                <a:ext cx="10876119" cy="539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b="1" dirty="0">
                    <a:sym typeface="Wingdings" pitchFamily="2" charset="2"/>
                  </a:rPr>
                  <a:t>AES-128</a:t>
                </a:r>
                <a:r>
                  <a:rPr kumimoji="1" lang="ko-KR" altLang="en-US" sz="2600" b="1" dirty="0">
                    <a:sym typeface="Wingdings" pitchFamily="2" charset="2"/>
                  </a:rPr>
                  <a:t>의 경우</a:t>
                </a:r>
                <a:r>
                  <a:rPr kumimoji="1" lang="en-US" altLang="ko-KR" sz="2600" b="1" dirty="0">
                    <a:sym typeface="Wingdings" pitchFamily="2" charset="2"/>
                  </a:rPr>
                  <a:t>,</a:t>
                </a:r>
                <a:r>
                  <a:rPr kumimoji="1" lang="ko-KR" altLang="en-US" sz="2600" b="1" dirty="0">
                    <a:sym typeface="Wingdings" pitchFamily="2" charset="2"/>
                  </a:rPr>
                  <a:t> </a:t>
                </a:r>
                <a:r>
                  <a:rPr kumimoji="1" lang="en-US" altLang="ko-KR" sz="2600" b="1" dirty="0">
                    <a:sym typeface="Wingdings" pitchFamily="2" charset="2"/>
                  </a:rPr>
                  <a:t>Parallelization</a:t>
                </a:r>
                <a:r>
                  <a:rPr kumimoji="1" lang="ko-KR" altLang="en-US" sz="2600" b="1" dirty="0">
                    <a:sym typeface="Wingdings" pitchFamily="2" charset="2"/>
                  </a:rPr>
                  <a:t> 없이 </a:t>
                </a:r>
                <a:r>
                  <a:rPr kumimoji="1" lang="en-US" altLang="ko-KR" sz="2600" b="1" dirty="0">
                    <a:sym typeface="Wingdings" pitchFamily="2" charset="2"/>
                  </a:rPr>
                  <a:t>MAXDEPTH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8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kumimoji="1" lang="en-US" altLang="ko-KR" sz="2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kumimoji="1" lang="en-US" altLang="ko-KR" sz="2600" b="1" dirty="0">
                    <a:sym typeface="Wingdings" pitchFamily="2" charset="2"/>
                  </a:rPr>
                  <a:t>)</a:t>
                </a:r>
                <a:r>
                  <a:rPr kumimoji="1" lang="ko-KR" altLang="en-US" sz="2600" b="1" dirty="0">
                    <a:sym typeface="Wingdings" pitchFamily="2" charset="2"/>
                  </a:rPr>
                  <a:t>안에 들어옴</a:t>
                </a:r>
                <a:endParaRPr kumimoji="1" lang="en-US" altLang="ko-KR" sz="26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3803" y="1091475"/>
                <a:ext cx="10876119" cy="539315"/>
              </a:xfrm>
              <a:prstGeom prst="rect">
                <a:avLst/>
              </a:prstGeom>
              <a:blipFill>
                <a:blip r:embed="rId2"/>
                <a:stretch>
                  <a:fillRect t="-4545" b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560C519-64A5-FEBC-763E-685D541D1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61" y="3213406"/>
            <a:ext cx="5839519" cy="1519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F33ED2-0CC7-907E-B8A2-0348D9EC0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6" y="1705484"/>
            <a:ext cx="5029375" cy="5152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6DCE47-C3D5-DF19-8252-9D67003C7968}"/>
                  </a:ext>
                </a:extLst>
              </p:cNvPr>
              <p:cNvSpPr txBox="1"/>
              <p:nvPr/>
            </p:nvSpPr>
            <p:spPr>
              <a:xfrm>
                <a:off x="6012874" y="4736431"/>
                <a:ext cx="6225679" cy="1733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𝟏𝟕𝟎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ko-Kore-KR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𝟗𝟓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ko-Kore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𝟖𝟐</m:t>
                        </m:r>
                      </m:sup>
                    </m:sSup>
                  </m:oMath>
                </a14:m>
                <a:endParaRPr kumimoji="1" lang="en-US" altLang="ko-Kore-KR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7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/>
                  <a:t>Depth</a:t>
                </a:r>
                <a:r>
                  <a:rPr kumimoji="1" lang="ko-Kore-KR" altLang="en-US" sz="2000" b="1" dirty="0"/>
                  <a:t>가 </a:t>
                </a:r>
                <a:r>
                  <a:rPr kumimoji="1" lang="en-US" altLang="ko-Kore-KR" sz="2000" b="1" dirty="0"/>
                  <a:t>MAXDEPTH</a:t>
                </a:r>
                <a:r>
                  <a:rPr kumimoji="1" lang="ko-Kore-KR" altLang="en-US" sz="2000" b="1" dirty="0"/>
                  <a:t>를 초과할 때는</a:t>
                </a:r>
                <a:r>
                  <a:rPr kumimoji="1" lang="en-US" altLang="ko-Kore-KR" sz="2000" dirty="0"/>
                  <a:t> </a:t>
                </a:r>
                <a:r>
                  <a:rPr kumimoji="1" lang="en-US" altLang="ko-Kore-KR" sz="2000" b="1" dirty="0"/>
                  <a:t>Parallelization</a:t>
                </a:r>
                <a:r>
                  <a:rPr kumimoji="1" lang="ko-Kore-KR" altLang="en-US" sz="2000" b="1" dirty="0"/>
                  <a:t>에 </a:t>
                </a:r>
                <a:endParaRPr kumimoji="1" lang="en-US" altLang="ko-Kore-KR" sz="2000" b="1" dirty="0"/>
              </a:p>
              <a:p>
                <a:r>
                  <a:rPr kumimoji="1" lang="en-US" altLang="ko-Kore-KR" sz="2000" b="1" dirty="0"/>
                  <a:t>     </a:t>
                </a:r>
                <a:r>
                  <a:rPr kumimoji="1" lang="ko-Kore-KR" altLang="en-US" sz="2000" b="1" dirty="0"/>
                  <a:t>대한</a:t>
                </a:r>
                <a:r>
                  <a:rPr kumimoji="1" lang="en-US" altLang="ko-Kore-KR" sz="2000" b="1" dirty="0"/>
                  <a:t> </a:t>
                </a:r>
                <a:r>
                  <a:rPr kumimoji="1" lang="ko-Kore-KR" altLang="en-US" sz="2000" b="1" dirty="0"/>
                  <a:t>비용까지 계산</a:t>
                </a:r>
                <a:r>
                  <a:rPr kumimoji="1" lang="ko-Kore-KR" altLang="en-US" sz="2000" dirty="0"/>
                  <a:t>해야 하지만</a:t>
                </a:r>
                <a:r>
                  <a:rPr kumimoji="1" lang="en-US" altLang="ko-Kore-KR" sz="2000" dirty="0"/>
                  <a:t> </a:t>
                </a:r>
                <a:r>
                  <a:rPr kumimoji="1" lang="ko-Kore-KR" altLang="en-US" sz="2000" b="1" dirty="0">
                    <a:solidFill>
                      <a:schemeClr val="accent1"/>
                    </a:solidFill>
                  </a:rPr>
                  <a:t>어쨋든 </a:t>
                </a:r>
                <a:r>
                  <a:rPr kumimoji="1" lang="en-US" altLang="ko-Kore-KR" sz="2000" b="1" dirty="0">
                    <a:solidFill>
                      <a:schemeClr val="accent1"/>
                    </a:solidFill>
                  </a:rPr>
                  <a:t>Cost * Depth</a:t>
                </a:r>
              </a:p>
              <a:p>
                <a:r>
                  <a:rPr kumimoji="1" lang="en-US" altLang="ko-Kore-KR" sz="2000" b="1" dirty="0">
                    <a:solidFill>
                      <a:schemeClr val="accent1"/>
                    </a:solidFill>
                  </a:rPr>
                  <a:t>     </a:t>
                </a:r>
                <a:r>
                  <a:rPr kumimoji="1" lang="ko-Kore-KR" altLang="en-US" sz="2000" b="1" dirty="0">
                    <a:solidFill>
                      <a:schemeClr val="accent1"/>
                    </a:solidFill>
                  </a:rPr>
                  <a:t>비용이 관건</a:t>
                </a:r>
                <a:endParaRPr kumimoji="1" lang="en-US" altLang="ko-Kore-KR" sz="2000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ko-Kore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6DCE47-C3D5-DF19-8252-9D67003C7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4" y="4736431"/>
                <a:ext cx="6225679" cy="1733873"/>
              </a:xfrm>
              <a:prstGeom prst="rect">
                <a:avLst/>
              </a:prstGeom>
              <a:blipFill>
                <a:blip r:embed="rId5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DFED7A82-EA9D-DC31-E00C-1300EED247A4}"/>
              </a:ext>
            </a:extLst>
          </p:cNvPr>
          <p:cNvSpPr/>
          <p:nvPr/>
        </p:nvSpPr>
        <p:spPr>
          <a:xfrm>
            <a:off x="3685309" y="2521527"/>
            <a:ext cx="701963" cy="1228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503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D0BBF6A-694F-9542-A0E9-7307A908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Classic McEliece : </a:t>
            </a:r>
            <a:r>
              <a:rPr kumimoji="1" lang="en-US" altLang="ko-Kore-KR" b="1" dirty="0"/>
              <a:t>Decryption (Decoding)</a:t>
            </a:r>
            <a:endParaRPr kumimoji="1"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82D71-5820-BC20-828F-B30E698F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98" y="1016582"/>
            <a:ext cx="4436344" cy="5753547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939CDE2-3E16-C19F-642D-023014F6E354}"/>
              </a:ext>
            </a:extLst>
          </p:cNvPr>
          <p:cNvCxnSpPr/>
          <p:nvPr/>
        </p:nvCxnSpPr>
        <p:spPr>
          <a:xfrm>
            <a:off x="969818" y="2259810"/>
            <a:ext cx="6373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A83CB9-A27B-007B-07E6-B43B81F93AB3}"/>
              </a:ext>
            </a:extLst>
          </p:cNvPr>
          <p:cNvSpPr txBox="1"/>
          <p:nvPr/>
        </p:nvSpPr>
        <p:spPr>
          <a:xfrm>
            <a:off x="5309026" y="1366788"/>
            <a:ext cx="5708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오류위치 다항식을 찾는 </a:t>
            </a:r>
            <a:r>
              <a:rPr kumimoji="1" lang="en-US" altLang="ko-KR" sz="2200" b="1" dirty="0"/>
              <a:t>Berlekamp Massey </a:t>
            </a:r>
          </a:p>
          <a:p>
            <a:r>
              <a:rPr kumimoji="1" lang="en-US" altLang="ko-KR" sz="2200" b="1" dirty="0"/>
              <a:t>     </a:t>
            </a:r>
            <a:r>
              <a:rPr kumimoji="1" lang="ko-KR" altLang="en-US" sz="2200" b="1" dirty="0"/>
              <a:t>디코딩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(bm) </a:t>
            </a:r>
            <a:r>
              <a:rPr kumimoji="1" lang="ko-KR" altLang="en-US" sz="2200" dirty="0"/>
              <a:t>알고리즘이 핵심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4745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D0BBF6A-694F-9542-A0E9-7307A908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Classic McEliece : </a:t>
            </a:r>
            <a:r>
              <a:rPr kumimoji="1" lang="en-US" altLang="ko-Kore-KR" b="1" dirty="0"/>
              <a:t>Berlekamp Massey Decoding</a:t>
            </a:r>
            <a:endParaRPr kumimoji="1"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76EA7-431D-464D-B578-A3E9D872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88788"/>
            <a:ext cx="5052259" cy="48882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D9D086-47C5-0548-948E-0C015C84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306" y="973095"/>
            <a:ext cx="4061901" cy="52164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0B0906-29EE-5A4F-859E-7A1A6C8305DC}"/>
              </a:ext>
            </a:extLst>
          </p:cNvPr>
          <p:cNvSpPr/>
          <p:nvPr/>
        </p:nvSpPr>
        <p:spPr>
          <a:xfrm>
            <a:off x="1899820" y="2539014"/>
            <a:ext cx="2024109" cy="51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45CB04-66DA-7241-9A4E-E74CB5956AC1}"/>
              </a:ext>
            </a:extLst>
          </p:cNvPr>
          <p:cNvSpPr/>
          <p:nvPr/>
        </p:nvSpPr>
        <p:spPr>
          <a:xfrm>
            <a:off x="6390937" y="1618612"/>
            <a:ext cx="2883764" cy="486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40C134-30A2-EE4F-AE14-A07D81419E4D}"/>
              </a:ext>
            </a:extLst>
          </p:cNvPr>
          <p:cNvSpPr/>
          <p:nvPr/>
        </p:nvSpPr>
        <p:spPr>
          <a:xfrm>
            <a:off x="914812" y="4560089"/>
            <a:ext cx="3728209" cy="248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22D32-C680-1240-8947-EDB175DCB4E3}"/>
              </a:ext>
            </a:extLst>
          </p:cNvPr>
          <p:cNvSpPr/>
          <p:nvPr/>
        </p:nvSpPr>
        <p:spPr>
          <a:xfrm>
            <a:off x="6390937" y="2936206"/>
            <a:ext cx="2271205" cy="38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1ACF70-0AFD-7344-AFB7-70BB8AF80865}"/>
              </a:ext>
            </a:extLst>
          </p:cNvPr>
          <p:cNvSpPr/>
          <p:nvPr/>
        </p:nvSpPr>
        <p:spPr>
          <a:xfrm>
            <a:off x="1629759" y="4813884"/>
            <a:ext cx="495568" cy="2488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2A71D-5E2E-9944-B495-C2882415A7CF}"/>
              </a:ext>
            </a:extLst>
          </p:cNvPr>
          <p:cNvSpPr/>
          <p:nvPr/>
        </p:nvSpPr>
        <p:spPr>
          <a:xfrm>
            <a:off x="6390936" y="3456895"/>
            <a:ext cx="1463337" cy="2488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8C7C1E-C94F-964F-BEDD-1746BFF9A955}"/>
              </a:ext>
            </a:extLst>
          </p:cNvPr>
          <p:cNvSpPr/>
          <p:nvPr/>
        </p:nvSpPr>
        <p:spPr>
          <a:xfrm>
            <a:off x="915268" y="5293401"/>
            <a:ext cx="1330306" cy="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CF3C4C-D99B-E842-A7F1-4A4C78065CBB}"/>
              </a:ext>
            </a:extLst>
          </p:cNvPr>
          <p:cNvSpPr/>
          <p:nvPr/>
        </p:nvSpPr>
        <p:spPr>
          <a:xfrm>
            <a:off x="6369482" y="4753688"/>
            <a:ext cx="3215937" cy="38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1F6BC-8D19-284F-B0F3-9D41CAB933F7}"/>
              </a:ext>
            </a:extLst>
          </p:cNvPr>
          <p:cNvSpPr txBox="1"/>
          <p:nvPr/>
        </p:nvSpPr>
        <p:spPr>
          <a:xfrm>
            <a:off x="8831951" y="49846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en-US" altLang="ko-KR" dirty="0"/>
              <a:t>5)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CE84CA-AEEB-F145-BCAA-04B1DAD2E465}"/>
              </a:ext>
            </a:extLst>
          </p:cNvPr>
          <p:cNvSpPr txBox="1"/>
          <p:nvPr/>
        </p:nvSpPr>
        <p:spPr>
          <a:xfrm>
            <a:off x="7534700" y="49924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en-US" altLang="ko-KR" dirty="0"/>
              <a:t>4)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6F6B9-F6C4-3F4B-B857-4D8E3A39E8C3}"/>
              </a:ext>
            </a:extLst>
          </p:cNvPr>
          <p:cNvSpPr/>
          <p:nvPr/>
        </p:nvSpPr>
        <p:spPr>
          <a:xfrm>
            <a:off x="2138595" y="4803708"/>
            <a:ext cx="738293" cy="2488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CD1A32-ADA9-8E41-AB95-4A75E7CF2244}"/>
              </a:ext>
            </a:extLst>
          </p:cNvPr>
          <p:cNvSpPr/>
          <p:nvPr/>
        </p:nvSpPr>
        <p:spPr>
          <a:xfrm>
            <a:off x="6369482" y="3840990"/>
            <a:ext cx="2754299" cy="40924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5E5E29-3435-0C4F-B297-6151CEFC273C}"/>
              </a:ext>
            </a:extLst>
          </p:cNvPr>
          <p:cNvSpPr/>
          <p:nvPr/>
        </p:nvSpPr>
        <p:spPr>
          <a:xfrm>
            <a:off x="2125735" y="4808934"/>
            <a:ext cx="314755" cy="2421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6204C-90AC-1A4C-A1B9-1CB50C338869}"/>
              </a:ext>
            </a:extLst>
          </p:cNvPr>
          <p:cNvSpPr/>
          <p:nvPr/>
        </p:nvSpPr>
        <p:spPr>
          <a:xfrm>
            <a:off x="922284" y="5757318"/>
            <a:ext cx="613747" cy="2421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3A32B-F87D-7943-AA85-643045A4465E}"/>
              </a:ext>
            </a:extLst>
          </p:cNvPr>
          <p:cNvSpPr/>
          <p:nvPr/>
        </p:nvSpPr>
        <p:spPr>
          <a:xfrm>
            <a:off x="6390936" y="5589962"/>
            <a:ext cx="3372037" cy="2421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6738F2-B499-D544-A287-5EFB59269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623" y="5768687"/>
            <a:ext cx="1663700" cy="254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629C43-6D3F-6145-9EE8-893EAA841585}"/>
              </a:ext>
            </a:extLst>
          </p:cNvPr>
          <p:cNvSpPr txBox="1"/>
          <p:nvPr/>
        </p:nvSpPr>
        <p:spPr>
          <a:xfrm>
            <a:off x="10302796" y="5526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C49114C-19DC-F64E-AC2E-54E0403C3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07" y="1755487"/>
            <a:ext cx="1663700" cy="254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09B5481-4A32-614F-B688-1ABA1CFCD0DF}"/>
              </a:ext>
            </a:extLst>
          </p:cNvPr>
          <p:cNvSpPr txBox="1"/>
          <p:nvPr/>
        </p:nvSpPr>
        <p:spPr>
          <a:xfrm>
            <a:off x="10026380" y="1513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F082636-C9A2-1F4B-B53A-AF9670534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82" y="6253882"/>
            <a:ext cx="2281334" cy="5811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B4F11A-B46C-F841-B8B5-D97F7FE4B88C}"/>
              </a:ext>
            </a:extLst>
          </p:cNvPr>
          <p:cNvSpPr txBox="1"/>
          <p:nvPr/>
        </p:nvSpPr>
        <p:spPr>
          <a:xfrm>
            <a:off x="8133516" y="632479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4FCD19-4E2A-34C5-11A7-1B06F373CED5}"/>
              </a:ext>
            </a:extLst>
          </p:cNvPr>
          <p:cNvSpPr/>
          <p:nvPr/>
        </p:nvSpPr>
        <p:spPr>
          <a:xfrm>
            <a:off x="5852182" y="979337"/>
            <a:ext cx="4252025" cy="57985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27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A71C3D-40B8-678F-1583-A8417C0CE806}"/>
              </a:ext>
            </a:extLst>
          </p:cNvPr>
          <p:cNvSpPr/>
          <p:nvPr/>
        </p:nvSpPr>
        <p:spPr>
          <a:xfrm>
            <a:off x="277091" y="64655"/>
            <a:ext cx="11674764" cy="1025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BF3EDD-7AAA-707E-46F4-10B2BBD8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55" y="4845"/>
            <a:ext cx="4777594" cy="6772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8FEA64-AFAB-0F44-9535-9EE7B801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2" y="20452"/>
            <a:ext cx="3807383" cy="6772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64B6AC-E44D-8D11-CA93-F1ABA910F523}"/>
              </a:ext>
            </a:extLst>
          </p:cNvPr>
          <p:cNvSpPr txBox="1"/>
          <p:nvPr/>
        </p:nvSpPr>
        <p:spPr>
          <a:xfrm>
            <a:off x="4061994" y="2849737"/>
            <a:ext cx="4988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>
                <a:sym typeface="Wingdings" pitchFamily="2" charset="2"/>
              </a:rPr>
              <a:t></a:t>
            </a:r>
            <a:endParaRPr kumimoji="1" lang="ko-Kore-KR" altLang="en-US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33A4-F803-1DC3-8105-DF0C4FF92909}"/>
              </a:ext>
            </a:extLst>
          </p:cNvPr>
          <p:cNvSpPr txBox="1"/>
          <p:nvPr/>
        </p:nvSpPr>
        <p:spPr>
          <a:xfrm>
            <a:off x="1849246" y="994378"/>
            <a:ext cx="20715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>
                <a:solidFill>
                  <a:schemeClr val="bg1"/>
                </a:solidFill>
              </a:rPr>
              <a:t>Constant-time</a:t>
            </a:r>
            <a:endParaRPr kumimoji="1" lang="ko-Kore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971BF-DF5E-A6E9-92DD-005895900AF5}"/>
              </a:ext>
            </a:extLst>
          </p:cNvPr>
          <p:cNvSpPr txBox="1"/>
          <p:nvPr/>
        </p:nvSpPr>
        <p:spPr>
          <a:xfrm>
            <a:off x="7290152" y="947505"/>
            <a:ext cx="11073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>
                <a:solidFill>
                  <a:schemeClr val="bg1"/>
                </a:solidFill>
              </a:rPr>
              <a:t>Branch</a:t>
            </a:r>
            <a:endParaRPr kumimoji="1" lang="ko-Kore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37F9976-BB63-C920-00CD-C9DC39CA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493" y="5255492"/>
            <a:ext cx="5112116" cy="15222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FEA045-9183-7E41-066C-C4895C38680C}"/>
              </a:ext>
            </a:extLst>
          </p:cNvPr>
          <p:cNvSpPr txBox="1"/>
          <p:nvPr/>
        </p:nvSpPr>
        <p:spPr>
          <a:xfrm>
            <a:off x="11054905" y="4784591"/>
            <a:ext cx="98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Result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87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733</Words>
  <Application>Microsoft Macintosh PowerPoint</Application>
  <PresentationFormat>와이드스크린</PresentationFormat>
  <Paragraphs>239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CMR10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NIST MAXDEPTH + Berlekamp Massey Decoding</vt:lpstr>
      <vt:lpstr>NIST MAXDEPTH</vt:lpstr>
      <vt:lpstr>NIST MAXDEPTH</vt:lpstr>
      <vt:lpstr>NIST MAXDEPTH</vt:lpstr>
      <vt:lpstr>NIST MAXDEPTH</vt:lpstr>
      <vt:lpstr>NIST MAXDEPTH</vt:lpstr>
      <vt:lpstr>Classic McEliece : Decryption (Decoding)</vt:lpstr>
      <vt:lpstr>Classic McEliece : Berlekamp Massey Decoding</vt:lpstr>
      <vt:lpstr>PowerPoint 프레젠테이션</vt:lpstr>
      <vt:lpstr>PowerPoint 프레젠테이션</vt:lpstr>
      <vt:lpstr>ProjectQ 시뮬레이션 자원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Time-Space Complexity of Quantum Search Algorithms in Symmetric Cryptanalysis</dc:title>
  <dc:creator>장경배</dc:creator>
  <cp:lastModifiedBy>장경배</cp:lastModifiedBy>
  <cp:revision>36</cp:revision>
  <dcterms:created xsi:type="dcterms:W3CDTF">2022-10-17T05:42:20Z</dcterms:created>
  <dcterms:modified xsi:type="dcterms:W3CDTF">2022-10-17T21:29:21Z</dcterms:modified>
</cp:coreProperties>
</file>