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80" r:id="rId5"/>
    <p:sldId id="298" r:id="rId6"/>
    <p:sldId id="324" r:id="rId7"/>
    <p:sldId id="312" r:id="rId8"/>
    <p:sldId id="300" r:id="rId9"/>
    <p:sldId id="316" r:id="rId10"/>
    <p:sldId id="325" r:id="rId11"/>
    <p:sldId id="302" r:id="rId12"/>
    <p:sldId id="326" r:id="rId13"/>
    <p:sldId id="327" r:id="rId14"/>
    <p:sldId id="328" r:id="rId15"/>
    <p:sldId id="329" r:id="rId16"/>
    <p:sldId id="330" r:id="rId17"/>
  </p:sldIdLst>
  <p:sldSz cx="12192000" cy="6858000"/>
  <p:notesSz cx="6858000" cy="9144000"/>
  <p:embeddedFontLst>
    <p:embeddedFont>
      <p:font typeface="210 청춘시대OTF Regular" panose="02020503020101020101" pitchFamily="18" charset="-127"/>
      <p:regular r:id="rId20"/>
    </p:embeddedFont>
    <p:embeddedFont>
      <p:font typeface="Arial Black" panose="020B0A04020102020204" pitchFamily="34" charset="0"/>
      <p:bold r:id="rId21"/>
    </p:embeddedFont>
    <p:embeddedFont>
      <p:font typeface="맑은 고딕" panose="020B0503020000020004" pitchFamily="50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DFBA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416" autoAdjust="0"/>
    <p:restoredTop sz="94660"/>
  </p:normalViewPr>
  <p:slideViewPr>
    <p:cSldViewPr snapToGrid="0">
      <p:cViewPr varScale="1">
        <p:scale>
          <a:sx n="59" d="100"/>
          <a:sy n="59" d="100"/>
        </p:scale>
        <p:origin x="26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2020-08-21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.wdp"/><Relationship Id="rId7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040222" y="1041400"/>
            <a:ext cx="8403773" cy="23876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44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블록체인을 활용한 </a:t>
            </a:r>
            <a:br>
              <a:rPr lang="en-US" altLang="ko-KR" sz="44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</a:br>
            <a:r>
              <a:rPr lang="ko-KR" altLang="en-US" sz="4400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쇼핑몰 상품 순위 조작 방지 서비스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040221" y="4237841"/>
            <a:ext cx="8403774" cy="1655762"/>
          </a:xfrm>
        </p:spPr>
        <p:txBody>
          <a:bodyPr/>
          <a:lstStyle/>
          <a:p>
            <a:r>
              <a:rPr lang="en-US" altLang="ko-KR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1871005 </a:t>
            </a:r>
            <a:r>
              <a:rPr lang="ko-KR" altLang="en-US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강예준</a:t>
            </a:r>
            <a:r>
              <a:rPr lang="en-US" altLang="ko-KR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, 1871227 </a:t>
            </a:r>
            <a:r>
              <a:rPr lang="ko-KR" altLang="en-US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임세진</a:t>
            </a:r>
            <a:endParaRPr lang="en-US" altLang="ko-KR" dirty="0"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endParaRPr lang="en-US" altLang="ko-KR" b="1" dirty="0">
              <a:latin typeface="210 청춘시대OTF Regular" panose="02020503020101020101" pitchFamily="18" charset="-127"/>
              <a:ea typeface="210 청춘시대OTF Regular" panose="02020503020101020101" pitchFamily="18" charset="-127"/>
            </a:endParaRPr>
          </a:p>
          <a:p>
            <a:r>
              <a:rPr lang="en-US" altLang="ko-KR" b="1" dirty="0">
                <a:latin typeface="210 청춘시대OTF Regular" panose="02020503020101020101" pitchFamily="18" charset="-127"/>
                <a:ea typeface="210 청춘시대OTF Regular" panose="02020503020101020101" pitchFamily="18" charset="-127"/>
              </a:rPr>
              <a:t>https://youtu.be/KsHxfKBI3HQ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305359"/>
            <a:ext cx="12192000" cy="112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3</a:t>
            </a:r>
            <a:r>
              <a:rPr lang="ko-KR" altLang="en-US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. 서비스 시연</a:t>
            </a:r>
          </a:p>
        </p:txBody>
      </p:sp>
    </p:spTree>
    <p:extLst>
      <p:ext uri="{BB962C8B-B14F-4D97-AF65-F5344CB8AC3E}">
        <p14:creationId xmlns:p14="http://schemas.microsoft.com/office/powerpoint/2010/main" val="4267437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서비스 시연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8CB298-5C1C-41EC-8BE2-0278CEAD1DFE}"/>
              </a:ext>
            </a:extLst>
          </p:cNvPr>
          <p:cNvSpPr txBox="1"/>
          <p:nvPr/>
        </p:nvSpPr>
        <p:spPr>
          <a:xfrm flipH="1">
            <a:off x="498106" y="1117331"/>
            <a:ext cx="176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KangStore.sol</a:t>
            </a:r>
            <a:endParaRPr lang="ko-KR" altLang="en-US" dirty="0"/>
          </a:p>
        </p:txBody>
      </p:sp>
      <p:pic>
        <p:nvPicPr>
          <p:cNvPr id="5" name="그림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6F83E7FD-EF42-44AB-9287-284FF9B61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190" y="1562865"/>
            <a:ext cx="7183800" cy="466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30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서비스 시연</a:t>
            </a:r>
          </a:p>
        </p:txBody>
      </p:sp>
      <p:pic>
        <p:nvPicPr>
          <p:cNvPr id="6" name="그림 5" descr="스크린샷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9253351A-A7DE-435B-963C-ECFD8AE110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26" y="1295994"/>
            <a:ext cx="9638591" cy="4730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31230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서비스 시연</a:t>
            </a:r>
          </a:p>
        </p:txBody>
      </p:sp>
      <p:pic>
        <p:nvPicPr>
          <p:cNvPr id="4" name="그림 3" descr="스크린샷, 모니터, 앉아있는, 화면이(가) 표시된 사진&#10;&#10;자동 생성된 설명">
            <a:extLst>
              <a:ext uri="{FF2B5EF4-FFF2-40B4-BE49-F238E27FC236}">
                <a16:creationId xmlns:a16="http://schemas.microsoft.com/office/drawing/2014/main" id="{8CE590D6-22C6-4396-9615-CF55D5142F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760" y="1751717"/>
            <a:ext cx="10820400" cy="37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192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서비스 시연</a:t>
            </a:r>
          </a:p>
        </p:txBody>
      </p:sp>
      <p:pic>
        <p:nvPicPr>
          <p:cNvPr id="5" name="그림 4" descr="스크린샷, 모니터, 화면, 앉아있는이(가) 표시된 사진&#10;&#10;자동 생성된 설명">
            <a:extLst>
              <a:ext uri="{FF2B5EF4-FFF2-40B4-BE49-F238E27FC236}">
                <a16:creationId xmlns:a16="http://schemas.microsoft.com/office/drawing/2014/main" id="{90371772-7680-47D3-888B-DBDC111A0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472459"/>
            <a:ext cx="5804217" cy="48156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6852B6-EA00-445A-BEEA-6ABB855C921C}"/>
              </a:ext>
            </a:extLst>
          </p:cNvPr>
          <p:cNvSpPr txBox="1"/>
          <p:nvPr/>
        </p:nvSpPr>
        <p:spPr>
          <a:xfrm flipH="1">
            <a:off x="620031" y="1046211"/>
            <a:ext cx="1763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Safemath.sol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969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305359"/>
            <a:ext cx="12192000" cy="112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감사합니다</a:t>
            </a:r>
            <a:r>
              <a:rPr lang="en-US" altLang="ko-KR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.</a:t>
            </a:r>
            <a:endParaRPr lang="ko-KR" altLang="en-US" sz="5000" dirty="0">
              <a:latin typeface="Arial Black" panose="020B0A04020102020204" pitchFamily="34" charset="0"/>
              <a:ea typeface="210 국민체조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98483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4190"/>
            <a:ext cx="7380430" cy="718952"/>
          </a:xfrm>
        </p:spPr>
        <p:txBody>
          <a:bodyPr/>
          <a:lstStyle/>
          <a:p>
            <a:r>
              <a:rPr lang="en-US" altLang="ko-KR" dirty="0"/>
              <a:t>01. </a:t>
            </a:r>
            <a:r>
              <a:rPr lang="ko-KR" altLang="en-US" dirty="0"/>
              <a:t>아이디어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3371"/>
            <a:ext cx="7380428" cy="718952"/>
          </a:xfrm>
        </p:spPr>
        <p:txBody>
          <a:bodyPr/>
          <a:lstStyle/>
          <a:p>
            <a:r>
              <a:rPr lang="en-US" altLang="ko-KR" dirty="0"/>
              <a:t>02. </a:t>
            </a:r>
            <a:r>
              <a:rPr lang="ko-KR" altLang="en-US" dirty="0"/>
              <a:t>설계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/>
          <a:lstStyle/>
          <a:p>
            <a:r>
              <a:rPr lang="en-US" altLang="ko-KR" dirty="0"/>
              <a:t>03. </a:t>
            </a:r>
            <a:r>
              <a:rPr lang="ko-KR" altLang="en-US" dirty="0"/>
              <a:t>서비스 시연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/>
              <a:t>04. </a:t>
            </a:r>
            <a:r>
              <a:rPr lang="ko-KR" altLang="en-US" dirty="0"/>
              <a:t>결론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6191C0C-FDFF-40C4-8904-27E282EA5E8D}"/>
              </a:ext>
            </a:extLst>
          </p:cNvPr>
          <p:cNvSpPr/>
          <p:nvPr/>
        </p:nvSpPr>
        <p:spPr>
          <a:xfrm>
            <a:off x="3397718" y="4754880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863B39-7DB9-49D0-8962-DEF417751CA3}"/>
              </a:ext>
            </a:extLst>
          </p:cNvPr>
          <p:cNvSpPr/>
          <p:nvPr/>
        </p:nvSpPr>
        <p:spPr>
          <a:xfrm>
            <a:off x="3397718" y="3835699"/>
            <a:ext cx="8364354" cy="13090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1" y="2764511"/>
            <a:ext cx="12192000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1. 아이디어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아이디어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187782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200" dirty="0"/>
              <a:t>쇼핑몰 랭킹 시스템을 통해 순위 조작 </a:t>
            </a:r>
            <a:r>
              <a:rPr lang="en-US" altLang="ko-KR" sz="2200" dirty="0"/>
              <a:t>=&gt; </a:t>
            </a:r>
            <a:r>
              <a:rPr lang="ko-KR" altLang="en-US" sz="2200" dirty="0"/>
              <a:t>블록체인을 통해 투명한 시스템 환경 구성</a:t>
            </a:r>
            <a:endParaRPr lang="en-US" altLang="ko-KR" sz="22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200" dirty="0"/>
              <a:t>- </a:t>
            </a:r>
            <a:r>
              <a:rPr lang="ko-KR" altLang="en-US" sz="2200" dirty="0"/>
              <a:t>예</a:t>
            </a:r>
            <a:r>
              <a:rPr lang="en-US" altLang="ko-KR" sz="2200" dirty="0"/>
              <a:t>) </a:t>
            </a:r>
            <a:r>
              <a:rPr lang="ko-KR" altLang="en-US" sz="2200" dirty="0"/>
              <a:t>상품 판매량 변수 조작</a:t>
            </a:r>
            <a:r>
              <a:rPr lang="en-US" altLang="ko-KR" sz="2200" dirty="0"/>
              <a:t>, </a:t>
            </a:r>
            <a:r>
              <a:rPr lang="ko-KR" altLang="en-US" sz="2200" dirty="0"/>
              <a:t>랭킹 시스템 계산 함수 조작 등</a:t>
            </a:r>
            <a:endParaRPr lang="en-US" altLang="ko-KR" sz="2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DA8367-8BC8-4922-9D12-4073C7E25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" y="3281085"/>
            <a:ext cx="8360786" cy="52379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ED3B5AA-258E-4769-B7F8-5D541D13FC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" y="4064262"/>
            <a:ext cx="8528417" cy="47731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EC27ABD-1D92-46FB-88A7-82116E2DAB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" y="4788589"/>
            <a:ext cx="4533900" cy="1257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5711A40-4430-4A6D-91B4-52D75C0586B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6" y="2547609"/>
            <a:ext cx="6643688" cy="54196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374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아이디어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187782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사재기를 통한 랭킹 조작 </a:t>
            </a:r>
            <a:r>
              <a:rPr lang="en-US" altLang="ko-KR" sz="2400" dirty="0"/>
              <a:t>=&gt; </a:t>
            </a:r>
            <a:r>
              <a:rPr lang="ko-KR" altLang="en-US" sz="2400" dirty="0"/>
              <a:t>상품 랭킹에 영향을 줄 수 있는 구매 개수 제한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- </a:t>
            </a:r>
            <a:r>
              <a:rPr lang="ko-KR" altLang="en-US" sz="2400" dirty="0"/>
              <a:t>예</a:t>
            </a:r>
            <a:r>
              <a:rPr lang="en-US" altLang="ko-KR" sz="2400" dirty="0"/>
              <a:t>) </a:t>
            </a:r>
            <a:r>
              <a:rPr lang="ko-KR" altLang="en-US" sz="2400" dirty="0"/>
              <a:t>고객에게 판매량이 저조한 상품을 구매하도록 사주하여 판매량을 올리는 방식 </a:t>
            </a:r>
            <a:endParaRPr lang="en-US" altLang="ko-KR" sz="2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8BFF645-EBC0-4225-8427-18E5EA7EF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4" y="3017068"/>
            <a:ext cx="8979017" cy="5264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8BA211C-235D-4302-AA16-C43B44222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94" y="3889457"/>
            <a:ext cx="8410575" cy="6191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919338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아이디어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블록체인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- </a:t>
            </a:r>
            <a:r>
              <a:rPr lang="ko-KR" altLang="en-US" sz="2000" dirty="0"/>
              <a:t>상품 판매량을 블록에 저장하여 조작을 방지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 </a:t>
            </a:r>
            <a:r>
              <a:rPr lang="en-US" altLang="ko-KR" sz="2000" dirty="0"/>
              <a:t> rank</a:t>
            </a:r>
            <a:r>
              <a:rPr lang="ko-KR" altLang="en-US" sz="2000" dirty="0"/>
              <a:t>함수와 쇼핑몰 프로그램을 </a:t>
            </a:r>
            <a:r>
              <a:rPr lang="ko-KR" altLang="en-US" sz="2000" dirty="0" err="1"/>
              <a:t>이더리움</a:t>
            </a:r>
            <a:r>
              <a:rPr lang="ko-KR" altLang="en-US" sz="2000" dirty="0"/>
              <a:t> 상에서 </a:t>
            </a:r>
            <a:r>
              <a:rPr lang="ko-KR" altLang="en-US" sz="2000" dirty="0" err="1"/>
              <a:t>솔리디티로</a:t>
            </a:r>
            <a:r>
              <a:rPr lang="ko-KR" altLang="en-US" sz="2000" dirty="0"/>
              <a:t> 구현하여 시스템 함수 조작 방지</a:t>
            </a: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그 외 </a:t>
            </a:r>
            <a:endParaRPr lang="en-US" altLang="ko-KR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사재기를 방지하기위해 고객은 일정량 이상 구매하면 순위 </a:t>
            </a:r>
            <a:r>
              <a:rPr lang="en-US" altLang="ko-KR" sz="2000" dirty="0"/>
              <a:t>count</a:t>
            </a:r>
            <a:r>
              <a:rPr lang="ko-KR" altLang="en-US" sz="2000" dirty="0"/>
              <a:t>에 반영되지 않게 함</a:t>
            </a:r>
            <a:endParaRPr lang="en-US" altLang="ko-KR" sz="2000" dirty="0"/>
          </a:p>
          <a:p>
            <a:pPr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구매 함수에 </a:t>
            </a:r>
            <a:r>
              <a:rPr lang="en-US" altLang="ko-KR" sz="2000" dirty="0"/>
              <a:t>Payable </a:t>
            </a:r>
            <a:r>
              <a:rPr lang="ko-KR" altLang="en-US" sz="2000" dirty="0"/>
              <a:t>속성을 지정하여 </a:t>
            </a:r>
            <a:r>
              <a:rPr lang="ko-KR" altLang="en-US" sz="2000" dirty="0" err="1"/>
              <a:t>이더를</a:t>
            </a:r>
            <a:r>
              <a:rPr lang="ko-KR" altLang="en-US" sz="2000" dirty="0"/>
              <a:t> 통한 쇼핑몰 거래 구현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2500" dirty="0"/>
          </a:p>
        </p:txBody>
      </p:sp>
      <p:sp>
        <p:nvSpPr>
          <p:cNvPr id="16" name="Rectangle 1">
            <a:extLst>
              <a:ext uri="{FF2B5EF4-FFF2-40B4-BE49-F238E27FC236}">
                <a16:creationId xmlns:a16="http://schemas.microsoft.com/office/drawing/2014/main" id="{F81B187A-9F93-4093-9072-F1E0836F34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32750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442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480699"/>
            <a:ext cx="12192000" cy="1123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2</a:t>
            </a:r>
            <a:r>
              <a:rPr lang="ko-KR" altLang="en-US" sz="5000" dirty="0">
                <a:latin typeface="Arial Black" panose="020B0A04020102020204" pitchFamily="34" charset="0"/>
                <a:ea typeface="210 국민체조 B" panose="02020603020101020101" pitchFamily="18" charset="-127"/>
              </a:rPr>
              <a:t>. 설계</a:t>
            </a:r>
          </a:p>
        </p:txBody>
      </p:sp>
    </p:spTree>
    <p:extLst>
      <p:ext uri="{BB962C8B-B14F-4D97-AF65-F5344CB8AC3E}">
        <p14:creationId xmlns:p14="http://schemas.microsoft.com/office/powerpoint/2010/main" val="68553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설계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266825"/>
            <a:ext cx="11369675" cy="50577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Owner : </a:t>
            </a:r>
            <a:r>
              <a:rPr lang="ko-KR" altLang="en-US" sz="2200" dirty="0"/>
              <a:t>쇼핑몰 운영자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각각의 계정</a:t>
            </a:r>
            <a:r>
              <a:rPr lang="en-US" altLang="ko-KR" sz="2200" dirty="0"/>
              <a:t> : </a:t>
            </a:r>
            <a:r>
              <a:rPr lang="ko-KR" altLang="en-US" sz="2200" dirty="0"/>
              <a:t>소비자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핵심 아이디어 </a:t>
            </a:r>
            <a:r>
              <a:rPr lang="en-US" altLang="ko-KR" sz="2200" dirty="0"/>
              <a:t>: </a:t>
            </a:r>
            <a:r>
              <a:rPr lang="ko-KR" altLang="en-US" sz="2200" dirty="0"/>
              <a:t>상품이름과 소비자 </a:t>
            </a:r>
            <a:r>
              <a:rPr lang="en-US" altLang="ko-KR" sz="2200" dirty="0"/>
              <a:t>address</a:t>
            </a:r>
            <a:r>
              <a:rPr lang="ko-KR" altLang="en-US" sz="2200" dirty="0"/>
              <a:t>를 결합한 </a:t>
            </a:r>
            <a:r>
              <a:rPr lang="en-US" altLang="ko-KR" sz="2200" dirty="0"/>
              <a:t>byte32</a:t>
            </a:r>
            <a:r>
              <a:rPr lang="ko-KR" altLang="en-US" sz="2200" dirty="0"/>
              <a:t>형태의 데이터를 개인별 </a:t>
            </a:r>
            <a:r>
              <a:rPr lang="ko-KR" altLang="en-US" sz="2200" dirty="0" err="1"/>
              <a:t>구매량으로</a:t>
            </a:r>
            <a:r>
              <a:rPr lang="ko-KR" altLang="en-US" sz="2200" dirty="0"/>
              <a:t> 매핑해주는</a:t>
            </a:r>
            <a:r>
              <a:rPr lang="en-US" altLang="ko-KR" sz="2200" dirty="0"/>
              <a:t> </a:t>
            </a:r>
            <a:r>
              <a:rPr lang="en-US" altLang="ko-KR" sz="2200" dirty="0" err="1"/>
              <a:t>personalsales</a:t>
            </a:r>
            <a:r>
              <a:rPr lang="ko-KR" altLang="en-US" sz="2200" dirty="0"/>
              <a:t> 이용하여 코드 간결화</a:t>
            </a:r>
            <a:endParaRPr lang="en-US" altLang="ko-KR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5C9C21-D6D3-4F80-B69D-F31D73DC3BDC}"/>
              </a:ext>
            </a:extLst>
          </p:cNvPr>
          <p:cNvSpPr txBox="1"/>
          <p:nvPr/>
        </p:nvSpPr>
        <p:spPr>
          <a:xfrm>
            <a:off x="4010946" y="4446116"/>
            <a:ext cx="58096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(</a:t>
            </a:r>
            <a:r>
              <a:rPr lang="ko-KR" altLang="en-US" sz="2400" dirty="0"/>
              <a:t>상품이름</a:t>
            </a:r>
            <a:r>
              <a:rPr lang="en-US" altLang="ko-KR" sz="2400" dirty="0"/>
              <a:t>+</a:t>
            </a:r>
            <a:r>
              <a:rPr lang="ko-KR" altLang="en-US" sz="2400" dirty="0"/>
              <a:t>소비자 </a:t>
            </a:r>
            <a:r>
              <a:rPr lang="en-US" altLang="ko-KR" sz="2400" dirty="0"/>
              <a:t>address) 	 </a:t>
            </a:r>
            <a:r>
              <a:rPr lang="ko-KR" altLang="en-US" sz="2400" dirty="0" err="1"/>
              <a:t>구매량</a:t>
            </a:r>
            <a:endParaRPr lang="ko-KR" altLang="en-US" sz="2400" dirty="0"/>
          </a:p>
        </p:txBody>
      </p:sp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6D9AF84F-9BB5-411D-9445-7D7FFA0B3AB6}"/>
              </a:ext>
            </a:extLst>
          </p:cNvPr>
          <p:cNvSpPr/>
          <p:nvPr/>
        </p:nvSpPr>
        <p:spPr>
          <a:xfrm>
            <a:off x="7966930" y="4591251"/>
            <a:ext cx="587141" cy="2213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0A3CA46-FFCC-4300-8F60-E28F87574133}"/>
              </a:ext>
            </a:extLst>
          </p:cNvPr>
          <p:cNvSpPr/>
          <p:nvPr/>
        </p:nvSpPr>
        <p:spPr>
          <a:xfrm>
            <a:off x="5364378" y="4972519"/>
            <a:ext cx="11721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고유한 값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D0998E4-A988-41FE-8149-E01C668D0027}"/>
              </a:ext>
            </a:extLst>
          </p:cNvPr>
          <p:cNvCxnSpPr/>
          <p:nvPr/>
        </p:nvCxnSpPr>
        <p:spPr>
          <a:xfrm>
            <a:off x="4193826" y="4925928"/>
            <a:ext cx="351322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01FED663-6CC6-4B22-911E-1F0771C4E7A9}"/>
              </a:ext>
            </a:extLst>
          </p:cNvPr>
          <p:cNvSpPr/>
          <p:nvPr/>
        </p:nvSpPr>
        <p:spPr>
          <a:xfrm>
            <a:off x="3847317" y="4331370"/>
            <a:ext cx="5973233" cy="1087654"/>
          </a:xfrm>
          <a:prstGeom prst="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D9A990F-85BF-4F88-8791-457FA35F9F14}"/>
              </a:ext>
            </a:extLst>
          </p:cNvPr>
          <p:cNvSpPr/>
          <p:nvPr/>
        </p:nvSpPr>
        <p:spPr>
          <a:xfrm>
            <a:off x="1383051" y="4446116"/>
            <a:ext cx="2257349" cy="5778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 err="1"/>
              <a:t>personalsales</a:t>
            </a:r>
            <a:r>
              <a:rPr lang="en-US" altLang="ko-KR" sz="2400" dirty="0"/>
              <a:t> :</a:t>
            </a:r>
          </a:p>
        </p:txBody>
      </p:sp>
    </p:spTree>
    <p:extLst>
      <p:ext uri="{BB962C8B-B14F-4D97-AF65-F5344CB8AC3E}">
        <p14:creationId xmlns:p14="http://schemas.microsoft.com/office/powerpoint/2010/main" val="1925198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설계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0C0B25-196D-447E-B804-A4A6F9FDF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13" b="96748" l="1626" r="96748">
                        <a14:foregroundMark x1="2439" y1="10569" x2="45528" y2="25203"/>
                        <a14:foregroundMark x1="45528" y1="25203" x2="84553" y2="24390"/>
                        <a14:foregroundMark x1="84553" y1="24390" x2="47154" y2="9756"/>
                        <a14:foregroundMark x1="47154" y1="9756" x2="4065" y2="13821"/>
                        <a14:foregroundMark x1="1626" y1="4878" x2="43089" y2="4878"/>
                        <a14:foregroundMark x1="43089" y1="4878" x2="78049" y2="2439"/>
                        <a14:foregroundMark x1="78049" y1="2439" x2="90244" y2="24390"/>
                        <a14:foregroundMark x1="96748" y1="6504" x2="91870" y2="22764"/>
                        <a14:foregroundMark x1="23902" y1="47967" x2="31707" y2="57724"/>
                        <a14:foregroundMark x1="21951" y1="45528" x2="23902" y2="47967"/>
                        <a14:foregroundMark x1="8527" y1="48780" x2="7317" y2="61789"/>
                        <a14:foregroundMark x1="8602" y1="47967" x2="8527" y2="48780"/>
                        <a14:foregroundMark x1="8980" y1="43902" x2="8602" y2="47967"/>
                        <a14:foregroundMark x1="9056" y1="43089" x2="8980" y2="43902"/>
                        <a14:foregroundMark x1="9132" y1="42276" x2="9056" y2="43089"/>
                        <a14:foregroundMark x1="9737" y1="35772" x2="9132" y2="42276"/>
                        <a14:foregroundMark x1="10569" y1="26829" x2="9737" y2="35772"/>
                        <a14:foregroundMark x1="7317" y1="61789" x2="15447" y2="77236"/>
                        <a14:foregroundMark x1="43089" y1="77236" x2="78049" y2="77236"/>
                        <a14:foregroundMark x1="88037" y1="48780" x2="86179" y2="81301"/>
                        <a14:foregroundMark x1="89431" y1="24390" x2="88037" y2="48780"/>
                        <a14:foregroundMark x1="82927" y1="89431" x2="54472" y2="96748"/>
                        <a14:foregroundMark x1="39024" y1="81301" x2="26016" y2="73984"/>
                        <a14:foregroundMark x1="40650" y1="89431" x2="17886" y2="86992"/>
                        <a14:foregroundMark x1="61789" y1="34959" x2="61789" y2="34959"/>
                        <a14:foregroundMark x1="63415" y1="57724" x2="63415" y2="57724"/>
                        <a14:foregroundMark x1="71545" y1="49593" x2="71545" y2="49593"/>
                        <a14:foregroundMark x1="63415" y1="47967" x2="63415" y2="47967"/>
                        <a14:foregroundMark x1="56098" y1="50407" x2="56098" y2="50407"/>
                        <a14:backgroundMark x1="94309" y1="48780" x2="94309" y2="48780"/>
                        <a14:backgroundMark x1="2439" y1="48780" x2="2439" y2="48780"/>
                        <a14:backgroundMark x1="5691" y1="43089" x2="5691" y2="43089"/>
                        <a14:backgroundMark x1="8943" y1="43902" x2="8943" y2="43902"/>
                        <a14:backgroundMark x1="8943" y1="47967" x2="8943" y2="47967"/>
                        <a14:backgroundMark x1="11382" y1="42276" x2="11382" y2="42276"/>
                        <a14:backgroundMark x1="8943" y1="35772" x2="8943" y2="3577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54570" y="2922817"/>
            <a:ext cx="1397338" cy="1397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9C9A37-82E0-4F46-A735-AF5861DABCFE}"/>
              </a:ext>
            </a:extLst>
          </p:cNvPr>
          <p:cNvSpPr txBox="1"/>
          <p:nvPr/>
        </p:nvSpPr>
        <p:spPr>
          <a:xfrm>
            <a:off x="554217" y="4590740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판매자 </a:t>
            </a:r>
            <a:r>
              <a:rPr lang="en-US" altLang="ko-KR" dirty="0"/>
              <a:t>: contract</a:t>
            </a:r>
            <a:r>
              <a:rPr lang="ko-KR" altLang="en-US" dirty="0"/>
              <a:t> 배포자</a:t>
            </a:r>
            <a:r>
              <a:rPr lang="en-US" altLang="ko-KR" dirty="0"/>
              <a:t>(owner)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9B51E6D-432C-4FC1-9DBE-1B58E81D4C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48711" y="1646183"/>
            <a:ext cx="1019493" cy="10194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C58812-A60D-429F-B933-2C6E41BAAD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84271" y="3091473"/>
            <a:ext cx="948373" cy="94837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1E6ACD7-2494-468E-99D3-991377D4D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9833" y="4590740"/>
            <a:ext cx="1019493" cy="1019493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A1C916D-AB21-488B-B8BE-34F79567BE4B}"/>
              </a:ext>
            </a:extLst>
          </p:cNvPr>
          <p:cNvCxnSpPr>
            <a:cxnSpLocks/>
            <a:stCxn id="8" idx="1"/>
            <a:endCxn id="26" idx="3"/>
          </p:cNvCxnSpPr>
          <p:nvPr/>
        </p:nvCxnSpPr>
        <p:spPr>
          <a:xfrm flipH="1">
            <a:off x="6092440" y="2155930"/>
            <a:ext cx="3456271" cy="227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606A38A-1096-423B-8FE6-6C9AF73BE275}"/>
              </a:ext>
            </a:extLst>
          </p:cNvPr>
          <p:cNvCxnSpPr>
            <a:cxnSpLocks/>
            <a:stCxn id="9" idx="1"/>
            <a:endCxn id="24" idx="3"/>
          </p:cNvCxnSpPr>
          <p:nvPr/>
        </p:nvCxnSpPr>
        <p:spPr>
          <a:xfrm flipH="1" flipV="1">
            <a:off x="6310399" y="3248023"/>
            <a:ext cx="3273872" cy="3176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B206432A-E309-4EFD-8EF4-D03F522CC01E}"/>
              </a:ext>
            </a:extLst>
          </p:cNvPr>
          <p:cNvCxnSpPr>
            <a:cxnSpLocks/>
            <a:stCxn id="9" idx="1"/>
            <a:endCxn id="26" idx="3"/>
          </p:cNvCxnSpPr>
          <p:nvPr/>
        </p:nvCxnSpPr>
        <p:spPr>
          <a:xfrm flipH="1" flipV="1">
            <a:off x="6092440" y="2178690"/>
            <a:ext cx="3491831" cy="138697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7368A749-C683-44D9-A514-EE809914FC25}"/>
              </a:ext>
            </a:extLst>
          </p:cNvPr>
          <p:cNvSpPr txBox="1"/>
          <p:nvPr/>
        </p:nvSpPr>
        <p:spPr>
          <a:xfrm>
            <a:off x="9671171" y="268013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5CB195F-D779-4B2D-9C97-39E494CEB2CF}"/>
              </a:ext>
            </a:extLst>
          </p:cNvPr>
          <p:cNvSpPr txBox="1"/>
          <p:nvPr/>
        </p:nvSpPr>
        <p:spPr>
          <a:xfrm>
            <a:off x="9635612" y="4030748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2D34230-20AF-4B28-BBB5-0612022C9CA4}"/>
              </a:ext>
            </a:extLst>
          </p:cNvPr>
          <p:cNvSpPr txBox="1"/>
          <p:nvPr/>
        </p:nvSpPr>
        <p:spPr>
          <a:xfrm>
            <a:off x="9706734" y="5651319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고객</a:t>
            </a:r>
            <a:r>
              <a:rPr lang="en-US" altLang="ko-KR" dirty="0"/>
              <a:t>3</a:t>
            </a:r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47036B4C-371A-4977-855C-C82935A49A9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3938" y="2711957"/>
            <a:ext cx="1246461" cy="1072131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3F4F6E16-0B4A-48CA-B791-89B96058088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>
                        <a14:foregroundMark x1="41322" y1="10687" x2="59504" y2="1068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123948" y="3784088"/>
            <a:ext cx="990290" cy="1072132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CACF26CB-AB2B-41A9-A26D-34F5F92B92A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2024" y="1728482"/>
            <a:ext cx="900416" cy="900416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ECE84A1D-62BC-41F2-87C2-BA37CB4460B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102150" y="5002242"/>
            <a:ext cx="990290" cy="990290"/>
          </a:xfrm>
          <a:prstGeom prst="rect">
            <a:avLst/>
          </a:prstGeom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C9AFE04D-4611-42DB-B293-98650D576B8C}"/>
              </a:ext>
            </a:extLst>
          </p:cNvPr>
          <p:cNvCxnSpPr>
            <a:cxnSpLocks/>
            <a:stCxn id="6" idx="3"/>
            <a:endCxn id="24" idx="1"/>
          </p:cNvCxnSpPr>
          <p:nvPr/>
        </p:nvCxnSpPr>
        <p:spPr>
          <a:xfrm flipV="1">
            <a:off x="2951908" y="3248023"/>
            <a:ext cx="2112030" cy="37346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02C6F0FE-B556-4F43-84CA-56A9A08665D7}"/>
              </a:ext>
            </a:extLst>
          </p:cNvPr>
          <p:cNvCxnSpPr>
            <a:cxnSpLocks/>
            <a:stCxn id="6" idx="3"/>
            <a:endCxn id="26" idx="1"/>
          </p:cNvCxnSpPr>
          <p:nvPr/>
        </p:nvCxnSpPr>
        <p:spPr>
          <a:xfrm flipV="1">
            <a:off x="2951908" y="2178690"/>
            <a:ext cx="2240116" cy="144279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F03F2C7-D90E-40F3-BA42-8E83954DE2C9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951908" y="3621486"/>
            <a:ext cx="2172040" cy="69866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20FF2A4-FE28-45E3-9477-22480DFD4F2A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2951908" y="3621486"/>
            <a:ext cx="2150242" cy="18759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3C6F450E-95DA-4487-8040-5ED41B6EBFFD}"/>
              </a:ext>
            </a:extLst>
          </p:cNvPr>
          <p:cNvCxnSpPr>
            <a:cxnSpLocks/>
            <a:stCxn id="10" idx="1"/>
            <a:endCxn id="25" idx="3"/>
          </p:cNvCxnSpPr>
          <p:nvPr/>
        </p:nvCxnSpPr>
        <p:spPr>
          <a:xfrm flipH="1" flipV="1">
            <a:off x="6114238" y="4320154"/>
            <a:ext cx="3505595" cy="78033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DD7C106-DFF4-42D3-9D28-61134A878454}"/>
              </a:ext>
            </a:extLst>
          </p:cNvPr>
          <p:cNvCxnSpPr>
            <a:cxnSpLocks/>
            <a:stCxn id="10" idx="1"/>
            <a:endCxn id="27" idx="3"/>
          </p:cNvCxnSpPr>
          <p:nvPr/>
        </p:nvCxnSpPr>
        <p:spPr>
          <a:xfrm flipH="1">
            <a:off x="6092440" y="5100487"/>
            <a:ext cx="3527393" cy="3969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B465113-BAF0-4807-8F6B-DA0CFADB1656}"/>
              </a:ext>
            </a:extLst>
          </p:cNvPr>
          <p:cNvSpPr txBox="1"/>
          <p:nvPr/>
        </p:nvSpPr>
        <p:spPr>
          <a:xfrm>
            <a:off x="5070610" y="1243409"/>
            <a:ext cx="55354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 dirty="0"/>
              <a:t>하나의 제품에 한사람 당 </a:t>
            </a:r>
            <a:r>
              <a:rPr lang="en-US" altLang="ko-KR" sz="1600" b="1" dirty="0"/>
              <a:t>50</a:t>
            </a:r>
            <a:r>
              <a:rPr lang="ko-KR" altLang="en-US" sz="1600" b="1" dirty="0"/>
              <a:t>개까지 랭킹 </a:t>
            </a:r>
            <a:r>
              <a:rPr lang="en-US" altLang="ko-KR" sz="1600" b="1" dirty="0"/>
              <a:t>count</a:t>
            </a:r>
            <a:r>
              <a:rPr lang="ko-KR" altLang="en-US" sz="1600" b="1" dirty="0"/>
              <a:t>에 반영 가능</a:t>
            </a:r>
          </a:p>
        </p:txBody>
      </p:sp>
    </p:spTree>
    <p:extLst>
      <p:ext uri="{BB962C8B-B14F-4D97-AF65-F5344CB8AC3E}">
        <p14:creationId xmlns:p14="http://schemas.microsoft.com/office/powerpoint/2010/main" val="155075948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244</Words>
  <Application>Microsoft Office PowerPoint</Application>
  <PresentationFormat>와이드스크린</PresentationFormat>
  <Paragraphs>45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Arial Black</vt:lpstr>
      <vt:lpstr>210 청춘시대OTF Regular</vt:lpstr>
      <vt:lpstr>맑은 고딕</vt:lpstr>
      <vt:lpstr>CryptoCraft 테마</vt:lpstr>
      <vt:lpstr>제목 테마</vt:lpstr>
      <vt:lpstr>블록체인을 활용한  쇼핑몰 상품 순위 조작 방지 서비스 </vt:lpstr>
      <vt:lpstr>PowerPoint 프레젠테이션</vt:lpstr>
      <vt:lpstr>PowerPoint 프레젠테이션</vt:lpstr>
      <vt:lpstr>1. 아이디어</vt:lpstr>
      <vt:lpstr>1. 아이디어</vt:lpstr>
      <vt:lpstr>1. 아이디어</vt:lpstr>
      <vt:lpstr>PowerPoint 프레젠테이션</vt:lpstr>
      <vt:lpstr>2. 설계</vt:lpstr>
      <vt:lpstr>2. 설계</vt:lpstr>
      <vt:lpstr>PowerPoint 프레젠테이션</vt:lpstr>
      <vt:lpstr>3. 서비스 시연</vt:lpstr>
      <vt:lpstr>3. 서비스 시연</vt:lpstr>
      <vt:lpstr>3. 서비스 시연</vt:lpstr>
      <vt:lpstr>3. 서비스 시연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블록체인 네트워크 기반의  암호화폐 동향 분석</dc:title>
  <dc:creator>임세진</dc:creator>
  <cp:lastModifiedBy>Windows User</cp:lastModifiedBy>
  <cp:revision>93</cp:revision>
  <dcterms:created xsi:type="dcterms:W3CDTF">2019-11-27T03:31:48Z</dcterms:created>
  <dcterms:modified xsi:type="dcterms:W3CDTF">2020-08-21T00:56:37Z</dcterms:modified>
</cp:coreProperties>
</file>