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72" r:id="rId1"/>
    <p:sldMasterId id="2147483673" r:id="rId2"/>
  </p:sldMasterIdLst>
  <p:notesMasterIdLst>
    <p:notesMasterId r:id="rId3"/>
  </p:notesMasterIdLst>
  <p:handoutMasterIdLst>
    <p:handoutMasterId r:id="rId4"/>
  </p:handoutMasterIdLst>
  <p:sldIdLst>
    <p:sldId id="269" r:id="rId5"/>
    <p:sldId id="281" r:id="rId6"/>
    <p:sldId id="288" r:id="rId7"/>
    <p:sldId id="289" r:id="rId8"/>
    <p:sldId id="290" r:id="rId9"/>
    <p:sldId id="282" r:id="rId10"/>
    <p:sldId id="291" r:id="rId11"/>
    <p:sldId id="283" r:id="rId12"/>
    <p:sldId id="284" r:id="rId13"/>
    <p:sldId id="292" r:id="rId14"/>
    <p:sldId id="293" r:id="rId15"/>
    <p:sldId id="294" r:id="rId16"/>
    <p:sldId id="295" r:id="rId17"/>
    <p:sldId id="296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>
        <p:scale>
          <a:sx n="94" d="100"/>
          <a:sy n="94" d="100"/>
        </p:scale>
        <p:origin x="700" y="60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slide" Target="slides/slide14.xml"  /><Relationship Id="rId19" Type="http://schemas.openxmlformats.org/officeDocument/2006/relationships/slide" Target="slides/slide15.xml"  /><Relationship Id="rId2" Type="http://schemas.openxmlformats.org/officeDocument/2006/relationships/slideMaster" Target="slideMasters/slideMaster2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notesMaster" Target="notesMasters/notesMaster1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5546E7E-6CE1-4F62-BC39-1BE7148D0D0D}" type="datetime1">
              <a:rPr lang="ko-KR" altLang="en-US"/>
              <a:pPr lvl="0">
                <a:defRPr/>
              </a:pPr>
              <a:t>2023-01-08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2F56489-CFDC-4DF4-92D1-C366C0FB173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B8A1C54-2D0D-48EB-888A-9786B070F533}" type="datetime1">
              <a:rPr lang="ko-KR" altLang="en-US"/>
              <a:pPr lvl="0">
                <a:defRPr/>
              </a:pPr>
              <a:t>2023-01-08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002C913-610E-4BF0-B55F-9CE65BBA65D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002C913-610E-4BF0-B55F-9CE65BBA65D1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Layout" Target="../slideLayouts/slideLayout3.xml"  /><Relationship Id="rId3" Type="http://schemas.openxmlformats.org/officeDocument/2006/relationships/slideLayout" Target="../slideLayouts/slideLayout4.xml"  /><Relationship Id="rId4" Type="http://schemas.openxmlformats.org/officeDocument/2006/relationships/theme" Target="../theme/theme2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hyperlink" Target="https://youtu.be/wbUiOyZu4-w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://www.google.co.kr" TargetMode="External"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://www.google.co.kr" TargetMode="External"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://www.ripe.net" TargetMode="External" /><Relationship Id="rId3" Type="http://schemas.openxmlformats.org/officeDocument/2006/relationships/hyperlink" Target="http://www.apnic.net" TargetMode="External" /><Relationship Id="rId4" Type="http://schemas.openxmlformats.org/officeDocument/2006/relationships/hyperlink" Target="http://www.arin.net" TargetMode="Externa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://Whois.arin.net/ui/advanced.jsp" TargetMode="External"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hyperlink" Target="https://www.snoopybox.co.kr/1630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altLang="ko-KR" i="0" u="none" strike="noStrike" mc:Ignorable="hp" hp:hslEmbossed="0"/>
              <a:t>Whois</a:t>
            </a:r>
            <a:r>
              <a:rPr xmlns:mc="http://schemas.openxmlformats.org/markup-compatibility/2006" xmlns:hp="http://schemas.haansoft.com/office/presentation/8.0" lang="ko-KR" altLang="en-US" i="0" u="none" strike="noStrike" mc:Ignorable="hp" hp:hslEmbossed="0"/>
              <a:t>와 </a:t>
            </a:r>
            <a:r>
              <a:rPr xmlns:mc="http://schemas.openxmlformats.org/markup-compatibility/2006" xmlns:hp="http://schemas.haansoft.com/office/presentation/8.0" lang="en-US" altLang="ko-KR" i="0" u="none" strike="noStrike" mc:Ignorable="hp" hp:hslEmbossed="0"/>
              <a:t>DNS</a:t>
            </a:r>
            <a:r>
              <a:rPr xmlns:mc="http://schemas.openxmlformats.org/markup-compatibility/2006" xmlns:hp="http://schemas.haansoft.com/office/presentation/8.0" lang="ko-KR" altLang="en-US" i="0" u="none" strike="noStrike" mc:Ignorable="hp" hp:hslEmbossed="0"/>
              <a:t> 조사</a:t>
            </a:r>
            <a:endParaRPr xmlns:mc="http://schemas.openxmlformats.org/markup-compatibility/2006" xmlns:hp="http://schemas.haansoft.com/office/presentation/8.0" lang="ko-KR" altLang="en-US" i="0" u="none" strike="noStrike" mc:Ignorable="hp" hp:hslEmbossed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IT</a:t>
            </a:r>
            <a:r>
              <a:rPr lang="ko-KR" altLang="en-US"/>
              <a:t>융합공학부 윤세영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유투브 주소</a:t>
            </a:r>
            <a:r>
              <a:rPr lang="en-US" altLang="ko-KR"/>
              <a:t>: </a:t>
            </a:r>
            <a:r>
              <a:rPr lang="en-US" altLang="ko-KR">
                <a:hlinkClick r:id="rId3"/>
              </a:rPr>
              <a:t>https://youtu.be/wbUiOyZu4-w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DNS</a:t>
            </a:r>
            <a:r>
              <a:rPr lang="ko-KR" altLang="en-US"/>
              <a:t>의 동작 원리</a:t>
            </a:r>
            <a:endParaRPr lang="ko-KR" altLang="en-US"/>
          </a:p>
        </p:txBody>
      </p:sp>
      <p:grpSp>
        <p:nvGrpSpPr>
          <p:cNvPr id="7" name=""/>
          <p:cNvGrpSpPr/>
          <p:nvPr/>
        </p:nvGrpSpPr>
        <p:grpSpPr>
          <a:xfrm rot="0">
            <a:off x="2884170" y="1553912"/>
            <a:ext cx="6423660" cy="4559232"/>
            <a:chOff x="2884170" y="1341120"/>
            <a:chExt cx="6423660" cy="4559232"/>
          </a:xfrm>
        </p:grpSpPr>
        <p:pic>
          <p:nvPicPr>
            <p:cNvPr id="5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884170" y="1341120"/>
              <a:ext cx="6423660" cy="4175760"/>
            </a:xfrm>
            <a:prstGeom prst="rect">
              <a:avLst/>
            </a:prstGeom>
          </p:spPr>
        </p:pic>
        <p:sp>
          <p:nvSpPr>
            <p:cNvPr id="6" name=""/>
            <p:cNvSpPr txBox="1"/>
            <p:nvPr/>
          </p:nvSpPr>
          <p:spPr>
            <a:xfrm>
              <a:off x="3717382" y="5575194"/>
              <a:ext cx="5030823" cy="3251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>
                <a:lnSpc>
                  <a:spcPct val="120000"/>
                </a:lnSpc>
                <a:buNone/>
                <a:defRPr/>
              </a:pPr>
              <a:r>
                <a:rPr lang="en-US" altLang="ko-KR" sz="1300" b="1"/>
                <a:t>&lt;</a:t>
              </a:r>
              <a:r>
                <a:rPr lang="en-US" altLang="ko-KR" sz="1300" b="1">
                  <a:solidFill>
                    <a:schemeClr val="tx1"/>
                  </a:solidFill>
                </a:rPr>
                <a:t>DNS</a:t>
              </a:r>
              <a:r>
                <a:rPr lang="ko-KR" altLang="en-US" sz="1300" b="1">
                  <a:solidFill>
                    <a:schemeClr val="tx1"/>
                  </a:solidFill>
                </a:rPr>
                <a:t> 서버로부터 해당 도메인 이름에 대한 </a:t>
              </a:r>
              <a:r>
                <a:rPr lang="en-US" altLang="ko-KR" sz="1300" b="1">
                  <a:solidFill>
                    <a:schemeClr val="tx1"/>
                  </a:solidFill>
                </a:rPr>
                <a:t>IP</a:t>
              </a:r>
              <a:r>
                <a:rPr lang="ko-KR" altLang="en-US" sz="1300" b="1">
                  <a:solidFill>
                    <a:schemeClr val="tx1"/>
                  </a:solidFill>
                </a:rPr>
                <a:t> 주소를 얻는 순서</a:t>
              </a:r>
              <a:r>
                <a:rPr lang="en-US" altLang="ko-KR" sz="1300" b="1"/>
                <a:t>&gt;</a:t>
              </a:r>
              <a:endParaRPr lang="en-US" altLang="ko-KR" sz="1300" b="1"/>
            </a:p>
          </p:txBody>
        </p:sp>
      </p:grpSp>
      <p:sp>
        <p:nvSpPr>
          <p:cNvPr id="8" name=""/>
          <p:cNvSpPr/>
          <p:nvPr/>
        </p:nvSpPr>
        <p:spPr>
          <a:xfrm>
            <a:off x="6096000" y="378690"/>
            <a:ext cx="5345970" cy="413712"/>
          </a:xfrm>
          <a:prstGeom prst="rect">
            <a:avLst/>
          </a:prstGeom>
          <a:solidFill>
            <a:srgbClr val="c0cdef"/>
          </a:solidFill>
          <a:ln w="28575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>
              <a:lnSpc>
                <a:spcPct val="120000"/>
              </a:lnSpc>
              <a:buFont typeface="Arial"/>
              <a:buNone/>
              <a:defRPr/>
            </a:pPr>
            <a:r>
              <a:rPr lang="en-US" altLang="ko-KR" sz="1500" b="1">
                <a:solidFill>
                  <a:schemeClr val="tx1"/>
                </a:solidFill>
              </a:rPr>
              <a:t>DNS</a:t>
            </a:r>
            <a:r>
              <a:rPr lang="ko-KR" altLang="en-US" sz="1500" b="1">
                <a:solidFill>
                  <a:schemeClr val="tx1"/>
                </a:solidFill>
              </a:rPr>
              <a:t> 서버의 이름 해석 순서</a:t>
            </a:r>
            <a:endParaRPr lang="ko-KR" altLang="en-US" sz="15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"/>
          <p:cNvGrpSpPr/>
          <p:nvPr/>
        </p:nvGrpSpPr>
        <p:grpSpPr>
          <a:xfrm rot="0">
            <a:off x="6387582" y="1693633"/>
            <a:ext cx="4986293" cy="4338829"/>
            <a:chOff x="688880" y="1946851"/>
            <a:chExt cx="5638029" cy="3021543"/>
          </a:xfrm>
        </p:grpSpPr>
        <p:sp>
          <p:nvSpPr>
            <p:cNvPr id="18" name=""/>
            <p:cNvSpPr/>
            <p:nvPr/>
          </p:nvSpPr>
          <p:spPr>
            <a:xfrm>
              <a:off x="688880" y="2386209"/>
              <a:ext cx="5638029" cy="2582185"/>
            </a:xfrm>
            <a:prstGeom prst="rect">
              <a:avLst/>
            </a:prstGeom>
            <a:solidFill>
              <a:srgbClr val="dfe6f7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>
                <a:lnSpc>
                  <a:spcPct val="120000"/>
                </a:lnSpc>
                <a:buFont typeface="Arial"/>
                <a:buNone/>
                <a:defRPr/>
              </a:pPr>
              <a:endParaRPr lang="ko-KR" altLang="en-US"/>
            </a:p>
          </p:txBody>
        </p:sp>
        <p:sp>
          <p:nvSpPr>
            <p:cNvPr id="19" name=""/>
            <p:cNvSpPr/>
            <p:nvPr/>
          </p:nvSpPr>
          <p:spPr>
            <a:xfrm>
              <a:off x="688880" y="1946851"/>
              <a:ext cx="5638029" cy="348913"/>
            </a:xfrm>
            <a:prstGeom prst="rect">
              <a:avLst/>
            </a:prstGeom>
            <a:noFill/>
            <a:ln w="28575">
              <a:solidFill>
                <a:srgbClr val="a0b4e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>
                <a:lnSpc>
                  <a:spcPct val="120000"/>
                </a:lnSpc>
                <a:buNone/>
                <a:defRPr/>
              </a:pPr>
              <a:r>
                <a:rPr lang="en-US" altLang="ko-KR" sz="1500" b="1">
                  <a:solidFill>
                    <a:schemeClr val="tx1"/>
                  </a:solidFill>
                </a:rPr>
                <a:t>‘ipconfig /flushdns’</a:t>
              </a:r>
              <a:r>
                <a:rPr lang="ko-KR" altLang="en-US" sz="1500" b="1">
                  <a:solidFill>
                    <a:schemeClr val="tx1"/>
                  </a:solidFill>
                </a:rPr>
                <a:t>로 캐시된 </a:t>
              </a:r>
              <a:r>
                <a:rPr lang="en-US" altLang="ko-KR" sz="1500" b="1">
                  <a:solidFill>
                    <a:schemeClr val="tx1"/>
                  </a:solidFill>
                </a:rPr>
                <a:t>DNS</a:t>
              </a:r>
              <a:r>
                <a:rPr lang="ko-KR" altLang="en-US" sz="1500" b="1">
                  <a:solidFill>
                    <a:schemeClr val="tx1"/>
                  </a:solidFill>
                </a:rPr>
                <a:t> 정보 삭제</a:t>
              </a:r>
              <a:endParaRPr lang="ko-KR" altLang="en-US" sz="15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"/>
          <p:cNvGrpSpPr/>
          <p:nvPr/>
        </p:nvGrpSpPr>
        <p:grpSpPr>
          <a:xfrm rot="0">
            <a:off x="850105" y="1687995"/>
            <a:ext cx="4973752" cy="4338829"/>
            <a:chOff x="688880" y="1946851"/>
            <a:chExt cx="5638029" cy="3021543"/>
          </a:xfrm>
        </p:grpSpPr>
        <p:sp>
          <p:nvSpPr>
            <p:cNvPr id="15" name=""/>
            <p:cNvSpPr/>
            <p:nvPr/>
          </p:nvSpPr>
          <p:spPr>
            <a:xfrm>
              <a:off x="688880" y="2386209"/>
              <a:ext cx="5638029" cy="2582185"/>
            </a:xfrm>
            <a:prstGeom prst="rect">
              <a:avLst/>
            </a:prstGeom>
            <a:solidFill>
              <a:srgbClr val="dfe6f7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>
                <a:lnSpc>
                  <a:spcPct val="120000"/>
                </a:lnSpc>
                <a:buFont typeface="Arial"/>
                <a:buNone/>
                <a:defRPr/>
              </a:pPr>
              <a:endParaRPr lang="ko-KR" altLang="en-US"/>
            </a:p>
          </p:txBody>
        </p:sp>
        <p:sp>
          <p:nvSpPr>
            <p:cNvPr id="16" name=""/>
            <p:cNvSpPr/>
            <p:nvPr/>
          </p:nvSpPr>
          <p:spPr>
            <a:xfrm>
              <a:off x="688880" y="1946851"/>
              <a:ext cx="5638029" cy="348913"/>
            </a:xfrm>
            <a:prstGeom prst="rect">
              <a:avLst/>
            </a:prstGeom>
            <a:noFill/>
            <a:ln w="28575">
              <a:solidFill>
                <a:srgbClr val="a0b4e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>
                <a:lnSpc>
                  <a:spcPct val="120000"/>
                </a:lnSpc>
                <a:buNone/>
                <a:defRPr/>
              </a:pPr>
              <a:r>
                <a:rPr lang="en-US" altLang="ko-KR" sz="1500" b="1">
                  <a:solidFill>
                    <a:schemeClr val="tx1"/>
                  </a:solidFill>
                </a:rPr>
                <a:t>‘ipconfig /displaydns’</a:t>
              </a:r>
              <a:r>
                <a:rPr lang="ko-KR" altLang="en-US" sz="1500" b="1">
                  <a:solidFill>
                    <a:schemeClr val="tx1"/>
                  </a:solidFill>
                </a:rPr>
                <a:t>로 캐시된 </a:t>
              </a:r>
              <a:r>
                <a:rPr lang="en-US" altLang="ko-KR" sz="1500" b="1">
                  <a:solidFill>
                    <a:schemeClr val="tx1"/>
                  </a:solidFill>
                </a:rPr>
                <a:t>DNS</a:t>
              </a:r>
              <a:r>
                <a:rPr lang="ko-KR" altLang="en-US" sz="1500" b="1">
                  <a:solidFill>
                    <a:schemeClr val="tx1"/>
                  </a:solidFill>
                </a:rPr>
                <a:t> 정보 확인</a:t>
              </a:r>
              <a:endParaRPr lang="ko-KR" altLang="en-US" sz="1500" b="1">
                <a:solidFill>
                  <a:schemeClr val="tx1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DNS</a:t>
            </a:r>
            <a:r>
              <a:rPr lang="ko-KR" altLang="en-US"/>
              <a:t>의 동작 원리</a:t>
            </a: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6096000" y="378690"/>
            <a:ext cx="5345970" cy="413712"/>
          </a:xfrm>
          <a:prstGeom prst="rect">
            <a:avLst/>
          </a:prstGeom>
          <a:solidFill>
            <a:srgbClr val="c0cdef"/>
          </a:solidFill>
          <a:ln w="28575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>
              <a:lnSpc>
                <a:spcPct val="120000"/>
              </a:lnSpc>
              <a:buFont typeface="Arial"/>
              <a:buNone/>
              <a:defRPr/>
            </a:pPr>
            <a:r>
              <a:rPr lang="en-US" altLang="ko-KR" sz="1500" b="1">
                <a:solidFill>
                  <a:schemeClr val="tx1"/>
                </a:solidFill>
              </a:rPr>
              <a:t>(</a:t>
            </a:r>
            <a:r>
              <a:rPr lang="ko-KR" altLang="en-US" sz="1500" b="1">
                <a:solidFill>
                  <a:schemeClr val="tx1"/>
                </a:solidFill>
              </a:rPr>
              <a:t>윈도우에서</a:t>
            </a:r>
            <a:r>
              <a:rPr lang="en-US" altLang="ko-KR" sz="1500" b="1">
                <a:solidFill>
                  <a:schemeClr val="tx1"/>
                </a:solidFill>
              </a:rPr>
              <a:t>)</a:t>
            </a:r>
            <a:r>
              <a:rPr lang="ko-KR" altLang="en-US" sz="1500" b="1">
                <a:solidFill>
                  <a:schemeClr val="tx1"/>
                </a:solidFill>
              </a:rPr>
              <a:t> 캐시된 </a:t>
            </a:r>
            <a:r>
              <a:rPr lang="en-US" altLang="ko-KR" sz="1500" b="1">
                <a:solidFill>
                  <a:schemeClr val="tx1"/>
                </a:solidFill>
              </a:rPr>
              <a:t>DNS</a:t>
            </a:r>
            <a:r>
              <a:rPr lang="ko-KR" altLang="en-US" sz="1500" b="1">
                <a:solidFill>
                  <a:schemeClr val="tx1"/>
                </a:solidFill>
              </a:rPr>
              <a:t> 정보 확인과 삭제</a:t>
            </a:r>
            <a:endParaRPr lang="ko-KR" altLang="en-US" sz="1500" b="1">
              <a:solidFill>
                <a:schemeClr val="tx1"/>
              </a:solidFill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19432" y="2552106"/>
            <a:ext cx="4251960" cy="3169920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09841" y="3429000"/>
            <a:ext cx="3429000" cy="1181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DNS</a:t>
            </a:r>
            <a:r>
              <a:rPr lang="ko-KR" altLang="en-US"/>
              <a:t>를 이용한 정보 습득</a:t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6096000" y="378690"/>
            <a:ext cx="5345970" cy="413712"/>
          </a:xfrm>
          <a:prstGeom prst="rect">
            <a:avLst/>
          </a:prstGeom>
          <a:solidFill>
            <a:srgbClr val="c0cdef"/>
          </a:solidFill>
          <a:ln w="28575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>
              <a:lnSpc>
                <a:spcPct val="120000"/>
              </a:lnSpc>
              <a:buFont typeface="Arial"/>
              <a:buNone/>
              <a:defRPr/>
            </a:pPr>
            <a:r>
              <a:rPr lang="en-US" altLang="ko-KR" sz="1500" b="1">
                <a:solidFill>
                  <a:schemeClr val="tx1"/>
                </a:solidFill>
              </a:rPr>
              <a:t>nslookup</a:t>
            </a:r>
            <a:r>
              <a:rPr lang="ko-KR" altLang="en-US" sz="1500" b="1">
                <a:solidFill>
                  <a:schemeClr val="tx1"/>
                </a:solidFill>
              </a:rPr>
              <a:t> 실행하고 </a:t>
            </a:r>
            <a:r>
              <a:rPr lang="en-US" altLang="ko-KR" sz="1500" b="1">
                <a:solidFill>
                  <a:schemeClr val="tx1"/>
                </a:solidFill>
              </a:rPr>
              <a:t>DNS</a:t>
            </a:r>
            <a:r>
              <a:rPr lang="ko-KR" altLang="en-US" sz="1500" b="1">
                <a:solidFill>
                  <a:schemeClr val="tx1"/>
                </a:solidFill>
              </a:rPr>
              <a:t> 설정하기</a:t>
            </a:r>
            <a:endParaRPr lang="ko-KR" altLang="en-US" sz="1500" b="1">
              <a:solidFill>
                <a:schemeClr val="tx1"/>
              </a:solidFill>
            </a:endParaRPr>
          </a:p>
        </p:txBody>
      </p:sp>
      <p:grpSp>
        <p:nvGrpSpPr>
          <p:cNvPr id="9" name=""/>
          <p:cNvGrpSpPr/>
          <p:nvPr/>
        </p:nvGrpSpPr>
        <p:grpSpPr>
          <a:xfrm rot="0">
            <a:off x="6387582" y="1693633"/>
            <a:ext cx="4986293" cy="4338829"/>
            <a:chOff x="688880" y="1946851"/>
            <a:chExt cx="5638029" cy="3021543"/>
          </a:xfrm>
        </p:grpSpPr>
        <p:sp>
          <p:nvSpPr>
            <p:cNvPr id="10" name=""/>
            <p:cNvSpPr/>
            <p:nvPr/>
          </p:nvSpPr>
          <p:spPr>
            <a:xfrm>
              <a:off x="688880" y="2386209"/>
              <a:ext cx="5638029" cy="2582185"/>
            </a:xfrm>
            <a:prstGeom prst="rect">
              <a:avLst/>
            </a:prstGeom>
            <a:solidFill>
              <a:srgbClr val="dfe6f7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>
                <a:lnSpc>
                  <a:spcPct val="120000"/>
                </a:lnSpc>
                <a:buFont typeface="Arial"/>
                <a:buNone/>
                <a:defRPr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>
              <a:off x="688880" y="1946851"/>
              <a:ext cx="5638029" cy="348913"/>
            </a:xfrm>
            <a:prstGeom prst="rect">
              <a:avLst/>
            </a:prstGeom>
            <a:noFill/>
            <a:ln w="28575">
              <a:solidFill>
                <a:srgbClr val="a0b4e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>
                <a:lnSpc>
                  <a:spcPct val="120000"/>
                </a:lnSpc>
                <a:buNone/>
                <a:defRPr/>
              </a:pPr>
              <a:r>
                <a:rPr lang="ko-KR" altLang="en-US" sz="1500" b="1">
                  <a:solidFill>
                    <a:schemeClr val="tx1"/>
                  </a:solidFill>
                </a:rPr>
                <a:t>조회 대상 </a:t>
              </a:r>
              <a:r>
                <a:rPr lang="en-US" altLang="ko-KR" sz="1500" b="1">
                  <a:solidFill>
                    <a:schemeClr val="tx1"/>
                  </a:solidFill>
                </a:rPr>
                <a:t>DNS</a:t>
              </a:r>
              <a:r>
                <a:rPr lang="ko-KR" altLang="en-US" sz="1500" b="1">
                  <a:solidFill>
                    <a:schemeClr val="tx1"/>
                  </a:solidFill>
                </a:rPr>
                <a:t> 서버 번경 </a:t>
              </a:r>
              <a:r>
                <a:rPr lang="en-US" altLang="ko-KR" sz="1500" b="1">
                  <a:solidFill>
                    <a:schemeClr val="tx1"/>
                  </a:solidFill>
                </a:rPr>
                <a:t>(server ***.***.***.***)</a:t>
              </a:r>
              <a:endParaRPr lang="en-US" altLang="ko-KR" sz="15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"/>
          <p:cNvGrpSpPr/>
          <p:nvPr/>
        </p:nvGrpSpPr>
        <p:grpSpPr>
          <a:xfrm rot="0">
            <a:off x="850105" y="1687995"/>
            <a:ext cx="4973752" cy="4338829"/>
            <a:chOff x="688880" y="1946851"/>
            <a:chExt cx="5638029" cy="3021543"/>
          </a:xfrm>
        </p:grpSpPr>
        <p:sp>
          <p:nvSpPr>
            <p:cNvPr id="13" name=""/>
            <p:cNvSpPr/>
            <p:nvPr/>
          </p:nvSpPr>
          <p:spPr>
            <a:xfrm>
              <a:off x="688880" y="2386209"/>
              <a:ext cx="5638029" cy="2582185"/>
            </a:xfrm>
            <a:prstGeom prst="rect">
              <a:avLst/>
            </a:prstGeom>
            <a:solidFill>
              <a:srgbClr val="dfe6f7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>
                <a:lnSpc>
                  <a:spcPct val="120000"/>
                </a:lnSpc>
                <a:buFont typeface="Arial"/>
                <a:buNone/>
                <a:defRPr/>
              </a:pPr>
              <a:endParaRPr lang="ko-KR" altLang="en-US"/>
            </a:p>
          </p:txBody>
        </p:sp>
        <p:sp>
          <p:nvSpPr>
            <p:cNvPr id="14" name=""/>
            <p:cNvSpPr/>
            <p:nvPr/>
          </p:nvSpPr>
          <p:spPr>
            <a:xfrm>
              <a:off x="688880" y="1946851"/>
              <a:ext cx="5638029" cy="348913"/>
            </a:xfrm>
            <a:prstGeom prst="rect">
              <a:avLst/>
            </a:prstGeom>
            <a:noFill/>
            <a:ln w="28575">
              <a:solidFill>
                <a:srgbClr val="a0b4e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>
                <a:lnSpc>
                  <a:spcPct val="120000"/>
                </a:lnSpc>
                <a:buNone/>
                <a:defRPr/>
              </a:pPr>
              <a:r>
                <a:rPr lang="en-US" altLang="ko-KR" sz="1500" b="1">
                  <a:solidFill>
                    <a:schemeClr val="tx1"/>
                  </a:solidFill>
                </a:rPr>
                <a:t>‘nslookup’</a:t>
              </a:r>
              <a:r>
                <a:rPr lang="ko-KR" altLang="en-US" sz="1500" b="1">
                  <a:solidFill>
                    <a:schemeClr val="tx1"/>
                  </a:solidFill>
                </a:rPr>
                <a:t> 명령 실행</a:t>
              </a:r>
              <a:endParaRPr lang="ko-KR" altLang="en-US" sz="1500" b="1">
                <a:solidFill>
                  <a:schemeClr val="tx1"/>
                </a:solidFill>
              </a:endParaRPr>
            </a:p>
          </p:txBody>
        </p:sp>
      </p:grp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33824" y="3505200"/>
            <a:ext cx="4417159" cy="986812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77687" y="3476625"/>
            <a:ext cx="4396118" cy="10481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DNS</a:t>
            </a:r>
            <a:r>
              <a:rPr lang="ko-KR" altLang="en-US"/>
              <a:t>를 이용한 정보 습득</a:t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6096000" y="378690"/>
            <a:ext cx="5345970" cy="413712"/>
          </a:xfrm>
          <a:prstGeom prst="rect">
            <a:avLst/>
          </a:prstGeom>
          <a:solidFill>
            <a:srgbClr val="c0cdef"/>
          </a:solidFill>
          <a:ln w="28575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>
              <a:lnSpc>
                <a:spcPct val="120000"/>
              </a:lnSpc>
              <a:buFont typeface="Arial"/>
              <a:buNone/>
              <a:defRPr/>
            </a:pPr>
            <a:r>
              <a:rPr lang="ko-KR" altLang="en-US" sz="1500" b="1">
                <a:solidFill>
                  <a:schemeClr val="tx1"/>
                </a:solidFill>
              </a:rPr>
              <a:t>도메인 정보 수집하기</a:t>
            </a:r>
            <a:endParaRPr lang="ko-KR" altLang="en-US" sz="1500" b="1">
              <a:solidFill>
                <a:schemeClr val="tx1"/>
              </a:solidFill>
            </a:endParaRPr>
          </a:p>
        </p:txBody>
      </p:sp>
      <p:grpSp>
        <p:nvGrpSpPr>
          <p:cNvPr id="5" name=""/>
          <p:cNvGrpSpPr/>
          <p:nvPr/>
        </p:nvGrpSpPr>
        <p:grpSpPr>
          <a:xfrm rot="0">
            <a:off x="6387582" y="1693633"/>
            <a:ext cx="4986293" cy="4338829"/>
            <a:chOff x="688880" y="1946851"/>
            <a:chExt cx="5638029" cy="3021543"/>
          </a:xfrm>
        </p:grpSpPr>
        <p:sp>
          <p:nvSpPr>
            <p:cNvPr id="6" name=""/>
            <p:cNvSpPr/>
            <p:nvPr/>
          </p:nvSpPr>
          <p:spPr>
            <a:xfrm>
              <a:off x="688880" y="2386209"/>
              <a:ext cx="5638029" cy="2582185"/>
            </a:xfrm>
            <a:prstGeom prst="rect">
              <a:avLst/>
            </a:prstGeom>
            <a:solidFill>
              <a:srgbClr val="dfe6f7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>
                <a:lnSpc>
                  <a:spcPct val="120000"/>
                </a:lnSpc>
                <a:buFont typeface="Arial"/>
                <a:buNone/>
                <a:defRPr/>
              </a:pPr>
              <a:endParaRPr lang="ko-KR" altLang="en-US"/>
            </a:p>
          </p:txBody>
        </p:sp>
        <p:sp>
          <p:nvSpPr>
            <p:cNvPr id="7" name=""/>
            <p:cNvSpPr/>
            <p:nvPr/>
          </p:nvSpPr>
          <p:spPr>
            <a:xfrm>
              <a:off x="688880" y="1946851"/>
              <a:ext cx="5638029" cy="348913"/>
            </a:xfrm>
            <a:prstGeom prst="rect">
              <a:avLst/>
            </a:prstGeom>
            <a:noFill/>
            <a:ln w="28575">
              <a:solidFill>
                <a:srgbClr val="a0b4e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>
                <a:lnSpc>
                  <a:spcPct val="120000"/>
                </a:lnSpc>
                <a:buNone/>
                <a:defRPr/>
              </a:pPr>
              <a:r>
                <a:rPr lang="en-US" altLang="ko-KR" sz="1500" b="1">
                  <a:solidFill>
                    <a:schemeClr val="tx1"/>
                  </a:solidFill>
                  <a:hlinkClick r:id="rId2"/>
                </a:rPr>
                <a:t>www.google.co.kr</a:t>
              </a:r>
              <a:r>
                <a:rPr lang="ko-KR" altLang="en-US" sz="1500" b="1">
                  <a:solidFill>
                    <a:schemeClr val="tx1"/>
                  </a:solidFill>
                </a:rPr>
                <a:t>의 </a:t>
              </a:r>
              <a:r>
                <a:rPr lang="en-US" altLang="ko-KR" sz="1500" b="1">
                  <a:solidFill>
                    <a:schemeClr val="tx1"/>
                  </a:solidFill>
                </a:rPr>
                <a:t>DNS</a:t>
              </a:r>
              <a:r>
                <a:rPr lang="ko-KR" altLang="en-US" sz="1500" b="1">
                  <a:solidFill>
                    <a:schemeClr val="tx1"/>
                  </a:solidFill>
                </a:rPr>
                <a:t> 서버 목록</a:t>
              </a:r>
              <a:endParaRPr lang="ko-KR" altLang="en-US" sz="15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"/>
          <p:cNvGrpSpPr/>
          <p:nvPr/>
        </p:nvGrpSpPr>
        <p:grpSpPr>
          <a:xfrm rot="0">
            <a:off x="850105" y="1687995"/>
            <a:ext cx="4973752" cy="4338829"/>
            <a:chOff x="688880" y="1946851"/>
            <a:chExt cx="5638029" cy="3021543"/>
          </a:xfrm>
        </p:grpSpPr>
        <p:sp>
          <p:nvSpPr>
            <p:cNvPr id="9" name=""/>
            <p:cNvSpPr/>
            <p:nvPr/>
          </p:nvSpPr>
          <p:spPr>
            <a:xfrm>
              <a:off x="688880" y="2386209"/>
              <a:ext cx="5638029" cy="2582185"/>
            </a:xfrm>
            <a:prstGeom prst="rect">
              <a:avLst/>
            </a:prstGeom>
            <a:solidFill>
              <a:srgbClr val="dfe6f7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>
                <a:lnSpc>
                  <a:spcPct val="120000"/>
                </a:lnSpc>
                <a:buFont typeface="Arial"/>
                <a:buNone/>
                <a:defRPr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688880" y="1946851"/>
              <a:ext cx="5638029" cy="348913"/>
            </a:xfrm>
            <a:prstGeom prst="rect">
              <a:avLst/>
            </a:prstGeom>
            <a:noFill/>
            <a:ln w="28575">
              <a:solidFill>
                <a:srgbClr val="a0b4e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>
                <a:lnSpc>
                  <a:spcPct val="120000"/>
                </a:lnSpc>
                <a:buNone/>
                <a:defRPr/>
              </a:pPr>
              <a:r>
                <a:rPr lang="en-US" altLang="ko-KR" sz="1500" b="1">
                  <a:solidFill>
                    <a:schemeClr val="tx1"/>
                  </a:solidFill>
                  <a:hlinkClick r:id="rId2"/>
                </a:rPr>
                <a:t>www.google.co.kr</a:t>
              </a:r>
              <a:r>
                <a:rPr lang="ko-KR" altLang="en-US" sz="1500" b="1">
                  <a:solidFill>
                    <a:schemeClr val="tx1"/>
                  </a:solidFill>
                </a:rPr>
                <a:t>에 대한 </a:t>
              </a:r>
              <a:r>
                <a:rPr lang="en-US" altLang="ko-KR" sz="1500" b="1">
                  <a:solidFill>
                    <a:schemeClr val="tx1"/>
                  </a:solidFill>
                </a:rPr>
                <a:t>nslookup</a:t>
              </a:r>
              <a:endParaRPr lang="en-US" altLang="ko-KR" sz="1500" b="1">
                <a:solidFill>
                  <a:schemeClr val="tx1"/>
                </a:solidFill>
              </a:endParaRPr>
            </a:p>
          </p:txBody>
        </p:sp>
      </p:grpSp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81093" y="3152346"/>
            <a:ext cx="4095471" cy="1894581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00780" y="3119223"/>
            <a:ext cx="4441631" cy="20654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DNS</a:t>
            </a:r>
            <a:r>
              <a:rPr lang="ko-KR" altLang="en-US"/>
              <a:t>를 이용한 정보 습득</a:t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6096000" y="378690"/>
            <a:ext cx="5345970" cy="413712"/>
          </a:xfrm>
          <a:prstGeom prst="rect">
            <a:avLst/>
          </a:prstGeom>
          <a:solidFill>
            <a:srgbClr val="c0cdef"/>
          </a:solidFill>
          <a:ln w="28575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>
              <a:lnSpc>
                <a:spcPct val="120000"/>
              </a:lnSpc>
              <a:buFont typeface="Arial"/>
              <a:buNone/>
              <a:defRPr/>
            </a:pPr>
            <a:r>
              <a:rPr lang="en-US" altLang="ko-KR" sz="1500" b="1">
                <a:solidFill>
                  <a:schemeClr val="tx1"/>
                </a:solidFill>
              </a:rPr>
              <a:t>DNS</a:t>
            </a:r>
            <a:r>
              <a:rPr lang="ko-KR" altLang="en-US" sz="1500" b="1">
                <a:solidFill>
                  <a:schemeClr val="tx1"/>
                </a:solidFill>
              </a:rPr>
              <a:t> 레코드의 종류</a:t>
            </a:r>
            <a:endParaRPr lang="ko-KR" altLang="en-US" sz="1500" b="1">
              <a:solidFill>
                <a:schemeClr val="tx1"/>
              </a:solidFill>
            </a:endParaRPr>
          </a:p>
        </p:txBody>
      </p:sp>
      <p:grpSp>
        <p:nvGrpSpPr>
          <p:cNvPr id="5" name=""/>
          <p:cNvGrpSpPr/>
          <p:nvPr/>
        </p:nvGrpSpPr>
        <p:grpSpPr>
          <a:xfrm rot="0">
            <a:off x="6387582" y="1693633"/>
            <a:ext cx="4986293" cy="4338829"/>
            <a:chOff x="688880" y="1946851"/>
            <a:chExt cx="5638029" cy="3021543"/>
          </a:xfrm>
        </p:grpSpPr>
        <p:sp>
          <p:nvSpPr>
            <p:cNvPr id="6" name=""/>
            <p:cNvSpPr/>
            <p:nvPr/>
          </p:nvSpPr>
          <p:spPr>
            <a:xfrm>
              <a:off x="688880" y="2386209"/>
              <a:ext cx="5638029" cy="2582185"/>
            </a:xfrm>
            <a:prstGeom prst="rect">
              <a:avLst/>
            </a:prstGeom>
            <a:solidFill>
              <a:srgbClr val="dfe6f7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>
                <a:lnSpc>
                  <a:spcPct val="120000"/>
                </a:lnSpc>
                <a:buFont typeface="Arial"/>
                <a:buNone/>
                <a:defRPr/>
              </a:pPr>
              <a:endParaRPr lang="ko-KR" altLang="en-US"/>
            </a:p>
          </p:txBody>
        </p:sp>
        <p:sp>
          <p:nvSpPr>
            <p:cNvPr id="7" name=""/>
            <p:cNvSpPr/>
            <p:nvPr/>
          </p:nvSpPr>
          <p:spPr>
            <a:xfrm>
              <a:off x="688880" y="1946851"/>
              <a:ext cx="5638029" cy="348913"/>
            </a:xfrm>
            <a:prstGeom prst="rect">
              <a:avLst/>
            </a:prstGeom>
            <a:noFill/>
            <a:ln w="28575">
              <a:solidFill>
                <a:srgbClr val="a0b4e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>
                <a:lnSpc>
                  <a:spcPct val="120000"/>
                </a:lnSpc>
                <a:buNone/>
                <a:defRPr/>
              </a:pPr>
              <a:r>
                <a:rPr lang="en-US" altLang="ko-KR" sz="1500" b="1">
                  <a:solidFill>
                    <a:schemeClr val="tx1"/>
                  </a:solidFill>
                  <a:hlinkClick r:id="rId2"/>
                </a:rPr>
                <a:t>google.co.kr</a:t>
              </a:r>
              <a:r>
                <a:rPr lang="ko-KR" altLang="en-US" sz="1500" b="1">
                  <a:solidFill>
                    <a:schemeClr val="tx1"/>
                  </a:solidFill>
                </a:rPr>
                <a:t>에 등록된 모든 </a:t>
              </a:r>
              <a:r>
                <a:rPr lang="en-US" altLang="ko-KR" sz="1500" b="1">
                  <a:solidFill>
                    <a:schemeClr val="tx1"/>
                  </a:solidFill>
                </a:rPr>
                <a:t>DNS</a:t>
              </a:r>
              <a:r>
                <a:rPr lang="ko-KR" altLang="en-US" sz="1500" b="1">
                  <a:solidFill>
                    <a:schemeClr val="tx1"/>
                  </a:solidFill>
                </a:rPr>
                <a:t> 레코드</a:t>
              </a:r>
              <a:endParaRPr lang="ko-KR" altLang="en-US" sz="1500" b="1">
                <a:solidFill>
                  <a:schemeClr val="tx1"/>
                </a:solidFill>
              </a:endParaRPr>
            </a:p>
          </p:txBody>
        </p:sp>
      </p:grpSp>
      <p:sp>
        <p:nvSpPr>
          <p:cNvPr id="10" name=""/>
          <p:cNvSpPr/>
          <p:nvPr/>
        </p:nvSpPr>
        <p:spPr>
          <a:xfrm>
            <a:off x="850105" y="1687995"/>
            <a:ext cx="4973752" cy="501027"/>
          </a:xfrm>
          <a:prstGeom prst="rect">
            <a:avLst/>
          </a:prstGeom>
          <a:noFill/>
          <a:ln w="28575">
            <a:solidFill>
              <a:srgbClr val="a0b4e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>
              <a:lnSpc>
                <a:spcPct val="120000"/>
              </a:lnSpc>
              <a:buNone/>
              <a:defRPr/>
            </a:pPr>
            <a:r>
              <a:rPr lang="en-US" altLang="ko-KR" sz="1500" b="1">
                <a:solidFill>
                  <a:schemeClr val="tx1"/>
                </a:solidFill>
              </a:rPr>
              <a:t>DNS</a:t>
            </a:r>
            <a:r>
              <a:rPr lang="ko-KR" altLang="en-US" sz="1500" b="1">
                <a:solidFill>
                  <a:schemeClr val="tx1"/>
                </a:solidFill>
              </a:rPr>
              <a:t> 레코드의 종류</a:t>
            </a:r>
            <a:endParaRPr lang="ko-KR" altLang="en-US" sz="1500" b="1">
              <a:solidFill>
                <a:schemeClr val="tx1"/>
              </a:solidFill>
            </a:endParaRPr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23411" y="2472689"/>
            <a:ext cx="4574467" cy="3380248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1401" y="2497260"/>
            <a:ext cx="5614599" cy="33213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Whois</a:t>
            </a:r>
            <a:r>
              <a:rPr lang="ko-KR" altLang="en-US"/>
              <a:t> 서버에 대한 이해</a:t>
            </a:r>
            <a:endParaRPr lang="ko-KR" altLang="en-US"/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7060756" y="1686917"/>
          <a:ext cx="4166695" cy="4334009"/>
        </p:xfrm>
        <a:graphic>
          <a:graphicData uri="http://schemas.openxmlformats.org/drawingml/2006/table">
            <a:tbl>
              <a:tblPr firstRow="1" bandRow="1"/>
              <a:tblGrid>
                <a:gridCol w="2116456"/>
                <a:gridCol w="2050239"/>
              </a:tblGrid>
              <a:tr h="39400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2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담당 지역</a:t>
                      </a:r>
                      <a:endParaRPr xmlns:mc="http://schemas.openxmlformats.org/markup-compatibility/2006" xmlns:hp="http://schemas.haansoft.com/office/presentation/8.0" sz="12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Whois </a:t>
                      </a:r>
                      <a:r>
                        <a:rPr xmlns:mc="http://schemas.openxmlformats.org/markup-compatibility/2006" xmlns:hp="http://schemas.haansoft.com/office/presentation/8.0" sz="12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서버</a:t>
                      </a:r>
                      <a:endParaRPr xmlns:mc="http://schemas.openxmlformats.org/markup-compatibility/2006" xmlns:hp="http://schemas.haansoft.com/office/presentation/8.0" sz="12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>
                        <a:alpha val="100000"/>
                      </a:srgbClr>
                    </a:solidFill>
                  </a:tcPr>
                </a:tc>
              </a:tr>
              <a:tr h="39400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2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전체</a:t>
                      </a:r>
                      <a:endParaRPr xmlns:mc="http://schemas.openxmlformats.org/markup-compatibility/2006" xmlns:hp="http://schemas.haansoft.com/office/presentation/8.0" sz="12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whois.internic.net</a:t>
                      </a:r>
                      <a:endParaRPr xmlns:mc="http://schemas.openxmlformats.org/markup-compatibility/2006" xmlns:hp="http://schemas.haansoft.com/office/presentation/8.0" lang="EN-US" sz="12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9400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2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유럽</a:t>
                      </a:r>
                      <a:endParaRPr xmlns:mc="http://schemas.openxmlformats.org/markup-compatibility/2006" xmlns:hp="http://schemas.haansoft.com/office/presentation/8.0" sz="12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1" i="0" u="sng" strike="noStrike" mc:Ignorable="hp" hp:hslEmbossed="0">
                          <a:solidFill>
                            <a:srgbClr val="0000ff"/>
                          </a:solidFill>
                          <a:latin typeface="맑은 고딕"/>
                          <a:hlinkClick r:id="rId2"/>
                        </a:rPr>
                        <a:t>www.ripe.net</a:t>
                      </a:r>
                      <a:endParaRPr xmlns:mc="http://schemas.openxmlformats.org/markup-compatibility/2006" xmlns:hp="http://schemas.haansoft.com/office/presentation/8.0" lang="EN-US" sz="1200" b="1" i="0" u="sng" strike="noStrike" mc:Ignorable="hp" hp:hslEmbossed="0">
                        <a:solidFill>
                          <a:srgbClr val="0000ff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94000"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2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아시아 태평양 지역</a:t>
                      </a:r>
                      <a:endParaRPr xmlns:mc="http://schemas.openxmlformats.org/markup-compatibility/2006" xmlns:hp="http://schemas.haansoft.com/office/presentation/8.0" sz="12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1" i="0" u="sng" strike="noStrike" mc:Ignorable="hp" hp:hslEmbossed="0">
                          <a:solidFill>
                            <a:srgbClr val="0000ff"/>
                          </a:solidFill>
                          <a:latin typeface="맑은 고딕"/>
                          <a:hlinkClick r:id="rId3"/>
                        </a:rPr>
                        <a:t>www.apnic.net</a:t>
                      </a:r>
                      <a:endParaRPr xmlns:mc="http://schemas.openxmlformats.org/markup-compatibility/2006" xmlns:hp="http://schemas.haansoft.com/office/presentation/8.0" lang="EN-US" sz="1200" b="1" i="0" u="sng" strike="noStrike" mc:Ignorable="hp" hp:hslEmbossed="0">
                        <a:solidFill>
                          <a:srgbClr val="0000ff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94000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1" i="0" u="sng" strike="noStrike" mc:Ignorable="hp" hp:hslEmbossed="0">
                          <a:solidFill>
                            <a:srgbClr val="0000ff"/>
                          </a:solidFill>
                          <a:latin typeface="맑은 고딕"/>
                          <a:hlinkClick r:id="rId4"/>
                        </a:rPr>
                        <a:t>www.arin.net</a:t>
                      </a:r>
                      <a:endParaRPr xmlns:mc="http://schemas.openxmlformats.org/markup-compatibility/2006" xmlns:hp="http://schemas.haansoft.com/office/presentation/8.0" lang="EN-US" sz="1200" b="1" i="0" u="sng" strike="noStrike" mc:Ignorable="hp" hp:hslEmbossed="0">
                        <a:solidFill>
                          <a:srgbClr val="0000ff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9400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2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호주</a:t>
                      </a:r>
                      <a:endParaRPr xmlns:mc="http://schemas.openxmlformats.org/markup-compatibility/2006" xmlns:hp="http://schemas.haansoft.com/office/presentation/8.0" sz="12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whois.aunic.net</a:t>
                      </a:r>
                      <a:endParaRPr xmlns:mc="http://schemas.openxmlformats.org/markup-compatibility/2006" xmlns:hp="http://schemas.haansoft.com/office/presentation/8.0" lang="EN-US" sz="12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9400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2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프랑스</a:t>
                      </a:r>
                      <a:endParaRPr xmlns:mc="http://schemas.openxmlformats.org/markup-compatibility/2006" xmlns:hp="http://schemas.haansoft.com/office/presentation/8.0" sz="12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whois.nic.fr</a:t>
                      </a:r>
                      <a:endParaRPr xmlns:mc="http://schemas.openxmlformats.org/markup-compatibility/2006" xmlns:hp="http://schemas.haansoft.com/office/presentation/8.0" lang="EN-US" sz="12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9400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2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일본</a:t>
                      </a:r>
                      <a:endParaRPr xmlns:mc="http://schemas.openxmlformats.org/markup-compatibility/2006" xmlns:hp="http://schemas.haansoft.com/office/presentation/8.0" sz="12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whois.nic.ad.jp</a:t>
                      </a:r>
                      <a:endParaRPr xmlns:mc="http://schemas.openxmlformats.org/markup-compatibility/2006" xmlns:hp="http://schemas.haansoft.com/office/presentation/8.0" lang="EN-US" sz="12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9400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2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영국</a:t>
                      </a:r>
                      <a:endParaRPr xmlns:mc="http://schemas.openxmlformats.org/markup-compatibility/2006" xmlns:hp="http://schemas.haansoft.com/office/presentation/8.0" sz="12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whois.nic.uk</a:t>
                      </a:r>
                      <a:endParaRPr xmlns:mc="http://schemas.openxmlformats.org/markup-compatibility/2006" xmlns:hp="http://schemas.haansoft.com/office/presentation/8.0" lang="EN-US" sz="12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9400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2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한국</a:t>
                      </a:r>
                      <a:endParaRPr xmlns:mc="http://schemas.openxmlformats.org/markup-compatibility/2006" xmlns:hp="http://schemas.haansoft.com/office/presentation/8.0" sz="12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whois.krnic.net</a:t>
                      </a:r>
                      <a:endParaRPr xmlns:mc="http://schemas.openxmlformats.org/markup-compatibility/2006" xmlns:hp="http://schemas.haansoft.com/office/presentation/8.0" lang="EN-US" sz="12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9400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2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해커들을 위한 </a:t>
                      </a:r>
                      <a:r>
                        <a:rPr xmlns:mc="http://schemas.openxmlformats.org/markup-compatibility/2006" xmlns:hp="http://schemas.haansoft.com/office/presentation/8.0" lang="EN-US" sz="12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Whois</a:t>
                      </a:r>
                      <a:endParaRPr xmlns:mc="http://schemas.openxmlformats.org/markup-compatibility/2006" xmlns:hp="http://schemas.haansoft.com/office/presentation/8.0" lang="EN-US" sz="12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2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whois.greektoos.com</a:t>
                      </a:r>
                      <a:endParaRPr xmlns:mc="http://schemas.openxmlformats.org/markup-compatibility/2006" xmlns:hp="http://schemas.haansoft.com/office/presentation/8.0" lang="EN-US" sz="12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pSp>
        <p:nvGrpSpPr>
          <p:cNvPr id="17" name=""/>
          <p:cNvGrpSpPr/>
          <p:nvPr/>
        </p:nvGrpSpPr>
        <p:grpSpPr>
          <a:xfrm rot="0">
            <a:off x="862061" y="1677554"/>
            <a:ext cx="5638029" cy="4358795"/>
            <a:chOff x="862061" y="1677554"/>
            <a:chExt cx="5638029" cy="4358795"/>
          </a:xfrm>
        </p:grpSpPr>
        <p:grpSp>
          <p:nvGrpSpPr>
            <p:cNvPr id="12" name=""/>
            <p:cNvGrpSpPr/>
            <p:nvPr/>
          </p:nvGrpSpPr>
          <p:grpSpPr>
            <a:xfrm rot="0">
              <a:off x="862061" y="3265440"/>
              <a:ext cx="5638029" cy="2770909"/>
              <a:chOff x="688880" y="2197485"/>
              <a:chExt cx="5638029" cy="2770909"/>
            </a:xfrm>
          </p:grpSpPr>
          <p:sp>
            <p:nvSpPr>
              <p:cNvPr id="8" name=""/>
              <p:cNvSpPr/>
              <p:nvPr/>
            </p:nvSpPr>
            <p:spPr>
              <a:xfrm>
                <a:off x="688880" y="2755516"/>
                <a:ext cx="5638029" cy="2212879"/>
              </a:xfrm>
              <a:prstGeom prst="rect">
                <a:avLst/>
              </a:prstGeom>
              <a:solidFill>
                <a:srgbClr val="dfe6f7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214200" lvl="0" indent="-214200">
                  <a:lnSpc>
                    <a:spcPct val="120000"/>
                  </a:lnSpc>
                  <a:buFont typeface="Arial"/>
                  <a:buChar char="•"/>
                  <a:defRPr/>
                </a:pPr>
                <a:r>
                  <a:rPr lang="ko-KR" altLang="en-US" sz="1500" b="1">
                    <a:solidFill>
                      <a:schemeClr val="tx1"/>
                    </a:solidFill>
                  </a:rPr>
                  <a:t>도메인 등록 및 관리 기관 정보</a:t>
                </a:r>
                <a:endParaRPr lang="ko-KR" altLang="en-US" sz="1500" b="1">
                  <a:solidFill>
                    <a:schemeClr val="tx1"/>
                  </a:solidFill>
                </a:endParaRPr>
              </a:p>
              <a:p>
                <a:pPr marL="214200" lvl="0" indent="-214200">
                  <a:lnSpc>
                    <a:spcPct val="120000"/>
                  </a:lnSpc>
                  <a:buFont typeface="Arial"/>
                  <a:buChar char="•"/>
                  <a:defRPr/>
                </a:pPr>
                <a:r>
                  <a:rPr lang="ko-KR" altLang="en-US" sz="1500" b="1">
                    <a:solidFill>
                      <a:schemeClr val="tx1"/>
                    </a:solidFill>
                  </a:rPr>
                  <a:t>도메인 이름과 관련된 인터넷 자원 정보</a:t>
                </a:r>
                <a:endParaRPr lang="ko-KR" altLang="en-US" sz="1500" b="1">
                  <a:solidFill>
                    <a:schemeClr val="tx1"/>
                  </a:solidFill>
                </a:endParaRPr>
              </a:p>
              <a:p>
                <a:pPr marL="214200" lvl="0" indent="-214200">
                  <a:lnSpc>
                    <a:spcPct val="120000"/>
                  </a:lnSpc>
                  <a:buFont typeface="Arial"/>
                  <a:buChar char="•"/>
                  <a:defRPr/>
                </a:pPr>
                <a:r>
                  <a:rPr lang="ko-KR" altLang="en-US" sz="1500" b="1">
                    <a:solidFill>
                      <a:schemeClr val="tx1"/>
                    </a:solidFill>
                  </a:rPr>
                  <a:t>목표 사이트의 네트워크 주소와 </a:t>
                </a:r>
                <a:r>
                  <a:rPr lang="en-US" altLang="ko-KR" sz="1500" b="1">
                    <a:solidFill>
                      <a:schemeClr val="tx1"/>
                    </a:solidFill>
                  </a:rPr>
                  <a:t>IP</a:t>
                </a:r>
                <a:r>
                  <a:rPr lang="ko-KR" altLang="en-US" sz="1500" b="1">
                    <a:solidFill>
                      <a:schemeClr val="tx1"/>
                    </a:solidFill>
                  </a:rPr>
                  <a:t> 주소</a:t>
                </a:r>
                <a:endParaRPr lang="ko-KR" altLang="en-US" sz="1500" b="1">
                  <a:solidFill>
                    <a:schemeClr val="tx1"/>
                  </a:solidFill>
                </a:endParaRPr>
              </a:p>
              <a:p>
                <a:pPr marL="214200" lvl="0" indent="-214200">
                  <a:lnSpc>
                    <a:spcPct val="120000"/>
                  </a:lnSpc>
                  <a:buFont typeface="Arial"/>
                  <a:buChar char="•"/>
                  <a:defRPr/>
                </a:pPr>
                <a:r>
                  <a:rPr lang="ko-KR" altLang="en-US" sz="1500" b="1">
                    <a:solidFill>
                      <a:schemeClr val="tx1"/>
                    </a:solidFill>
                  </a:rPr>
                  <a:t>등록자</a:t>
                </a:r>
                <a:r>
                  <a:rPr lang="en-US" altLang="ko-KR" sz="1500" b="1">
                    <a:solidFill>
                      <a:schemeClr val="tx1"/>
                    </a:solidFill>
                  </a:rPr>
                  <a:t>,</a:t>
                </a:r>
                <a:r>
                  <a:rPr lang="ko-KR" altLang="en-US" sz="1500" b="1">
                    <a:solidFill>
                      <a:schemeClr val="tx1"/>
                    </a:solidFill>
                  </a:rPr>
                  <a:t> 관리자</a:t>
                </a:r>
                <a:r>
                  <a:rPr lang="en-US" altLang="ko-KR" sz="1500" b="1">
                    <a:solidFill>
                      <a:schemeClr val="tx1"/>
                    </a:solidFill>
                  </a:rPr>
                  <a:t>,</a:t>
                </a:r>
                <a:r>
                  <a:rPr lang="ko-KR" altLang="en-US" sz="1500" b="1">
                    <a:solidFill>
                      <a:schemeClr val="tx1"/>
                    </a:solidFill>
                  </a:rPr>
                  <a:t> 기술 관리자의 이름</a:t>
                </a:r>
                <a:r>
                  <a:rPr lang="en-US" altLang="ko-KR" sz="1500" b="1">
                    <a:solidFill>
                      <a:schemeClr val="tx1"/>
                    </a:solidFill>
                  </a:rPr>
                  <a:t>,</a:t>
                </a:r>
                <a:r>
                  <a:rPr lang="ko-KR" altLang="en-US" sz="1500" b="1">
                    <a:solidFill>
                      <a:schemeClr val="tx1"/>
                    </a:solidFill>
                  </a:rPr>
                  <a:t> 연락처</a:t>
                </a:r>
                <a:r>
                  <a:rPr lang="en-US" altLang="ko-KR" sz="1500" b="1">
                    <a:solidFill>
                      <a:schemeClr val="tx1"/>
                    </a:solidFill>
                  </a:rPr>
                  <a:t>,</a:t>
                </a:r>
                <a:r>
                  <a:rPr lang="ko-KR" altLang="en-US" sz="1500" b="1">
                    <a:solidFill>
                      <a:schemeClr val="tx1"/>
                    </a:solidFill>
                  </a:rPr>
                  <a:t> 이메일 계정</a:t>
                </a:r>
                <a:endParaRPr lang="ko-KR" altLang="en-US" sz="1500" b="1">
                  <a:solidFill>
                    <a:schemeClr val="tx1"/>
                  </a:solidFill>
                </a:endParaRPr>
              </a:p>
              <a:p>
                <a:pPr marL="214200" lvl="0" indent="-214200">
                  <a:lnSpc>
                    <a:spcPct val="120000"/>
                  </a:lnSpc>
                  <a:buFont typeface="Arial"/>
                  <a:buChar char="•"/>
                  <a:defRPr/>
                </a:pPr>
                <a:r>
                  <a:rPr lang="ko-KR" altLang="en-US" sz="1500" b="1">
                    <a:solidFill>
                      <a:schemeClr val="tx1"/>
                    </a:solidFill>
                  </a:rPr>
                  <a:t>레코드의 생성 시기와 갱신 시기</a:t>
                </a:r>
                <a:endParaRPr lang="ko-KR" altLang="en-US" sz="1500" b="1">
                  <a:solidFill>
                    <a:schemeClr val="tx1"/>
                  </a:solidFill>
                </a:endParaRPr>
              </a:p>
              <a:p>
                <a:pPr marL="214200" lvl="0" indent="-214200">
                  <a:lnSpc>
                    <a:spcPct val="120000"/>
                  </a:lnSpc>
                  <a:buFont typeface="Arial"/>
                  <a:buChar char="•"/>
                  <a:defRPr/>
                </a:pPr>
                <a:r>
                  <a:rPr lang="ko-KR" altLang="en-US" sz="1500" b="1">
                    <a:solidFill>
                      <a:schemeClr val="tx1"/>
                    </a:solidFill>
                  </a:rPr>
                  <a:t>주 </a:t>
                </a:r>
                <a:r>
                  <a:rPr lang="en-US" altLang="ko-KR" sz="1500" b="1">
                    <a:solidFill>
                      <a:schemeClr val="tx1"/>
                    </a:solidFill>
                  </a:rPr>
                  <a:t>DNS</a:t>
                </a:r>
                <a:r>
                  <a:rPr lang="ko-KR" altLang="en-US" sz="1500" b="1">
                    <a:solidFill>
                      <a:schemeClr val="tx1"/>
                    </a:solidFill>
                  </a:rPr>
                  <a:t> 서버와 보조 </a:t>
                </a:r>
                <a:r>
                  <a:rPr lang="en-US" altLang="ko-KR" sz="1500" b="1">
                    <a:solidFill>
                      <a:schemeClr val="tx1"/>
                    </a:solidFill>
                  </a:rPr>
                  <a:t>DNS</a:t>
                </a:r>
                <a:r>
                  <a:rPr lang="ko-KR" altLang="en-US" sz="1500" b="1">
                    <a:solidFill>
                      <a:schemeClr val="tx1"/>
                    </a:solidFill>
                  </a:rPr>
                  <a:t> 서버</a:t>
                </a:r>
                <a:endParaRPr lang="ko-KR" altLang="en-US" sz="1500" b="1">
                  <a:solidFill>
                    <a:schemeClr val="tx1"/>
                  </a:solidFill>
                </a:endParaRPr>
              </a:p>
              <a:p>
                <a:pPr marL="214200" lvl="0" indent="-214200">
                  <a:lnSpc>
                    <a:spcPct val="120000"/>
                  </a:lnSpc>
                  <a:buFont typeface="Arial"/>
                  <a:buChar char="•"/>
                  <a:defRPr/>
                </a:pPr>
                <a:r>
                  <a:rPr lang="en-US" altLang="ko-KR" sz="1500" b="1">
                    <a:solidFill>
                      <a:schemeClr val="tx1"/>
                    </a:solidFill>
                  </a:rPr>
                  <a:t>IP</a:t>
                </a:r>
                <a:r>
                  <a:rPr lang="ko-KR" altLang="en-US" sz="1500" b="1">
                    <a:solidFill>
                      <a:schemeClr val="tx1"/>
                    </a:solidFill>
                  </a:rPr>
                  <a:t> 주소의 할당 지역 위치</a:t>
                </a:r>
                <a:endParaRPr lang="ko-KR" altLang="en-US"/>
              </a:p>
            </p:txBody>
          </p:sp>
          <p:sp>
            <p:nvSpPr>
              <p:cNvPr id="10" name=""/>
              <p:cNvSpPr/>
              <p:nvPr/>
            </p:nvSpPr>
            <p:spPr>
              <a:xfrm>
                <a:off x="688880" y="2197485"/>
                <a:ext cx="5638029" cy="461818"/>
              </a:xfrm>
              <a:prstGeom prst="rect">
                <a:avLst/>
              </a:prstGeom>
              <a:noFill/>
              <a:ln w="28575">
                <a:solidFill>
                  <a:srgbClr val="a0b4e6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0" indent="0">
                  <a:lnSpc>
                    <a:spcPct val="120000"/>
                  </a:lnSpc>
                  <a:buNone/>
                  <a:defRPr/>
                </a:pPr>
                <a:r>
                  <a:rPr lang="en-US" altLang="ko-KR" sz="1500" b="1">
                    <a:solidFill>
                      <a:schemeClr val="tx1"/>
                    </a:solidFill>
                  </a:rPr>
                  <a:t>Whois</a:t>
                </a:r>
                <a:r>
                  <a:rPr lang="ko-KR" altLang="en-US" sz="1500" b="1">
                    <a:solidFill>
                      <a:schemeClr val="tx1"/>
                    </a:solidFill>
                  </a:rPr>
                  <a:t> 서버에서 얻을 수 있는 정보들</a:t>
                </a:r>
                <a:endParaRPr lang="ko-KR" altLang="en-US" sz="15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"/>
            <p:cNvSpPr/>
            <p:nvPr/>
          </p:nvSpPr>
          <p:spPr>
            <a:xfrm>
              <a:off x="876011" y="1677554"/>
              <a:ext cx="5618787" cy="1154545"/>
            </a:xfrm>
            <a:prstGeom prst="rect">
              <a:avLst/>
            </a:prstGeom>
            <a:solidFill>
              <a:srgbClr val="dfe6f7"/>
            </a:solidFill>
            <a:ln w="28575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257040" indent="-257040">
                <a:lnSpc>
                  <a:spcPct val="120000"/>
                </a:lnSpc>
                <a:buFont typeface="Arial"/>
                <a:buChar char="•"/>
                <a:defRPr/>
              </a:pPr>
              <a:r>
                <a:rPr lang="ko-KR" altLang="en-US" sz="1500" b="1">
                  <a:solidFill>
                    <a:schemeClr val="tx1"/>
                  </a:solidFill>
                </a:rPr>
                <a:t>도메인과 관련된 사람과 인터넷 자원을 찾아보기 위한 프로토콜로 만들어졌다</a:t>
              </a:r>
              <a:r>
                <a:rPr lang="en-US" altLang="ko-KR" sz="1500" b="1">
                  <a:solidFill>
                    <a:schemeClr val="tx1"/>
                  </a:solidFill>
                </a:rPr>
                <a:t>.</a:t>
              </a:r>
              <a:endParaRPr lang="en-US" altLang="ko-KR" sz="1500" b="1">
                <a:solidFill>
                  <a:schemeClr val="tx1"/>
                </a:solidFill>
              </a:endParaRPr>
            </a:p>
            <a:p>
              <a:pPr marL="257040" indent="-257040">
                <a:lnSpc>
                  <a:spcPct val="120000"/>
                </a:lnSpc>
                <a:buFont typeface="Arial"/>
                <a:buChar char="•"/>
                <a:defRPr/>
              </a:pPr>
              <a:r>
                <a:rPr lang="en-US" altLang="ko-KR" sz="1500" b="1">
                  <a:solidFill>
                    <a:schemeClr val="tx1"/>
                  </a:solidFill>
                </a:rPr>
                <a:t>Whois</a:t>
              </a:r>
              <a:r>
                <a:rPr lang="ko-KR" altLang="en-US" sz="1500" b="1">
                  <a:solidFill>
                    <a:schemeClr val="tx1"/>
                  </a:solidFill>
                </a:rPr>
                <a:t>는 도메인 정보 확인을 위해 유용하게 쓰인다</a:t>
              </a:r>
              <a:r>
                <a:rPr lang="en-US" altLang="ko-KR" sz="1500" b="1">
                  <a:solidFill>
                    <a:schemeClr val="tx1"/>
                  </a:solidFill>
                </a:rPr>
                <a:t>.</a:t>
              </a:r>
              <a:endParaRPr lang="en-US" altLang="ko-KR" sz="1500" b="1">
                <a:solidFill>
                  <a:schemeClr val="tx1"/>
                </a:solidFill>
              </a:endParaRPr>
            </a:p>
          </p:txBody>
        </p:sp>
      </p:grpSp>
      <p:sp>
        <p:nvSpPr>
          <p:cNvPr id="16" name=""/>
          <p:cNvSpPr/>
          <p:nvPr/>
        </p:nvSpPr>
        <p:spPr>
          <a:xfrm>
            <a:off x="6096000" y="378690"/>
            <a:ext cx="5345970" cy="413712"/>
          </a:xfrm>
          <a:prstGeom prst="rect">
            <a:avLst/>
          </a:prstGeom>
          <a:solidFill>
            <a:srgbClr val="c0cdef"/>
          </a:solidFill>
          <a:ln w="28575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>
              <a:lnSpc>
                <a:spcPct val="120000"/>
              </a:lnSpc>
              <a:buFont typeface="Arial"/>
              <a:buNone/>
              <a:defRPr/>
            </a:pPr>
            <a:r>
              <a:rPr lang="en-US" altLang="ko-KR" sz="1500" b="1">
                <a:solidFill>
                  <a:schemeClr val="tx1"/>
                </a:solidFill>
              </a:rPr>
              <a:t>Whois</a:t>
            </a:r>
            <a:r>
              <a:rPr lang="ko-KR" altLang="en-US" sz="1500" b="1">
                <a:solidFill>
                  <a:schemeClr val="tx1"/>
                </a:solidFill>
              </a:rPr>
              <a:t> 서버란</a:t>
            </a:r>
            <a:r>
              <a:rPr lang="en-US" altLang="ko-KR" sz="1500" b="1">
                <a:solidFill>
                  <a:schemeClr val="tx1"/>
                </a:solidFill>
              </a:rPr>
              <a:t>?</a:t>
            </a:r>
            <a:endParaRPr lang="en-US" altLang="ko-KR" sz="15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"/>
          <p:cNvGrpSpPr/>
          <p:nvPr/>
        </p:nvGrpSpPr>
        <p:grpSpPr>
          <a:xfrm rot="0">
            <a:off x="3276986" y="3246198"/>
            <a:ext cx="5638029" cy="3075920"/>
            <a:chOff x="862061" y="3265440"/>
            <a:chExt cx="5638029" cy="3075920"/>
          </a:xfrm>
        </p:grpSpPr>
        <p:grpSp>
          <p:nvGrpSpPr>
            <p:cNvPr id="8" name=""/>
            <p:cNvGrpSpPr/>
            <p:nvPr/>
          </p:nvGrpSpPr>
          <p:grpSpPr>
            <a:xfrm rot="0">
              <a:off x="862061" y="3265440"/>
              <a:ext cx="5638029" cy="2770909"/>
              <a:chOff x="688880" y="2197485"/>
              <a:chExt cx="5638029" cy="2770909"/>
            </a:xfrm>
          </p:grpSpPr>
          <p:sp>
            <p:nvSpPr>
              <p:cNvPr id="9" name=""/>
              <p:cNvSpPr/>
              <p:nvPr/>
            </p:nvSpPr>
            <p:spPr>
              <a:xfrm>
                <a:off x="688880" y="2755516"/>
                <a:ext cx="5638029" cy="2212879"/>
              </a:xfrm>
              <a:prstGeom prst="rect">
                <a:avLst/>
              </a:prstGeom>
              <a:solidFill>
                <a:srgbClr val="dfe6f7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0" indent="0">
                  <a:lnSpc>
                    <a:spcPct val="120000"/>
                  </a:lnSpc>
                  <a:buFont typeface="Arial"/>
                  <a:buNone/>
                  <a:defRPr/>
                </a:pPr>
                <a:endParaRPr lang="ko-KR" altLang="en-US"/>
              </a:p>
            </p:txBody>
          </p:sp>
          <p:sp>
            <p:nvSpPr>
              <p:cNvPr id="10" name=""/>
              <p:cNvSpPr/>
              <p:nvPr/>
            </p:nvSpPr>
            <p:spPr>
              <a:xfrm>
                <a:off x="688880" y="2197485"/>
                <a:ext cx="5638029" cy="461818"/>
              </a:xfrm>
              <a:prstGeom prst="rect">
                <a:avLst/>
              </a:prstGeom>
              <a:noFill/>
              <a:ln w="28575">
                <a:solidFill>
                  <a:srgbClr val="a0b4e6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0" indent="0">
                  <a:lnSpc>
                    <a:spcPct val="120000"/>
                  </a:lnSpc>
                  <a:buNone/>
                  <a:defRPr/>
                </a:pPr>
                <a:r>
                  <a:rPr lang="en-US" altLang="ko-KR" sz="1500" b="1">
                    <a:solidFill>
                      <a:schemeClr val="tx1"/>
                    </a:solidFill>
                    <a:hlinkClick r:id="rId2"/>
                  </a:rPr>
                  <a:t>http://Whois.arin.net/ui/advanced.jsp</a:t>
                </a:r>
                <a:endParaRPr lang="en-US" altLang="ko-KR" sz="15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"/>
            <p:cNvSpPr txBox="1"/>
            <p:nvPr/>
          </p:nvSpPr>
          <p:spPr>
            <a:xfrm>
              <a:off x="1751348" y="6055591"/>
              <a:ext cx="3743653" cy="285769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>
                <a:defRPr/>
              </a:pPr>
              <a:r>
                <a:rPr lang="en-US" altLang="ko-KR" sz="1300" b="1"/>
                <a:t>&lt;whois.arin.net</a:t>
              </a:r>
              <a:r>
                <a:rPr lang="ko-KR" altLang="en-US" sz="1300" b="1"/>
                <a:t> 서버의 </a:t>
              </a:r>
              <a:r>
                <a:rPr lang="en-US" altLang="ko-KR" sz="1300" b="1"/>
                <a:t>Whois</a:t>
              </a:r>
              <a:r>
                <a:rPr lang="ko-KR" altLang="en-US" sz="1300" b="1"/>
                <a:t> 쿼리 입력 화면</a:t>
              </a:r>
              <a:r>
                <a:rPr lang="en-US" altLang="ko-KR" sz="1300" b="1"/>
                <a:t>&gt;</a:t>
              </a:r>
              <a:endParaRPr lang="en-US" altLang="ko-KR" sz="1300" b="1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Whois</a:t>
            </a:r>
            <a:r>
              <a:rPr lang="ko-KR" altLang="en-US"/>
              <a:t> 서버에 대한 이해</a:t>
            </a: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6096000" y="378690"/>
            <a:ext cx="5345970" cy="413712"/>
          </a:xfrm>
          <a:prstGeom prst="rect">
            <a:avLst/>
          </a:prstGeom>
          <a:solidFill>
            <a:srgbClr val="c0cdef"/>
          </a:solidFill>
          <a:ln w="28575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>
              <a:lnSpc>
                <a:spcPct val="120000"/>
              </a:lnSpc>
              <a:buFont typeface="Arial"/>
              <a:buNone/>
              <a:defRPr/>
            </a:pPr>
            <a:r>
              <a:rPr lang="en-US" altLang="ko-KR" sz="1500" b="1">
                <a:solidFill>
                  <a:schemeClr val="tx1"/>
                </a:solidFill>
              </a:rPr>
              <a:t>Whois</a:t>
            </a:r>
            <a:r>
              <a:rPr lang="ko-KR" altLang="en-US" sz="1500" b="1">
                <a:solidFill>
                  <a:schemeClr val="tx1"/>
                </a:solidFill>
              </a:rPr>
              <a:t> 서버를 이용해 정보 획득하기 </a:t>
            </a:r>
            <a:r>
              <a:rPr lang="en-US" altLang="ko-KR" sz="1500" b="1">
                <a:solidFill>
                  <a:schemeClr val="tx1"/>
                </a:solidFill>
              </a:rPr>
              <a:t>-</a:t>
            </a:r>
            <a:r>
              <a:rPr lang="ko-KR" altLang="en-US" sz="1500" b="1">
                <a:solidFill>
                  <a:schemeClr val="tx1"/>
                </a:solidFill>
              </a:rPr>
              <a:t> </a:t>
            </a:r>
            <a:r>
              <a:rPr lang="en-US" altLang="ko-KR" sz="1500" b="1">
                <a:solidFill>
                  <a:schemeClr val="tx1"/>
                </a:solidFill>
              </a:rPr>
              <a:t>Whois </a:t>
            </a:r>
            <a:r>
              <a:rPr lang="ko-KR" altLang="en-US" sz="1500" b="1">
                <a:solidFill>
                  <a:schemeClr val="tx1"/>
                </a:solidFill>
              </a:rPr>
              <a:t>서버 접속</a:t>
            </a:r>
            <a:endParaRPr lang="ko-KR" altLang="en-US" sz="1500" b="1">
              <a:solidFill>
                <a:schemeClr val="tx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3286606" y="1677554"/>
            <a:ext cx="5618787" cy="1154545"/>
          </a:xfrm>
          <a:prstGeom prst="rect">
            <a:avLst/>
          </a:prstGeom>
          <a:solidFill>
            <a:srgbClr val="dfe6f7"/>
          </a:solidFill>
          <a:ln w="28575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57040" indent="-257040">
              <a:lnSpc>
                <a:spcPct val="120000"/>
              </a:lnSpc>
              <a:buFont typeface="Arial"/>
              <a:buChar char="•"/>
              <a:defRPr/>
            </a:pPr>
            <a:r>
              <a:rPr lang="en-US" altLang="ko-KR" sz="1500" b="1">
                <a:solidFill>
                  <a:schemeClr val="tx1"/>
                </a:solidFill>
              </a:rPr>
              <a:t>Whois </a:t>
            </a:r>
            <a:r>
              <a:rPr lang="ko-KR" altLang="en-US" sz="1500" b="1">
                <a:solidFill>
                  <a:schemeClr val="tx1"/>
                </a:solidFill>
              </a:rPr>
              <a:t>서버를 이용하면 특정 </a:t>
            </a:r>
            <a:r>
              <a:rPr lang="en-US" altLang="ko-KR" sz="1500" b="1">
                <a:solidFill>
                  <a:schemeClr val="tx1"/>
                </a:solidFill>
              </a:rPr>
              <a:t>URL</a:t>
            </a:r>
            <a:r>
              <a:rPr lang="ko-KR" altLang="en-US" sz="1500" b="1">
                <a:solidFill>
                  <a:schemeClr val="tx1"/>
                </a:solidFill>
              </a:rPr>
              <a:t>의 소유자와 관리자 등의 정보를 얻을 수 있다</a:t>
            </a:r>
            <a:r>
              <a:rPr lang="en-US" altLang="ko-KR" sz="1500" b="1">
                <a:solidFill>
                  <a:schemeClr val="tx1"/>
                </a:solidFill>
              </a:rPr>
              <a:t>.</a:t>
            </a:r>
            <a:endParaRPr lang="en-US" altLang="ko-KR" sz="1500" b="1">
              <a:solidFill>
                <a:schemeClr val="tx1"/>
              </a:solidFill>
            </a:endParaRPr>
          </a:p>
          <a:p>
            <a:pPr marL="257040" indent="-257040">
              <a:lnSpc>
                <a:spcPct val="120000"/>
              </a:lnSpc>
              <a:buFont typeface="Arial"/>
              <a:buChar char="•"/>
              <a:defRPr/>
            </a:pPr>
            <a:r>
              <a:rPr lang="en-US" altLang="ko-KR" sz="1500" b="1">
                <a:solidFill>
                  <a:schemeClr val="tx1"/>
                </a:solidFill>
              </a:rPr>
              <a:t>(</a:t>
            </a:r>
            <a:r>
              <a:rPr lang="ko-KR" altLang="en-US" sz="1500" b="1">
                <a:solidFill>
                  <a:schemeClr val="tx1"/>
                </a:solidFill>
              </a:rPr>
              <a:t>실습환경</a:t>
            </a:r>
            <a:r>
              <a:rPr lang="en-US" altLang="ko-KR" sz="1500" b="1">
                <a:solidFill>
                  <a:schemeClr val="tx1"/>
                </a:solidFill>
              </a:rPr>
              <a:t>)</a:t>
            </a:r>
            <a:r>
              <a:rPr lang="ko-KR" altLang="en-US" sz="1500" b="1">
                <a:solidFill>
                  <a:schemeClr val="tx1"/>
                </a:solidFill>
              </a:rPr>
              <a:t> 인터넷이 연결된 클라이언트 시스템</a:t>
            </a:r>
            <a:endParaRPr lang="ko-KR" altLang="en-US" sz="1500" b="1">
              <a:solidFill>
                <a:schemeClr val="tx1"/>
              </a:solidFill>
            </a:endParaRPr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rcRect l="1350" t="-1150" r="1150" b="39660"/>
          <a:stretch>
            <a:fillRect/>
          </a:stretch>
        </p:blipFill>
        <p:spPr>
          <a:xfrm>
            <a:off x="3658280" y="3871418"/>
            <a:ext cx="4875439" cy="20588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Whois</a:t>
            </a:r>
            <a:r>
              <a:rPr lang="ko-KR" altLang="en-US"/>
              <a:t> 서버에 대한 이해</a:t>
            </a:r>
            <a:endParaRPr lang="ko-KR" altLang="en-US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9282" y="1299595"/>
            <a:ext cx="3763433" cy="5094630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47911" y="1398501"/>
            <a:ext cx="5814059" cy="4869179"/>
          </a:xfrm>
          <a:prstGeom prst="rect">
            <a:avLst/>
          </a:prstGeom>
        </p:spPr>
      </p:pic>
      <p:sp>
        <p:nvSpPr>
          <p:cNvPr id="18" name=""/>
          <p:cNvSpPr/>
          <p:nvPr/>
        </p:nvSpPr>
        <p:spPr>
          <a:xfrm>
            <a:off x="2945052" y="3149984"/>
            <a:ext cx="538788" cy="13469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19" name=""/>
          <p:cNvCxnSpPr>
            <a:stCxn id="18" idx="3"/>
          </p:cNvCxnSpPr>
          <p:nvPr/>
        </p:nvCxnSpPr>
        <p:spPr>
          <a:xfrm>
            <a:off x="3483841" y="3217333"/>
            <a:ext cx="1703881" cy="756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"/>
          <p:cNvSpPr/>
          <p:nvPr/>
        </p:nvSpPr>
        <p:spPr>
          <a:xfrm>
            <a:off x="6096000" y="378690"/>
            <a:ext cx="5345970" cy="413712"/>
          </a:xfrm>
          <a:prstGeom prst="rect">
            <a:avLst/>
          </a:prstGeom>
          <a:solidFill>
            <a:srgbClr val="c0cdef"/>
          </a:solidFill>
          <a:ln w="28575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>
              <a:lnSpc>
                <a:spcPct val="120000"/>
              </a:lnSpc>
              <a:buFont typeface="Arial"/>
              <a:buNone/>
              <a:defRPr/>
            </a:pPr>
            <a:r>
              <a:rPr lang="en-US" altLang="ko-KR" sz="1500" b="1">
                <a:solidFill>
                  <a:schemeClr val="tx1"/>
                </a:solidFill>
              </a:rPr>
              <a:t>Whois</a:t>
            </a:r>
            <a:r>
              <a:rPr lang="ko-KR" altLang="en-US" sz="1500" b="1">
                <a:solidFill>
                  <a:schemeClr val="tx1"/>
                </a:solidFill>
              </a:rPr>
              <a:t> 서버를 이용해 정보 획득하기 </a:t>
            </a:r>
            <a:r>
              <a:rPr lang="en-US" altLang="ko-KR" sz="1500" b="1">
                <a:solidFill>
                  <a:schemeClr val="tx1"/>
                </a:solidFill>
              </a:rPr>
              <a:t>-</a:t>
            </a:r>
            <a:r>
              <a:rPr lang="ko-KR" altLang="en-US" sz="1500" b="1">
                <a:solidFill>
                  <a:schemeClr val="tx1"/>
                </a:solidFill>
              </a:rPr>
              <a:t> 정보 획득 대상 확인</a:t>
            </a:r>
            <a:endParaRPr lang="ko-KR" altLang="en-US" sz="1500" b="1">
              <a:solidFill>
                <a:schemeClr val="tx1"/>
              </a:solidFill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3704666" y="6395967"/>
            <a:ext cx="4782667" cy="288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 b="1"/>
              <a:t>&lt;whois.arin.net</a:t>
            </a:r>
            <a:r>
              <a:rPr lang="ko-KR" altLang="en-US" sz="1300" b="1"/>
              <a:t> 서버에서 구글의 </a:t>
            </a:r>
            <a:r>
              <a:rPr lang="en-US" altLang="ko-KR" sz="1300" b="1"/>
              <a:t>Whois </a:t>
            </a:r>
            <a:r>
              <a:rPr lang="ko-KR" altLang="en-US" sz="1300" b="1"/>
              <a:t>서버를 검색한 결과</a:t>
            </a:r>
            <a:r>
              <a:rPr lang="en-US" altLang="ko-KR" sz="1300" b="1"/>
              <a:t>&gt;</a:t>
            </a:r>
            <a:endParaRPr lang="en-US" altLang="ko-KR" sz="13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Whois</a:t>
            </a:r>
            <a:r>
              <a:rPr lang="ko-KR" altLang="en-US"/>
              <a:t> 서버에 대한 이해</a:t>
            </a:r>
            <a:endParaRPr lang="ko-KR" altLang="en-US"/>
          </a:p>
        </p:txBody>
      </p:sp>
      <p:grpSp>
        <p:nvGrpSpPr>
          <p:cNvPr id="26" name=""/>
          <p:cNvGrpSpPr/>
          <p:nvPr/>
        </p:nvGrpSpPr>
        <p:grpSpPr>
          <a:xfrm rot="0">
            <a:off x="2391378" y="2532874"/>
            <a:ext cx="3170055" cy="3619500"/>
            <a:chOff x="1463662" y="2552313"/>
            <a:chExt cx="3170055" cy="3619500"/>
          </a:xfrm>
        </p:grpSpPr>
        <p:pic>
          <p:nvPicPr>
            <p:cNvPr id="23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463662" y="2552313"/>
              <a:ext cx="1897380" cy="3619500"/>
            </a:xfrm>
            <a:prstGeom prst="rect">
              <a:avLst/>
            </a:prstGeom>
          </p:spPr>
        </p:pic>
        <p:grpSp>
          <p:nvGrpSpPr>
            <p:cNvPr id="24" name=""/>
            <p:cNvGrpSpPr/>
            <p:nvPr/>
          </p:nvGrpSpPr>
          <p:grpSpPr>
            <a:xfrm rot="0">
              <a:off x="2391048" y="2975035"/>
              <a:ext cx="2242670" cy="134697"/>
              <a:chOff x="2945052" y="3149984"/>
              <a:chExt cx="2242670" cy="134697"/>
            </a:xfrm>
          </p:grpSpPr>
          <p:sp>
            <p:nvSpPr>
              <p:cNvPr id="18" name=""/>
              <p:cNvSpPr/>
              <p:nvPr/>
            </p:nvSpPr>
            <p:spPr>
              <a:xfrm>
                <a:off x="2945052" y="3149984"/>
                <a:ext cx="538788" cy="134697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19" name=""/>
              <p:cNvCxnSpPr>
                <a:stCxn id="18" idx="3"/>
              </p:cNvCxnSpPr>
              <p:nvPr/>
            </p:nvCxnSpPr>
            <p:spPr>
              <a:xfrm>
                <a:off x="3483841" y="3217333"/>
                <a:ext cx="1703881" cy="756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"/>
          <p:cNvSpPr/>
          <p:nvPr/>
        </p:nvSpPr>
        <p:spPr>
          <a:xfrm>
            <a:off x="6096000" y="378690"/>
            <a:ext cx="5345970" cy="413712"/>
          </a:xfrm>
          <a:prstGeom prst="rect">
            <a:avLst/>
          </a:prstGeom>
          <a:solidFill>
            <a:srgbClr val="c0cdef"/>
          </a:solidFill>
          <a:ln w="28575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>
              <a:lnSpc>
                <a:spcPct val="120000"/>
              </a:lnSpc>
              <a:buFont typeface="Arial"/>
              <a:buNone/>
              <a:defRPr/>
            </a:pPr>
            <a:r>
              <a:rPr lang="en-US" altLang="ko-KR" sz="1500" b="1">
                <a:solidFill>
                  <a:schemeClr val="tx1"/>
                </a:solidFill>
              </a:rPr>
              <a:t>Whois</a:t>
            </a:r>
            <a:r>
              <a:rPr lang="ko-KR" altLang="en-US" sz="1500" b="1">
                <a:solidFill>
                  <a:schemeClr val="tx1"/>
                </a:solidFill>
              </a:rPr>
              <a:t> 서버를 이용해 정보 획득하기 </a:t>
            </a:r>
            <a:r>
              <a:rPr lang="en-US" altLang="ko-KR" sz="1500" b="1">
                <a:solidFill>
                  <a:schemeClr val="tx1"/>
                </a:solidFill>
              </a:rPr>
              <a:t>-</a:t>
            </a:r>
            <a:r>
              <a:rPr lang="ko-KR" altLang="en-US" sz="1500" b="1">
                <a:solidFill>
                  <a:schemeClr val="tx1"/>
                </a:solidFill>
              </a:rPr>
              <a:t> 원하는 내용 검사</a:t>
            </a:r>
            <a:endParaRPr lang="ko-KR" altLang="en-US" sz="1500" b="1">
              <a:solidFill>
                <a:schemeClr val="tx1"/>
              </a:solidFill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4375302" y="6395967"/>
            <a:ext cx="3713535" cy="288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 b="1"/>
              <a:t>&lt;john</a:t>
            </a:r>
            <a:r>
              <a:rPr lang="ko-KR" altLang="en-US" sz="1300" b="1"/>
              <a:t>이라는 이름과 관련된 </a:t>
            </a:r>
            <a:r>
              <a:rPr lang="en-US" altLang="ko-KR" sz="1300" b="1"/>
              <a:t>Whois</a:t>
            </a:r>
            <a:r>
              <a:rPr lang="ko-KR" altLang="en-US" sz="1300" b="1"/>
              <a:t> 서버 정보</a:t>
            </a:r>
            <a:r>
              <a:rPr lang="en-US" altLang="ko-KR" sz="1300" b="1"/>
              <a:t>&gt;</a:t>
            </a:r>
            <a:endParaRPr lang="en-US" altLang="ko-KR" sz="1300" b="1"/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56889" y="1018824"/>
            <a:ext cx="6478222" cy="1282235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678066" y="2389494"/>
            <a:ext cx="4308684" cy="38456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hosts</a:t>
            </a:r>
            <a:r>
              <a:rPr lang="ko-KR" altLang="en-US"/>
              <a:t> 파일에 대한 이해</a:t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6096000" y="378690"/>
            <a:ext cx="5345970" cy="413712"/>
          </a:xfrm>
          <a:prstGeom prst="rect">
            <a:avLst/>
          </a:prstGeom>
          <a:solidFill>
            <a:srgbClr val="c0cdef"/>
          </a:solidFill>
          <a:ln w="28575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>
              <a:lnSpc>
                <a:spcPct val="120000"/>
              </a:lnSpc>
              <a:buFont typeface="Arial"/>
              <a:buNone/>
              <a:defRPr/>
            </a:pPr>
            <a:r>
              <a:rPr lang="en-US" altLang="ko-KR" sz="1500" b="1">
                <a:solidFill>
                  <a:schemeClr val="tx1"/>
                </a:solidFill>
              </a:rPr>
              <a:t>hosts</a:t>
            </a:r>
            <a:r>
              <a:rPr lang="ko-KR" altLang="en-US" sz="1500" b="1">
                <a:solidFill>
                  <a:schemeClr val="tx1"/>
                </a:solidFill>
              </a:rPr>
              <a:t> 파일이란</a:t>
            </a:r>
            <a:r>
              <a:rPr lang="en-US" altLang="ko-KR" sz="1500" b="1">
                <a:solidFill>
                  <a:schemeClr val="tx1"/>
                </a:solidFill>
              </a:rPr>
              <a:t>?</a:t>
            </a:r>
            <a:endParaRPr lang="en-US" altLang="ko-KR" sz="1500" b="1">
              <a:solidFill>
                <a:schemeClr val="tx1"/>
              </a:solidFill>
            </a:endParaRPr>
          </a:p>
        </p:txBody>
      </p:sp>
      <p:grpSp>
        <p:nvGrpSpPr>
          <p:cNvPr id="11" name=""/>
          <p:cNvGrpSpPr/>
          <p:nvPr/>
        </p:nvGrpSpPr>
        <p:grpSpPr>
          <a:xfrm rot="0">
            <a:off x="862061" y="1677554"/>
            <a:ext cx="5638418" cy="4358794"/>
            <a:chOff x="862061" y="1677554"/>
            <a:chExt cx="5638418" cy="4358794"/>
          </a:xfrm>
        </p:grpSpPr>
        <p:grpSp>
          <p:nvGrpSpPr>
            <p:cNvPr id="5" name=""/>
            <p:cNvGrpSpPr/>
            <p:nvPr/>
          </p:nvGrpSpPr>
          <p:grpSpPr>
            <a:xfrm rot="0">
              <a:off x="862061" y="1677554"/>
              <a:ext cx="5638418" cy="4358794"/>
              <a:chOff x="862061" y="1677554"/>
              <a:chExt cx="5638418" cy="4358794"/>
            </a:xfrm>
          </p:grpSpPr>
          <p:grpSp>
            <p:nvGrpSpPr>
              <p:cNvPr id="6" name=""/>
              <p:cNvGrpSpPr/>
              <p:nvPr/>
            </p:nvGrpSpPr>
            <p:grpSpPr>
              <a:xfrm rot="0">
                <a:off x="862061" y="4976052"/>
                <a:ext cx="5638418" cy="1060296"/>
                <a:chOff x="688880" y="3908098"/>
                <a:chExt cx="5638418" cy="1060296"/>
              </a:xfrm>
            </p:grpSpPr>
            <p:sp>
              <p:nvSpPr>
                <p:cNvPr id="7" name=""/>
                <p:cNvSpPr/>
                <p:nvPr/>
              </p:nvSpPr>
              <p:spPr>
                <a:xfrm>
                  <a:off x="688880" y="4505005"/>
                  <a:ext cx="5638029" cy="463389"/>
                </a:xfrm>
                <a:prstGeom prst="rect">
                  <a:avLst/>
                </a:prstGeom>
                <a:solidFill>
                  <a:srgbClr val="dfe6f7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lvl="0" indent="0" algn="r">
                    <a:lnSpc>
                      <a:spcPct val="120000"/>
                    </a:lnSpc>
                    <a:buFont typeface="Arial"/>
                    <a:buNone/>
                    <a:defRPr/>
                  </a:pPr>
                  <a:r>
                    <a:rPr lang="ko-KR" altLang="en-US" b="1">
                      <a:solidFill>
                        <a:schemeClr val="tx1"/>
                      </a:solidFill>
                    </a:rPr>
                    <a:t>도메인 이름 또는 임의의 명칭</a:t>
                  </a:r>
                  <a:endParaRPr lang="ko-KR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"/>
                <p:cNvSpPr/>
                <p:nvPr/>
              </p:nvSpPr>
              <p:spPr>
                <a:xfrm>
                  <a:off x="689268" y="3908098"/>
                  <a:ext cx="5638029" cy="461818"/>
                </a:xfrm>
                <a:prstGeom prst="rect">
                  <a:avLst/>
                </a:prstGeom>
                <a:noFill/>
                <a:ln w="28575">
                  <a:solidFill>
                    <a:srgbClr val="a0b4e6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lvl="0" indent="0">
                    <a:lnSpc>
                      <a:spcPct val="120000"/>
                    </a:lnSpc>
                    <a:buNone/>
                    <a:defRPr/>
                  </a:pPr>
                  <a:r>
                    <a:rPr lang="en-US" altLang="ko-KR" sz="1500" b="1">
                      <a:solidFill>
                        <a:schemeClr val="tx1"/>
                      </a:solidFill>
                    </a:rPr>
                    <a:t>hosts</a:t>
                  </a:r>
                  <a:r>
                    <a:rPr lang="ko-KR" altLang="en-US" sz="1500" b="1">
                      <a:solidFill>
                        <a:schemeClr val="tx1"/>
                      </a:solidFill>
                    </a:rPr>
                    <a:t> 파일의 기본 구조</a:t>
                  </a:r>
                  <a:endParaRPr lang="ko-KR" altLang="en-US" sz="1500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"/>
              <p:cNvSpPr/>
              <p:nvPr/>
            </p:nvSpPr>
            <p:spPr>
              <a:xfrm>
                <a:off x="876011" y="1677554"/>
                <a:ext cx="5618787" cy="3148564"/>
              </a:xfrm>
              <a:prstGeom prst="rect">
                <a:avLst/>
              </a:prstGeom>
              <a:solidFill>
                <a:srgbClr val="dfe6f7"/>
              </a:solidFill>
              <a:ln w="28575"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257040" indent="-257040">
                  <a:lnSpc>
                    <a:spcPct val="120000"/>
                  </a:lnSpc>
                  <a:buFont typeface="Arial"/>
                  <a:buChar char="•"/>
                  <a:defRPr/>
                </a:pPr>
                <a:endParaRPr lang="en-US" altLang="ko-KR" sz="15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"/>
            <p:cNvSpPr/>
            <p:nvPr/>
          </p:nvSpPr>
          <p:spPr>
            <a:xfrm>
              <a:off x="862061" y="5572959"/>
              <a:ext cx="2435759" cy="463389"/>
            </a:xfrm>
            <a:prstGeom prst="rect">
              <a:avLst/>
            </a:prstGeom>
            <a:solidFill>
              <a:srgbClr val="a0b4e6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 algn="ctr">
                <a:lnSpc>
                  <a:spcPct val="120000"/>
                </a:lnSpc>
                <a:buFont typeface="Arial"/>
                <a:buNone/>
                <a:defRPr/>
              </a:pPr>
              <a:r>
                <a:rPr lang="en-US" altLang="ko-KR" b="1">
                  <a:solidFill>
                    <a:schemeClr val="tx1"/>
                  </a:solidFill>
                </a:rPr>
                <a:t>IP </a:t>
              </a:r>
              <a:r>
                <a:rPr lang="ko-KR" altLang="en-US" b="1">
                  <a:solidFill>
                    <a:schemeClr val="tx1"/>
                  </a:solidFill>
                </a:rPr>
                <a:t>주소</a:t>
              </a:r>
              <a:endParaRPr lang="ko-KR" alt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12" name=""/>
          <p:cNvSpPr/>
          <p:nvPr/>
        </p:nvSpPr>
        <p:spPr>
          <a:xfrm>
            <a:off x="6871172" y="1675994"/>
            <a:ext cx="4215318" cy="4347047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257040" indent="-257040">
              <a:lnSpc>
                <a:spcPct val="120000"/>
              </a:lnSpc>
              <a:buFont typeface="Arial"/>
              <a:buChar char="•"/>
              <a:defRPr/>
            </a:pPr>
            <a:r>
              <a:rPr lang="en-US" altLang="ko-KR" sz="1500" b="1">
                <a:solidFill>
                  <a:schemeClr val="tx1"/>
                </a:solidFill>
                <a:latin typeface="맑은 고딕"/>
              </a:rPr>
              <a:t>IP</a:t>
            </a:r>
            <a:r>
              <a:rPr lang="ko-KR" altLang="en-US" sz="1500" b="1">
                <a:solidFill>
                  <a:schemeClr val="tx1"/>
                </a:solidFill>
                <a:latin typeface="맑은 고딕"/>
              </a:rPr>
              <a:t>주소와 도메인을 매핑해주는 파일이다</a:t>
            </a:r>
            <a:r>
              <a:rPr lang="en-US" altLang="ko-KR" sz="1500" b="1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 sz="1500" b="1">
              <a:solidFill>
                <a:schemeClr val="tx1"/>
              </a:solidFill>
              <a:latin typeface="맑은 고딕"/>
            </a:endParaRPr>
          </a:p>
          <a:p>
            <a:pPr marL="257040" indent="-257040">
              <a:lnSpc>
                <a:spcPct val="120000"/>
              </a:lnSpc>
              <a:buFont typeface="Arial"/>
              <a:buChar char="•"/>
              <a:defRPr/>
            </a:pPr>
            <a:endParaRPr lang="ko-KR" altLang="en-US" sz="1500" b="1">
              <a:solidFill>
                <a:schemeClr val="tx1"/>
              </a:solidFill>
              <a:latin typeface="맑은 고딕"/>
            </a:endParaRPr>
          </a:p>
          <a:p>
            <a:pPr marL="257040" indent="-257040">
              <a:lnSpc>
                <a:spcPct val="120000"/>
              </a:lnSpc>
              <a:buFont typeface="Arial"/>
              <a:buChar char="•"/>
              <a:defRPr/>
            </a:pPr>
            <a:r>
              <a:rPr lang="ko-KR" altLang="en-US" sz="1500" b="1">
                <a:solidFill>
                  <a:schemeClr val="tx1"/>
                </a:solidFill>
                <a:latin typeface="맑은 고딕"/>
              </a:rPr>
              <a:t>도메인 이름이 될 수도 있지만</a:t>
            </a:r>
            <a:r>
              <a:rPr lang="en-US" altLang="ko-KR" sz="1500" b="1">
                <a:solidFill>
                  <a:schemeClr val="tx1"/>
                </a:solidFill>
                <a:latin typeface="맑은 고딕"/>
              </a:rPr>
              <a:t>,</a:t>
            </a:r>
            <a:r>
              <a:rPr lang="ko-KR" altLang="en-US" sz="1500" b="1">
                <a:solidFill>
                  <a:schemeClr val="tx1"/>
                </a:solidFill>
                <a:latin typeface="맑은 고딕"/>
              </a:rPr>
              <a:t> 아니어도 상관없다</a:t>
            </a:r>
            <a:r>
              <a:rPr lang="en-US" altLang="ko-KR" sz="1500" b="1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 sz="1500" b="1">
              <a:solidFill>
                <a:schemeClr val="tx1"/>
              </a:solidFill>
              <a:latin typeface="맑은 고딕"/>
            </a:endParaRPr>
          </a:p>
          <a:p>
            <a:pPr marL="257040" indent="-257040">
              <a:lnSpc>
                <a:spcPct val="120000"/>
              </a:lnSpc>
              <a:buFont typeface="Arial"/>
              <a:buChar char="•"/>
              <a:defRPr/>
            </a:pPr>
            <a:endParaRPr lang="en-US" altLang="ko-KR" sz="1500" b="1">
              <a:solidFill>
                <a:schemeClr val="tx1"/>
              </a:solidFill>
              <a:latin typeface="맑은 고딕"/>
            </a:endParaRPr>
          </a:p>
          <a:p>
            <a:pPr marL="257040" indent="-257040">
              <a:lnSpc>
                <a:spcPct val="120000"/>
              </a:lnSpc>
              <a:buFont typeface="Arial"/>
              <a:buChar char="•"/>
              <a:defRPr/>
            </a:pPr>
            <a:r>
              <a:rPr lang="en-US" altLang="ko-KR" sz="1500" b="1">
                <a:solidFill>
                  <a:schemeClr val="tx1"/>
                </a:solidFill>
                <a:latin typeface="맑은 고딕"/>
              </a:rPr>
              <a:t>‘</a:t>
            </a:r>
            <a:r>
              <a:rPr lang="ko-KR" altLang="en-US" sz="1500" b="1">
                <a:solidFill>
                  <a:schemeClr val="tx1"/>
                </a:solidFill>
                <a:latin typeface="맑은 고딕"/>
              </a:rPr>
              <a:t>도메인 이름 또는 임의의 명칭</a:t>
            </a:r>
            <a:r>
              <a:rPr lang="en-US" altLang="ko-KR" sz="1500" b="1">
                <a:solidFill>
                  <a:schemeClr val="tx1"/>
                </a:solidFill>
                <a:latin typeface="맑은 고딕"/>
              </a:rPr>
              <a:t>’</a:t>
            </a:r>
            <a:r>
              <a:rPr lang="ko-KR" altLang="en-US" sz="1500" b="1">
                <a:solidFill>
                  <a:schemeClr val="tx1"/>
                </a:solidFill>
                <a:latin typeface="맑은 고딕"/>
              </a:rPr>
              <a:t>이 반드시 하나일 필요는 없다</a:t>
            </a:r>
            <a:r>
              <a:rPr lang="en-US" altLang="ko-KR" sz="1500" b="1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 sz="1500" b="1">
              <a:solidFill>
                <a:schemeClr val="tx1"/>
              </a:solidFill>
              <a:latin typeface="맑은 고딕"/>
            </a:endParaRPr>
          </a:p>
          <a:p>
            <a:pPr marL="257040" indent="-257040">
              <a:lnSpc>
                <a:spcPct val="120000"/>
              </a:lnSpc>
              <a:buFont typeface="Arial"/>
              <a:buChar char="•"/>
              <a:defRPr/>
            </a:pPr>
            <a:endParaRPr lang="ko-KR" altLang="en-US" sz="1500" b="1">
              <a:solidFill>
                <a:schemeClr val="tx1"/>
              </a:solidFill>
              <a:latin typeface="맑은 고딕"/>
            </a:endParaRPr>
          </a:p>
          <a:p>
            <a:pPr marL="257040" indent="-257040">
              <a:lnSpc>
                <a:spcPct val="120000"/>
              </a:lnSpc>
              <a:buFont typeface="Arial"/>
              <a:buChar char="•"/>
              <a:defRPr/>
            </a:pPr>
            <a:r>
              <a:rPr lang="en-US" altLang="ko-KR" sz="1500" b="1">
                <a:solidFill>
                  <a:schemeClr val="tx1"/>
                </a:solidFill>
                <a:latin typeface="맑은 고딕"/>
              </a:rPr>
              <a:t>‘</a:t>
            </a:r>
            <a:r>
              <a:rPr lang="ko-KR" altLang="en-US" sz="1500" b="1">
                <a:solidFill>
                  <a:schemeClr val="tx1"/>
                </a:solidFill>
                <a:latin typeface="맑은 고딕"/>
              </a:rPr>
              <a:t>C:</a:t>
            </a:r>
            <a:r>
              <a:rPr lang="en-US" altLang="ko-KR" sz="1500" b="1">
                <a:solidFill>
                  <a:schemeClr val="tx1"/>
                </a:solidFill>
                <a:latin typeface="맑은 고딕"/>
              </a:rPr>
              <a:t>\</a:t>
            </a:r>
            <a:r>
              <a:rPr lang="ko-KR" altLang="en-US" sz="1500" b="1">
                <a:solidFill>
                  <a:schemeClr val="tx1"/>
                </a:solidFill>
                <a:latin typeface="맑은 고딕"/>
              </a:rPr>
              <a:t>Windows\System32\drivers\etc</a:t>
            </a:r>
            <a:r>
              <a:rPr lang="en-US" altLang="ko-KR" sz="1500" b="1">
                <a:solidFill>
                  <a:schemeClr val="tx1"/>
                </a:solidFill>
                <a:latin typeface="맑은 고딕"/>
              </a:rPr>
              <a:t>’</a:t>
            </a:r>
            <a:r>
              <a:rPr lang="ko-KR" altLang="en-US" sz="1500" b="1">
                <a:solidFill>
                  <a:schemeClr val="tx1"/>
                </a:solidFill>
                <a:latin typeface="맑은 고딕"/>
              </a:rPr>
              <a:t>에 위치한다</a:t>
            </a:r>
            <a:r>
              <a:rPr lang="en-US" altLang="ko-KR" sz="1500" b="1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 sz="1500" b="1">
              <a:solidFill>
                <a:schemeClr val="tx1"/>
              </a:solidFill>
              <a:latin typeface="맑은 고딕"/>
            </a:endParaRPr>
          </a:p>
          <a:p>
            <a:pPr marL="257040" indent="-257040">
              <a:lnSpc>
                <a:spcPct val="120000"/>
              </a:lnSpc>
              <a:buFont typeface="Arial"/>
              <a:buChar char="•"/>
              <a:defRPr/>
            </a:pPr>
            <a:endParaRPr lang="en-US" altLang="ko-KR" sz="1500" b="1">
              <a:solidFill>
                <a:schemeClr val="tx1"/>
              </a:solidFill>
              <a:latin typeface="맑은 고딕"/>
            </a:endParaRPr>
          </a:p>
          <a:p>
            <a:pPr marL="257040" indent="-257040">
              <a:lnSpc>
                <a:spcPct val="120000"/>
              </a:lnSpc>
              <a:buFont typeface="Arial"/>
              <a:buChar char="•"/>
              <a:defRPr/>
            </a:pPr>
            <a:r>
              <a:rPr lang="en-US" altLang="ko-KR" sz="1500" b="1">
                <a:solidFill>
                  <a:schemeClr val="tx1"/>
                </a:solidFill>
                <a:latin typeface="맑은 고딕"/>
              </a:rPr>
              <a:t>hosts 파일은 따로 확장자가 없으며, 메모장이나 코드 에디터를 통해 열 수 있다.</a:t>
            </a:r>
            <a:endParaRPr lang="en-US" altLang="ko-KR" sz="1500" b="1">
              <a:solidFill>
                <a:schemeClr val="tx1"/>
              </a:solidFill>
              <a:latin typeface="맑은 고딕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71688" y="1724956"/>
            <a:ext cx="4619536" cy="2778625"/>
          </a:xfrm>
          <a:prstGeom prst="rect">
            <a:avLst/>
          </a:prstGeom>
        </p:spPr>
      </p:pic>
      <p:sp>
        <p:nvSpPr>
          <p:cNvPr id="14" name=""/>
          <p:cNvSpPr txBox="1"/>
          <p:nvPr/>
        </p:nvSpPr>
        <p:spPr>
          <a:xfrm>
            <a:off x="1847935" y="4521365"/>
            <a:ext cx="3713535" cy="288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 b="1"/>
              <a:t>&lt;C:\Windows\system32\drivers\etc\hosts&gt;</a:t>
            </a:r>
            <a:endParaRPr lang="en-US" altLang="ko-KR" sz="13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DNS</a:t>
            </a:r>
            <a:r>
              <a:rPr lang="ko-KR" altLang="en-US"/>
              <a:t>에 대한 이해</a:t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79320" y="2976502"/>
            <a:ext cx="7833360" cy="3093720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876011" y="1677554"/>
            <a:ext cx="5618787" cy="1154545"/>
          </a:xfrm>
          <a:prstGeom prst="rect">
            <a:avLst/>
          </a:prstGeom>
          <a:solidFill>
            <a:srgbClr val="dfe6f7"/>
          </a:solidFill>
          <a:ln w="28575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57040" indent="-257040">
              <a:lnSpc>
                <a:spcPct val="120000"/>
              </a:lnSpc>
              <a:buFont typeface="Arial"/>
              <a:buChar char="•"/>
              <a:defRPr/>
            </a:pPr>
            <a:r>
              <a:rPr lang="en-US" altLang="ko-KR" sz="1500" b="1">
                <a:solidFill>
                  <a:schemeClr val="tx1"/>
                </a:solidFill>
              </a:rPr>
              <a:t>IP</a:t>
            </a:r>
            <a:r>
              <a:rPr lang="ko-KR" altLang="en-US" sz="1500" b="1">
                <a:solidFill>
                  <a:schemeClr val="tx1"/>
                </a:solidFill>
              </a:rPr>
              <a:t> 주소를 도메인 이름으로 상호 매칭시켜주는 시스템이다</a:t>
            </a:r>
            <a:r>
              <a:rPr lang="en-US" altLang="ko-KR" sz="1500" b="1">
                <a:solidFill>
                  <a:schemeClr val="tx1"/>
                </a:solidFill>
              </a:rPr>
              <a:t>.</a:t>
            </a:r>
            <a:endParaRPr lang="en-US" altLang="ko-KR" sz="1500" b="1">
              <a:solidFill>
                <a:schemeClr val="tx1"/>
              </a:solidFill>
            </a:endParaRPr>
          </a:p>
          <a:p>
            <a:pPr marL="257040" indent="-257040">
              <a:lnSpc>
                <a:spcPct val="120000"/>
              </a:lnSpc>
              <a:buFont typeface="Arial"/>
              <a:buChar char="•"/>
              <a:defRPr/>
            </a:pPr>
            <a:r>
              <a:rPr lang="ko-KR" altLang="en-US" sz="1500" b="1">
                <a:solidFill>
                  <a:schemeClr val="tx1"/>
                </a:solidFill>
              </a:rPr>
              <a:t>인터넷을 사용하는 동안 항상 사용하는 서비스로</a:t>
            </a:r>
            <a:r>
              <a:rPr lang="en-US" altLang="ko-KR" sz="1500" b="1">
                <a:solidFill>
                  <a:schemeClr val="tx1"/>
                </a:solidFill>
              </a:rPr>
              <a:t>,</a:t>
            </a:r>
            <a:r>
              <a:rPr lang="ko-KR" altLang="en-US" sz="1500" b="1">
                <a:solidFill>
                  <a:schemeClr val="tx1"/>
                </a:solidFill>
              </a:rPr>
              <a:t> 계층 구조를 이용한다</a:t>
            </a:r>
            <a:r>
              <a:rPr lang="en-US" altLang="ko-KR" sz="1500" b="1">
                <a:solidFill>
                  <a:schemeClr val="tx1"/>
                </a:solidFill>
              </a:rPr>
              <a:t>.</a:t>
            </a:r>
            <a:endParaRPr lang="ko-KR" altLang="en-US" sz="1500" b="1">
              <a:solidFill>
                <a:schemeClr val="tx1"/>
              </a:solidFill>
            </a:endParaRPr>
          </a:p>
        </p:txBody>
      </p:sp>
      <p:sp>
        <p:nvSpPr>
          <p:cNvPr id="8" name=""/>
          <p:cNvSpPr/>
          <p:nvPr/>
        </p:nvSpPr>
        <p:spPr>
          <a:xfrm>
            <a:off x="6096000" y="378690"/>
            <a:ext cx="5345970" cy="413712"/>
          </a:xfrm>
          <a:prstGeom prst="rect">
            <a:avLst/>
          </a:prstGeom>
          <a:solidFill>
            <a:srgbClr val="c0cdef"/>
          </a:solidFill>
          <a:ln w="28575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>
              <a:lnSpc>
                <a:spcPct val="120000"/>
              </a:lnSpc>
              <a:buFont typeface="Arial"/>
              <a:buNone/>
              <a:defRPr/>
            </a:pPr>
            <a:r>
              <a:rPr lang="en-US" altLang="ko-KR" sz="1500" b="1">
                <a:solidFill>
                  <a:schemeClr val="tx1"/>
                </a:solidFill>
              </a:rPr>
              <a:t>DNS</a:t>
            </a:r>
            <a:r>
              <a:rPr lang="ko-KR" altLang="en-US" sz="1500" b="1">
                <a:solidFill>
                  <a:schemeClr val="tx1"/>
                </a:solidFill>
              </a:rPr>
              <a:t>란</a:t>
            </a:r>
            <a:r>
              <a:rPr lang="en-US" altLang="ko-KR" sz="1500" b="1">
                <a:solidFill>
                  <a:schemeClr val="tx1"/>
                </a:solidFill>
              </a:rPr>
              <a:t>?</a:t>
            </a:r>
            <a:endParaRPr lang="en-US" altLang="ko-KR" sz="15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DNS</a:t>
            </a:r>
            <a:r>
              <a:rPr lang="ko-KR" altLang="en-US"/>
              <a:t>에 대한 이해</a:t>
            </a:r>
            <a:endParaRPr lang="ko-KR" altLang="en-US"/>
          </a:p>
        </p:txBody>
      </p:sp>
      <p:grpSp>
        <p:nvGrpSpPr>
          <p:cNvPr id="5" name=""/>
          <p:cNvGrpSpPr/>
          <p:nvPr/>
        </p:nvGrpSpPr>
        <p:grpSpPr>
          <a:xfrm rot="0">
            <a:off x="862061" y="1656987"/>
            <a:ext cx="5638029" cy="4379362"/>
            <a:chOff x="688880" y="1946851"/>
            <a:chExt cx="5638029" cy="3021543"/>
          </a:xfrm>
        </p:grpSpPr>
        <p:sp>
          <p:nvSpPr>
            <p:cNvPr id="6" name=""/>
            <p:cNvSpPr/>
            <p:nvPr/>
          </p:nvSpPr>
          <p:spPr>
            <a:xfrm>
              <a:off x="688880" y="2338250"/>
              <a:ext cx="5638029" cy="2630144"/>
            </a:xfrm>
            <a:prstGeom prst="rect">
              <a:avLst/>
            </a:prstGeom>
            <a:solidFill>
              <a:srgbClr val="dfe6f7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>
                <a:lnSpc>
                  <a:spcPct val="120000"/>
                </a:lnSpc>
                <a:buFont typeface="Arial"/>
                <a:buNone/>
                <a:defRPr/>
              </a:pPr>
              <a:endParaRPr lang="ko-KR" altLang="en-US"/>
            </a:p>
          </p:txBody>
        </p:sp>
        <p:sp>
          <p:nvSpPr>
            <p:cNvPr id="7" name=""/>
            <p:cNvSpPr/>
            <p:nvPr/>
          </p:nvSpPr>
          <p:spPr>
            <a:xfrm>
              <a:off x="688880" y="1946851"/>
              <a:ext cx="5638029" cy="328984"/>
            </a:xfrm>
            <a:prstGeom prst="rect">
              <a:avLst/>
            </a:prstGeom>
            <a:noFill/>
            <a:ln w="28575">
              <a:solidFill>
                <a:srgbClr val="a0b4e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>
                <a:lnSpc>
                  <a:spcPct val="120000"/>
                </a:lnSpc>
                <a:buNone/>
                <a:defRPr/>
              </a:pPr>
              <a:r>
                <a:rPr lang="en-US" altLang="ko-KR" sz="1500" b="1">
                  <a:solidFill>
                    <a:schemeClr val="tx1"/>
                  </a:solidFill>
                </a:rPr>
                <a:t>DNS</a:t>
              </a:r>
              <a:r>
                <a:rPr lang="ko-KR" altLang="en-US" sz="1500" b="1">
                  <a:solidFill>
                    <a:schemeClr val="tx1"/>
                  </a:solidFill>
                </a:rPr>
                <a:t>의 계층 구조</a:t>
              </a:r>
              <a:endParaRPr lang="ko-KR" altLang="en-US" sz="1500" b="1">
                <a:solidFill>
                  <a:schemeClr val="tx1"/>
                </a:solidFill>
              </a:endParaRPr>
            </a:p>
          </p:txBody>
        </p:sp>
      </p:grp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rcRect t="6700"/>
          <a:stretch>
            <a:fillRect/>
          </a:stretch>
        </p:blipFill>
        <p:spPr>
          <a:xfrm>
            <a:off x="975234" y="2674498"/>
            <a:ext cx="5414352" cy="2873685"/>
          </a:xfrm>
          <a:prstGeom prst="rect">
            <a:avLst/>
          </a:prstGeom>
        </p:spPr>
      </p:pic>
      <p:graphicFrame>
        <p:nvGraphicFramePr>
          <p:cNvPr id="12" name=""/>
          <p:cNvGraphicFramePr>
            <a:graphicFrameLocks noGrp="1"/>
          </p:cNvGraphicFramePr>
          <p:nvPr/>
        </p:nvGraphicFramePr>
        <p:xfrm>
          <a:off x="7060756" y="1686917"/>
          <a:ext cx="4166695" cy="4355461"/>
        </p:xfrm>
        <a:graphic>
          <a:graphicData uri="http://schemas.openxmlformats.org/drawingml/2006/table">
            <a:tbl>
              <a:tblPr firstRow="1" bandRow="1"/>
              <a:tblGrid>
                <a:gridCol w="2116456"/>
                <a:gridCol w="2050239"/>
              </a:tblGrid>
              <a:tr h="43554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3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항목</a:t>
                      </a:r>
                      <a:endParaRPr xmlns:mc="http://schemas.openxmlformats.org/markup-compatibility/2006" xmlns:hp="http://schemas.haansoft.com/office/presentation/8.0" lang="ko-KR" altLang="en-US" sz="13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3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내용</a:t>
                      </a:r>
                      <a:endParaRPr xmlns:mc="http://schemas.openxmlformats.org/markup-compatibility/2006" xmlns:hp="http://schemas.haansoft.com/office/presentation/8.0" lang="ko-KR" altLang="en-US" sz="13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>
                        <a:alpha val="100000"/>
                      </a:srgbClr>
                    </a:solidFill>
                  </a:tcPr>
                </a:tc>
              </a:tr>
              <a:tr h="43554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ko-KR" sz="13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com</a:t>
                      </a:r>
                      <a:endParaRPr xmlns:mc="http://schemas.openxmlformats.org/markup-compatibility/2006" xmlns:hp="http://schemas.haansoft.com/office/presentation/8.0" lang="en-US" altLang="ko-KR" sz="13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3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영리 기관</a:t>
                      </a:r>
                      <a:endParaRPr xmlns:mc="http://schemas.openxmlformats.org/markup-compatibility/2006" xmlns:hp="http://schemas.haansoft.com/office/presentation/8.0" lang="ko-KR" altLang="en-US" sz="13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3554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ko-KR" sz="13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net</a:t>
                      </a:r>
                      <a:endParaRPr xmlns:mc="http://schemas.openxmlformats.org/markup-compatibility/2006" xmlns:hp="http://schemas.haansoft.com/office/presentation/8.0" lang="en-US" altLang="ko-KR" sz="13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300" b="1" i="0" u="none" strike="noStrike" mc:Ignorable="hp" hp:hslEmbossed="0">
                          <a:solidFill>
                            <a:schemeClr val="tx1"/>
                          </a:solidFill>
                          <a:latin typeface="맑은 고딕"/>
                        </a:rPr>
                        <a:t>네트워크 기관</a:t>
                      </a:r>
                      <a:endParaRPr xmlns:mc="http://schemas.openxmlformats.org/markup-compatibility/2006" xmlns:hp="http://schemas.haansoft.com/office/presentation/8.0" lang="ko-KR" altLang="en-US" sz="1300" b="1" i="0" u="none" strike="noStrike" mc:Ignorable="hp" hp:hslEmbossed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3554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ko-KR" sz="13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org</a:t>
                      </a:r>
                      <a:endParaRPr xmlns:mc="http://schemas.openxmlformats.org/markup-compatibility/2006" xmlns:hp="http://schemas.haansoft.com/office/presentation/8.0" lang="en-US" altLang="ko-KR" sz="13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300" b="1" i="0" strike="noStrike" mc:Ignorable="hp" hp:hslEmbossed="0">
                          <a:solidFill>
                            <a:schemeClr val="tx1"/>
                          </a:solidFill>
                          <a:latin typeface="맑은 고딕"/>
                        </a:rPr>
                        <a:t>비영리 기관</a:t>
                      </a:r>
                      <a:endParaRPr xmlns:mc="http://schemas.openxmlformats.org/markup-compatibility/2006" xmlns:hp="http://schemas.haansoft.com/office/presentation/8.0" lang="ko-KR" altLang="en-US" sz="1300" b="1" i="0" strike="noStrike" mc:Ignorable="hp" hp:hslEmbossed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3554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ko-KR" sz="13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gov</a:t>
                      </a:r>
                      <a:endParaRPr xmlns:mc="http://schemas.openxmlformats.org/markup-compatibility/2006" xmlns:hp="http://schemas.haansoft.com/office/presentation/8.0" lang="en-US" altLang="ko-KR" sz="13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300" b="1" i="0" strike="noStrike" mc:Ignorable="hp" hp:hslEmbossed="0">
                          <a:solidFill>
                            <a:schemeClr val="tx1"/>
                          </a:solidFill>
                          <a:latin typeface="맑은 고딕"/>
                        </a:rPr>
                        <a:t>정부 기관</a:t>
                      </a:r>
                      <a:endParaRPr xmlns:mc="http://schemas.openxmlformats.org/markup-compatibility/2006" xmlns:hp="http://schemas.haansoft.com/office/presentation/8.0" lang="ko-KR" altLang="en-US" sz="1300" b="1" i="0" strike="noStrike" mc:Ignorable="hp" hp:hslEmbossed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3554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3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항목</a:t>
                      </a:r>
                      <a:endParaRPr xmlns:mc="http://schemas.openxmlformats.org/markup-compatibility/2006" xmlns:hp="http://schemas.haansoft.com/office/presentation/8.0" lang="ko-KR" altLang="en-US" sz="13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300" b="1" i="0" strike="noStrike" mc:Ignorable="hp" hp:hslEmbossed="0">
                          <a:solidFill>
                            <a:schemeClr val="tx1"/>
                          </a:solidFill>
                          <a:latin typeface="맑은 고딕"/>
                        </a:rPr>
                        <a:t>내용</a:t>
                      </a:r>
                      <a:endParaRPr xmlns:mc="http://schemas.openxmlformats.org/markup-compatibility/2006" xmlns:hp="http://schemas.haansoft.com/office/presentation/8.0" lang="ko-KR" altLang="en-US" sz="1300" b="1" i="0" strike="noStrike" mc:Ignorable="hp" hp:hslEmbossed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</a:tr>
              <a:tr h="43554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ko-KR" sz="13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mil</a:t>
                      </a:r>
                      <a:endParaRPr xmlns:mc="http://schemas.openxmlformats.org/markup-compatibility/2006" xmlns:hp="http://schemas.haansoft.com/office/presentation/8.0" lang="en-US" altLang="ko-KR" sz="13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300" b="1" i="0" strike="noStrike" mc:Ignorable="hp" hp:hslEmbossed="0">
                          <a:solidFill>
                            <a:schemeClr val="tx1"/>
                          </a:solidFill>
                          <a:latin typeface="맑은 고딕"/>
                        </a:rPr>
                        <a:t>군사 기관</a:t>
                      </a:r>
                      <a:endParaRPr xmlns:mc="http://schemas.openxmlformats.org/markup-compatibility/2006" xmlns:hp="http://schemas.haansoft.com/office/presentation/8.0" lang="ko-KR" altLang="en-US" sz="1300" b="1" i="0" strike="noStrike" mc:Ignorable="hp" hp:hslEmbossed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3554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ko-KR" sz="13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edu</a:t>
                      </a:r>
                      <a:endParaRPr xmlns:mc="http://schemas.openxmlformats.org/markup-compatibility/2006" xmlns:hp="http://schemas.haansoft.com/office/presentation/8.0" lang="en-US" altLang="ko-KR" sz="13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300" b="1" i="0" strike="noStrike" mc:Ignorable="hp" hp:hslEmbossed="0">
                          <a:solidFill>
                            <a:schemeClr val="tx1"/>
                          </a:solidFill>
                          <a:latin typeface="맑은 고딕"/>
                        </a:rPr>
                        <a:t>교육 기관</a:t>
                      </a:r>
                      <a:endParaRPr xmlns:mc="http://schemas.openxmlformats.org/markup-compatibility/2006" xmlns:hp="http://schemas.haansoft.com/office/presentation/8.0" lang="ko-KR" altLang="en-US" sz="1300" b="1" i="0" strike="noStrike" mc:Ignorable="hp" hp:hslEmbossed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3554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ko-KR" sz="13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int</a:t>
                      </a:r>
                      <a:endParaRPr xmlns:mc="http://schemas.openxmlformats.org/markup-compatibility/2006" xmlns:hp="http://schemas.haansoft.com/office/presentation/8.0" lang="en-US" altLang="ko-KR" sz="13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300" b="1" i="0" strike="noStrike" mc:Ignorable="hp" hp:hslEmbossed="0">
                          <a:solidFill>
                            <a:schemeClr val="tx1"/>
                          </a:solidFill>
                          <a:latin typeface="맑은 고딕"/>
                        </a:rPr>
                        <a:t>국제 기관</a:t>
                      </a:r>
                      <a:endParaRPr xmlns:mc="http://schemas.openxmlformats.org/markup-compatibility/2006" xmlns:hp="http://schemas.haansoft.com/office/presentation/8.0" lang="ko-KR" altLang="en-US" sz="1300" b="1" i="0" strike="noStrike" mc:Ignorable="hp" hp:hslEmbossed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3554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ko-KR" sz="1300" b="1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</a:rPr>
                        <a:t>kr(Korea), jp(Japan)</a:t>
                      </a:r>
                      <a:endParaRPr xmlns:mc="http://schemas.openxmlformats.org/markup-compatibility/2006" xmlns:hp="http://schemas.haansoft.com/office/presentation/8.0" lang="en-US" altLang="ko-KR" sz="1300" b="1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300" b="1" i="0" strike="noStrike" mc:Ignorable="hp" hp:hslEmbossed="0">
                          <a:solidFill>
                            <a:schemeClr val="tx1"/>
                          </a:solidFill>
                          <a:latin typeface="맑은 고딕"/>
                        </a:rPr>
                        <a:t>국가 이름</a:t>
                      </a:r>
                      <a:endParaRPr xmlns:mc="http://schemas.openxmlformats.org/markup-compatibility/2006" xmlns:hp="http://schemas.haansoft.com/office/presentation/8.0" lang="ko-KR" altLang="en-US" sz="1300" b="1" i="0" strike="noStrike" mc:Ignorable="hp" hp:hslEmbossed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91440" marR="91440" anchor="ctr">
                    <a:lnL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"/>
          <p:cNvSpPr/>
          <p:nvPr/>
        </p:nvSpPr>
        <p:spPr>
          <a:xfrm>
            <a:off x="6096000" y="378690"/>
            <a:ext cx="5345970" cy="413712"/>
          </a:xfrm>
          <a:prstGeom prst="rect">
            <a:avLst/>
          </a:prstGeom>
          <a:solidFill>
            <a:srgbClr val="c0cdef"/>
          </a:solidFill>
          <a:ln w="28575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>
              <a:lnSpc>
                <a:spcPct val="120000"/>
              </a:lnSpc>
              <a:buFont typeface="Arial"/>
              <a:buNone/>
              <a:defRPr/>
            </a:pPr>
            <a:r>
              <a:rPr lang="en-US" altLang="ko-KR" sz="1500" b="1">
                <a:solidFill>
                  <a:schemeClr val="tx1"/>
                </a:solidFill>
              </a:rPr>
              <a:t>DNS</a:t>
            </a:r>
            <a:r>
              <a:rPr lang="ko-KR" altLang="en-US" sz="1500" b="1">
                <a:solidFill>
                  <a:schemeClr val="tx1"/>
                </a:solidFill>
              </a:rPr>
              <a:t> 계층 구조 및 두 번째 개체에 대한 내용</a:t>
            </a:r>
            <a:endParaRPr lang="ko-KR" altLang="en-US" sz="15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DNS</a:t>
            </a:r>
            <a:r>
              <a:rPr lang="ko-KR" altLang="en-US"/>
              <a:t>의 동작 원리</a:t>
            </a: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6871172" y="1675994"/>
            <a:ext cx="4215318" cy="4347047"/>
          </a:xfrm>
          <a:prstGeom prst="rect">
            <a:avLst/>
          </a:prstGeom>
          <a:solidFill>
            <a:srgbClr val="dfe6f7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lnSpc>
                <a:spcPct val="120000"/>
              </a:lnSpc>
              <a:buFont typeface="Arial"/>
              <a:buNone/>
              <a:defRPr/>
            </a:pPr>
            <a:endParaRPr lang="en-US" altLang="ko-KR" sz="1500" b="1">
              <a:solidFill>
                <a:schemeClr val="tx1"/>
              </a:solidFill>
              <a:latin typeface="맑은 고딕"/>
            </a:endParaRPr>
          </a:p>
          <a:p>
            <a:pPr marL="257040" indent="-257040">
              <a:lnSpc>
                <a:spcPct val="120000"/>
              </a:lnSpc>
              <a:buFont typeface="Arial"/>
              <a:buChar char="•"/>
              <a:defRPr/>
            </a:pPr>
            <a:endParaRPr lang="en-US" altLang="ko-KR" sz="1500" b="1">
              <a:solidFill>
                <a:schemeClr val="tx1"/>
              </a:solidFill>
              <a:latin typeface="맑은 고딕"/>
            </a:endParaRPr>
          </a:p>
          <a:p>
            <a:pPr marL="257040" indent="-257040">
              <a:lnSpc>
                <a:spcPct val="120000"/>
              </a:lnSpc>
              <a:buFont typeface="Arial"/>
              <a:buChar char="•"/>
              <a:defRPr/>
            </a:pPr>
            <a:endParaRPr lang="en-US" altLang="ko-KR" sz="1500" b="1">
              <a:solidFill>
                <a:schemeClr val="tx1"/>
              </a:solidFill>
              <a:latin typeface="맑은 고딕"/>
            </a:endParaRPr>
          </a:p>
          <a:p>
            <a:pPr marL="257040" indent="-257040">
              <a:lnSpc>
                <a:spcPct val="120000"/>
              </a:lnSpc>
              <a:buFont typeface="Arial"/>
              <a:buChar char="•"/>
              <a:defRPr/>
            </a:pPr>
            <a:endParaRPr lang="en-US" altLang="ko-KR" sz="1500" b="1">
              <a:solidFill>
                <a:schemeClr val="tx1"/>
              </a:solidFill>
              <a:latin typeface="맑은 고딕"/>
            </a:endParaRPr>
          </a:p>
          <a:p>
            <a:pPr marL="257040" indent="-257040">
              <a:lnSpc>
                <a:spcPct val="120000"/>
              </a:lnSpc>
              <a:buFont typeface="Arial"/>
              <a:buChar char="•"/>
              <a:defRPr/>
            </a:pPr>
            <a:endParaRPr lang="en-US" altLang="ko-KR" sz="1500" b="1">
              <a:solidFill>
                <a:schemeClr val="tx1"/>
              </a:solidFill>
              <a:latin typeface="맑은 고딕"/>
            </a:endParaRPr>
          </a:p>
          <a:p>
            <a:pPr marL="257040" indent="-257040">
              <a:lnSpc>
                <a:spcPct val="120000"/>
              </a:lnSpc>
              <a:buFont typeface="Arial"/>
              <a:buChar char="•"/>
              <a:defRPr/>
            </a:pPr>
            <a:endParaRPr lang="en-US" altLang="ko-KR" sz="1500" b="1">
              <a:solidFill>
                <a:schemeClr val="tx1"/>
              </a:solidFill>
              <a:latin typeface="맑은 고딕"/>
            </a:endParaRPr>
          </a:p>
          <a:p>
            <a:pPr marL="257040" indent="-257040">
              <a:lnSpc>
                <a:spcPct val="120000"/>
              </a:lnSpc>
              <a:buFont typeface="Arial"/>
              <a:buChar char="•"/>
              <a:defRPr/>
            </a:pPr>
            <a:endParaRPr lang="en-US" altLang="ko-KR" sz="1500" b="1">
              <a:solidFill>
                <a:schemeClr val="tx1"/>
              </a:solidFill>
              <a:latin typeface="맑은 고딕"/>
            </a:endParaRPr>
          </a:p>
          <a:p>
            <a:pPr marL="257040" indent="-257040">
              <a:lnSpc>
                <a:spcPct val="120000"/>
              </a:lnSpc>
              <a:buFont typeface="Arial"/>
              <a:buChar char="•"/>
              <a:defRPr/>
            </a:pPr>
            <a:endParaRPr lang="en-US" altLang="ko-KR" sz="1500" b="1">
              <a:solidFill>
                <a:schemeClr val="tx1"/>
              </a:solidFill>
              <a:latin typeface="맑은 고딕"/>
            </a:endParaRPr>
          </a:p>
          <a:p>
            <a:pPr marL="257040" indent="-257040">
              <a:lnSpc>
                <a:spcPct val="120000"/>
              </a:lnSpc>
              <a:buFont typeface="Arial"/>
              <a:buChar char="•"/>
              <a:defRPr/>
            </a:pPr>
            <a:endParaRPr lang="en-US" altLang="ko-KR" sz="1500" b="1">
              <a:solidFill>
                <a:schemeClr val="tx1"/>
              </a:solidFill>
              <a:latin typeface="맑은 고딕"/>
            </a:endParaRPr>
          </a:p>
          <a:p>
            <a:pPr marL="257040" indent="-257040">
              <a:lnSpc>
                <a:spcPct val="120000"/>
              </a:lnSpc>
              <a:buFont typeface="Arial"/>
              <a:buChar char="•"/>
              <a:defRPr/>
            </a:pPr>
            <a:endParaRPr lang="en-US" altLang="ko-KR" sz="1500" b="1">
              <a:solidFill>
                <a:schemeClr val="tx1"/>
              </a:solidFill>
              <a:latin typeface="맑은 고딕"/>
            </a:endParaRPr>
          </a:p>
          <a:p>
            <a:pPr marL="257040" indent="-257040">
              <a:lnSpc>
                <a:spcPct val="120000"/>
              </a:lnSpc>
              <a:buFont typeface="Arial"/>
              <a:buChar char="•"/>
              <a:defRPr/>
            </a:pPr>
            <a:endParaRPr lang="en-US" altLang="ko-KR" sz="1500" b="1">
              <a:solidFill>
                <a:schemeClr val="tx1"/>
              </a:solidFill>
              <a:latin typeface="맑은 고딕"/>
            </a:endParaRPr>
          </a:p>
          <a:p>
            <a:pPr marL="257040" indent="-257040">
              <a:lnSpc>
                <a:spcPct val="120000"/>
              </a:lnSpc>
              <a:buFont typeface="Arial"/>
              <a:buChar char="•"/>
              <a:defRPr/>
            </a:pPr>
            <a:endParaRPr lang="en-US" altLang="ko-KR" sz="1500" b="1">
              <a:solidFill>
                <a:schemeClr val="tx1"/>
              </a:solidFill>
              <a:latin typeface="맑은 고딕"/>
            </a:endParaRPr>
          </a:p>
          <a:p>
            <a:pPr marL="0" indent="0">
              <a:lnSpc>
                <a:spcPct val="120000"/>
              </a:lnSpc>
              <a:buFont typeface="Arial"/>
              <a:buNone/>
              <a:defRPr/>
            </a:pPr>
            <a:endParaRPr lang="en-US" altLang="ko-KR" sz="1500" b="1">
              <a:solidFill>
                <a:schemeClr val="tx1"/>
              </a:solidFill>
              <a:latin typeface="맑은 고딕"/>
            </a:endParaRPr>
          </a:p>
        </p:txBody>
      </p:sp>
      <p:grpSp>
        <p:nvGrpSpPr>
          <p:cNvPr id="6" name=""/>
          <p:cNvGrpSpPr/>
          <p:nvPr/>
        </p:nvGrpSpPr>
        <p:grpSpPr>
          <a:xfrm rot="0">
            <a:off x="850105" y="1687995"/>
            <a:ext cx="5638029" cy="4338829"/>
            <a:chOff x="688880" y="1946851"/>
            <a:chExt cx="5638029" cy="3021543"/>
          </a:xfrm>
        </p:grpSpPr>
        <p:sp>
          <p:nvSpPr>
            <p:cNvPr id="7" name=""/>
            <p:cNvSpPr/>
            <p:nvPr/>
          </p:nvSpPr>
          <p:spPr>
            <a:xfrm>
              <a:off x="688880" y="2386209"/>
              <a:ext cx="5638029" cy="2582185"/>
            </a:xfrm>
            <a:prstGeom prst="rect">
              <a:avLst/>
            </a:prstGeom>
            <a:solidFill>
              <a:srgbClr val="dfe6f7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>
                <a:lnSpc>
                  <a:spcPct val="120000"/>
                </a:lnSpc>
                <a:buFont typeface="Arial"/>
                <a:buNone/>
                <a:defRPr/>
              </a:pPr>
              <a:endParaRPr lang="ko-KR" altLang="en-US"/>
            </a:p>
          </p:txBody>
        </p:sp>
        <p:sp>
          <p:nvSpPr>
            <p:cNvPr id="8" name=""/>
            <p:cNvSpPr/>
            <p:nvPr/>
          </p:nvSpPr>
          <p:spPr>
            <a:xfrm>
              <a:off x="688880" y="1946851"/>
              <a:ext cx="5638029" cy="348913"/>
            </a:xfrm>
            <a:prstGeom prst="rect">
              <a:avLst/>
            </a:prstGeom>
            <a:noFill/>
            <a:ln w="28575">
              <a:solidFill>
                <a:srgbClr val="a0b4e6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0" indent="0">
                <a:lnSpc>
                  <a:spcPct val="120000"/>
                </a:lnSpc>
                <a:buNone/>
                <a:defRPr/>
              </a:pPr>
              <a:r>
                <a:rPr lang="ko-KR" altLang="en-US" sz="1500" b="1">
                  <a:solidFill>
                    <a:schemeClr val="tx1"/>
                  </a:solidFill>
                </a:rPr>
                <a:t>현재 이용 중인 </a:t>
              </a:r>
              <a:r>
                <a:rPr lang="en-US" altLang="ko-KR" sz="1500" b="1">
                  <a:solidFill>
                    <a:schemeClr val="tx1"/>
                  </a:solidFill>
                </a:rPr>
                <a:t>DNS</a:t>
              </a:r>
              <a:r>
                <a:rPr lang="ko-KR" altLang="en-US" sz="1500" b="1">
                  <a:solidFill>
                    <a:schemeClr val="tx1"/>
                  </a:solidFill>
                </a:rPr>
                <a:t> 서버는 </a:t>
              </a:r>
              <a:r>
                <a:rPr lang="en-US" altLang="ko-KR" sz="1500" b="1">
                  <a:solidFill>
                    <a:schemeClr val="tx1"/>
                  </a:solidFill>
                </a:rPr>
                <a:t>‘ipconfig /all’</a:t>
              </a:r>
              <a:r>
                <a:rPr lang="ko-KR" altLang="en-US" sz="1500" b="1">
                  <a:solidFill>
                    <a:schemeClr val="tx1"/>
                  </a:solidFill>
                </a:rPr>
                <a:t> 명령으로 확인</a:t>
              </a:r>
              <a:endParaRPr lang="ko-KR" altLang="en-US" sz="1500" b="1">
                <a:solidFill>
                  <a:schemeClr val="tx1"/>
                </a:solidFill>
              </a:endParaRPr>
            </a:p>
          </p:txBody>
        </p:sp>
      </p:grp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0704" y="2507345"/>
            <a:ext cx="5459148" cy="2933618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1571303" y="5558577"/>
            <a:ext cx="4139121" cy="32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lnSpc>
                <a:spcPct val="120000"/>
              </a:lnSpc>
              <a:buNone/>
              <a:defRPr/>
            </a:pPr>
            <a:r>
              <a:rPr lang="en-US" altLang="ko-KR" sz="1300" b="1"/>
              <a:t>&lt;</a:t>
            </a:r>
            <a:r>
              <a:rPr lang="en-US" altLang="ko-KR" sz="1300" b="1">
                <a:solidFill>
                  <a:schemeClr val="tx1"/>
                </a:solidFill>
              </a:rPr>
              <a:t>‘ipconfig /all’</a:t>
            </a:r>
            <a:r>
              <a:rPr lang="ko-KR" altLang="en-US" sz="1300" b="1">
                <a:solidFill>
                  <a:schemeClr val="tx1"/>
                </a:solidFill>
              </a:rPr>
              <a:t> 명령으로 설정된 </a:t>
            </a:r>
            <a:r>
              <a:rPr lang="en-US" altLang="ko-KR" sz="1300" b="1">
                <a:solidFill>
                  <a:schemeClr val="tx1"/>
                </a:solidFill>
              </a:rPr>
              <a:t>DNS</a:t>
            </a:r>
            <a:r>
              <a:rPr lang="ko-KR" altLang="en-US" sz="1300" b="1">
                <a:solidFill>
                  <a:schemeClr val="tx1"/>
                </a:solidFill>
              </a:rPr>
              <a:t> 서버 확인하기</a:t>
            </a:r>
            <a:r>
              <a:rPr lang="en-US" altLang="ko-KR" sz="1300" b="1"/>
              <a:t>&gt;</a:t>
            </a:r>
            <a:endParaRPr lang="en-US" altLang="ko-KR" sz="1300" b="1"/>
          </a:p>
        </p:txBody>
      </p:sp>
      <p:sp>
        <p:nvSpPr>
          <p:cNvPr id="15" name=""/>
          <p:cNvSpPr txBox="1"/>
          <p:nvPr/>
        </p:nvSpPr>
        <p:spPr>
          <a:xfrm>
            <a:off x="7498281" y="5558375"/>
            <a:ext cx="3024495" cy="321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lnSpc>
                <a:spcPct val="120000"/>
              </a:lnSpc>
              <a:buNone/>
              <a:defRPr/>
            </a:pPr>
            <a:r>
              <a:rPr lang="en-US" altLang="ko-KR" sz="1300" b="1"/>
              <a:t>&lt;</a:t>
            </a:r>
            <a:r>
              <a:rPr lang="ko-KR" altLang="en-US" sz="1300" b="1">
                <a:solidFill>
                  <a:schemeClr val="tx1"/>
                </a:solidFill>
              </a:rPr>
              <a:t>인터넷 프로토콜</a:t>
            </a:r>
            <a:r>
              <a:rPr lang="en-US" altLang="ko-KR" sz="1300" b="1">
                <a:solidFill>
                  <a:schemeClr val="tx1"/>
                </a:solidFill>
              </a:rPr>
              <a:t>(TCP/IP)</a:t>
            </a:r>
            <a:r>
              <a:rPr lang="ko-KR" altLang="en-US" sz="1300" b="1">
                <a:solidFill>
                  <a:schemeClr val="tx1"/>
                </a:solidFill>
              </a:rPr>
              <a:t> 등록 정보</a:t>
            </a:r>
            <a:r>
              <a:rPr lang="en-US" altLang="ko-KR" sz="1300" b="1"/>
              <a:t>&gt;</a:t>
            </a:r>
            <a:endParaRPr lang="en-US" altLang="ko-KR" sz="1300" b="1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76971" y="1978971"/>
            <a:ext cx="3851352" cy="3457372"/>
          </a:xfrm>
          <a:prstGeom prst="rect">
            <a:avLst/>
          </a:prstGeom>
        </p:spPr>
      </p:pic>
      <p:sp>
        <p:nvSpPr>
          <p:cNvPr id="18" name=""/>
          <p:cNvSpPr txBox="1"/>
          <p:nvPr/>
        </p:nvSpPr>
        <p:spPr>
          <a:xfrm>
            <a:off x="6870442" y="6095828"/>
            <a:ext cx="4210056" cy="26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lnSpc>
                <a:spcPct val="120000"/>
              </a:lnSpc>
              <a:buNone/>
              <a:defRPr/>
            </a:pPr>
            <a:r>
              <a:rPr lang="ko-KR" altLang="en-US" sz="1000" b="1"/>
              <a:t>출처</a:t>
            </a:r>
            <a:r>
              <a:rPr lang="en-US" altLang="ko-KR" sz="1000" b="1"/>
              <a:t>:</a:t>
            </a:r>
            <a:r>
              <a:rPr lang="ko-KR" altLang="en-US" sz="1000" b="1"/>
              <a:t> </a:t>
            </a:r>
            <a:r>
              <a:rPr lang="en-US" altLang="ko-KR" sz="1000" b="1">
                <a:hlinkClick r:id="rId4"/>
              </a:rPr>
              <a:t>https://www.snoopybox.co.kr/1630</a:t>
            </a:r>
            <a:endParaRPr lang="ko-KR" altLang="en-US" sz="1000" b="1"/>
          </a:p>
        </p:txBody>
      </p:sp>
      <p:sp>
        <p:nvSpPr>
          <p:cNvPr id="20" name=""/>
          <p:cNvSpPr/>
          <p:nvPr/>
        </p:nvSpPr>
        <p:spPr>
          <a:xfrm>
            <a:off x="6096000" y="378690"/>
            <a:ext cx="5345970" cy="413712"/>
          </a:xfrm>
          <a:prstGeom prst="rect">
            <a:avLst/>
          </a:prstGeom>
          <a:solidFill>
            <a:srgbClr val="c0cdef"/>
          </a:solidFill>
          <a:ln w="28575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>
              <a:lnSpc>
                <a:spcPct val="120000"/>
              </a:lnSpc>
              <a:buFont typeface="Arial"/>
              <a:buNone/>
              <a:defRPr/>
            </a:pPr>
            <a:r>
              <a:rPr lang="en-US" altLang="ko-KR" sz="1500" b="1">
                <a:solidFill>
                  <a:schemeClr val="tx1"/>
                </a:solidFill>
              </a:rPr>
              <a:t>DNS</a:t>
            </a:r>
            <a:r>
              <a:rPr lang="ko-KR" altLang="en-US" sz="1500" b="1">
                <a:solidFill>
                  <a:schemeClr val="tx1"/>
                </a:solidFill>
              </a:rPr>
              <a:t> 서버 등록 및 현재 이용 중인 </a:t>
            </a:r>
            <a:r>
              <a:rPr lang="en-US" altLang="ko-KR" sz="1500" b="1">
                <a:solidFill>
                  <a:schemeClr val="tx1"/>
                </a:solidFill>
              </a:rPr>
              <a:t>DNS</a:t>
            </a:r>
            <a:r>
              <a:rPr lang="ko-KR" altLang="en-US" sz="1500" b="1">
                <a:solidFill>
                  <a:schemeClr val="tx1"/>
                </a:solidFill>
              </a:rPr>
              <a:t> 서버 확인</a:t>
            </a:r>
            <a:endParaRPr lang="ko-KR" altLang="en-US" sz="15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406</ep:Words>
  <ep:PresentationFormat>와이드스크린</ep:PresentationFormat>
  <ep:Paragraphs>45</ep:Paragraphs>
  <ep:Slides>15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ep:HeadingPairs>
  <ep:TitlesOfParts>
    <vt:vector size="17" baseType="lpstr">
      <vt:lpstr>CryptoCraft 테마</vt:lpstr>
      <vt:lpstr>제목 테마</vt:lpstr>
      <vt:lpstr>Whois와 DNS 조사</vt:lpstr>
      <vt:lpstr>Whois 서버에 대한 이해</vt:lpstr>
      <vt:lpstr>Whois 서버에 대한 이해</vt:lpstr>
      <vt:lpstr>Whois 서버에 대한 이해</vt:lpstr>
      <vt:lpstr>Whois 서버에 대한 이해</vt:lpstr>
      <vt:lpstr>hosts 파일에 대한 이해</vt:lpstr>
      <vt:lpstr>DNS에 대한 이해</vt:lpstr>
      <vt:lpstr>DNS에 대한 이해</vt:lpstr>
      <vt:lpstr>DNS의 동작 원리</vt:lpstr>
      <vt:lpstr>DNS의 동작 원리</vt:lpstr>
      <vt:lpstr>DNS의 동작 원리</vt:lpstr>
      <vt:lpstr>DNS를 이용한 정보 습득</vt:lpstr>
      <vt:lpstr>DNS를 이용한 정보 습득</vt:lpstr>
      <vt:lpstr>DNS를 이용한 정보 습득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2019-03-05T04:29:07.000</dcterms:created>
  <dc:creator>HD</dc:creator>
  <cp:lastModifiedBy>82109</cp:lastModifiedBy>
  <dcterms:modified xsi:type="dcterms:W3CDTF">2023-01-08T17:01:45.493</dcterms:modified>
  <cp:revision>238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