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7"/>
  </p:notesMasterIdLst>
  <p:handoutMasterIdLst>
    <p:handoutMasterId r:id="rId18"/>
  </p:handoutMasterIdLst>
  <p:sldIdLst>
    <p:sldId id="269" r:id="rId3"/>
    <p:sldId id="283" r:id="rId4"/>
    <p:sldId id="284" r:id="rId5"/>
    <p:sldId id="285" r:id="rId6"/>
    <p:sldId id="286" r:id="rId7"/>
    <p:sldId id="300" r:id="rId8"/>
    <p:sldId id="288" r:id="rId9"/>
    <p:sldId id="289" r:id="rId10"/>
    <p:sldId id="290" r:id="rId11"/>
    <p:sldId id="291" r:id="rId12"/>
    <p:sldId id="293" r:id="rId13"/>
    <p:sldId id="294" r:id="rId14"/>
    <p:sldId id="297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411" autoAdjust="0"/>
    <p:restoredTop sz="91429"/>
  </p:normalViewPr>
  <p:slideViewPr>
    <p:cSldViewPr snapToGrid="0">
      <p:cViewPr varScale="1">
        <p:scale>
          <a:sx n="45" d="100"/>
          <a:sy n="45" d="100"/>
        </p:scale>
        <p:origin x="1064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8856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2022. 12. 20.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2022. 12. 20.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20039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" altLang="ko-KR" dirty="0"/>
              <a:t>A Novel GPU Overdrive Fault Attack r</a:t>
            </a:r>
            <a:br>
              <a:rPr lang="en" altLang="ko-KR" dirty="0"/>
            </a:br>
            <a:r>
              <a:rPr lang="ko-KR" altLang="en-US" dirty="0"/>
              <a:t>논문 리뷰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/YP6GYGMf1KU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F1AA22-7E38-3B34-5745-E89814E13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Vulnerable Instructions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DE5AC-F76F-64AA-ECB5-5FB4623A4A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 err="1">
                <a:effectLst/>
                <a:latin typeface="Helvetica Neue" panose="02000503000000020004" pitchFamily="2" charset="0"/>
              </a:rPr>
              <a:t>오버드라이빙을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 통해 가능한 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3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가지 일시적인 오류를 모두 고려하고 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GPU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에서 실행되는 다양한 명령의 취약성을 평가</a:t>
            </a:r>
            <a:endParaRPr lang="en-US" altLang="ko-KR" sz="18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8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800" dirty="0" err="1">
                <a:effectLst/>
                <a:latin typeface="Helvetica Neue" panose="02000503000000020004" pitchFamily="2" charset="0"/>
              </a:rPr>
              <a:t>i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산술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논리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, (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ii) 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제어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/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분기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, (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iii) 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로드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, (</a:t>
            </a:r>
            <a:r>
              <a:rPr lang="en" altLang="ko-KR" sz="1800" dirty="0">
                <a:effectLst/>
                <a:latin typeface="Helvetica Neue" panose="02000503000000020004" pitchFamily="2" charset="0"/>
              </a:rPr>
              <a:t>iv) 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명령어 저장의 </a:t>
            </a:r>
            <a:r>
              <a:rPr lang="en-US" altLang="ko-KR" sz="1800" dirty="0">
                <a:effectLst/>
                <a:latin typeface="Helvetica Neue" panose="02000503000000020004" pitchFamily="2" charset="0"/>
              </a:rPr>
              <a:t>4</a:t>
            </a:r>
            <a:r>
              <a:rPr lang="ko-KR" altLang="en-US" sz="1800" dirty="0">
                <a:effectLst/>
                <a:latin typeface="Helvetica Neue" panose="02000503000000020004" pitchFamily="2" charset="0"/>
              </a:rPr>
              <a:t>가지 명령어 범주</a:t>
            </a:r>
            <a:endParaRPr lang="en-US" altLang="ko-KR" sz="18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실험과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분석에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따르면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로드는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명령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범주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(silent data corruption)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취약한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명령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</a:p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동일한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설정에서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로드가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포함될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</a:t>
            </a:r>
            <a:r>
              <a:rPr lang="ko-KR" altLang="en-US" sz="18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지속적으로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관찰</a:t>
            </a:r>
          </a:p>
          <a:p>
            <a:endParaRPr kumimoji="1" lang="ko-KR" altLang="en-US" sz="1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E88F0D3-71FF-6B80-F89A-442C2D882B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353" y="3115277"/>
            <a:ext cx="6576243" cy="3534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89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622E-15CF-08D4-7622-E2CB702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AES GPU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DFA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3959-DA73-1BBE-5055-97B8ADDD4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오픈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소스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GPU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구현에서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소프트웨어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DFA</a:t>
            </a:r>
          </a:p>
          <a:p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128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비트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ECB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모드</a:t>
            </a:r>
            <a: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,</a:t>
            </a:r>
            <a:r>
              <a:rPr lang="ko-KR" altLang="en-US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각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스레드는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(16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을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독립적으로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</a:t>
            </a:r>
            <a:endParaRPr lang="en-US" altLang="ko-KR" sz="18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올바른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위치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9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SB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에만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주입되도록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하기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희생자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체크포인트를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삽입하여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비준수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스레드를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거부</a:t>
            </a:r>
            <a:br>
              <a:rPr lang="en-US" altLang="ko-KR" sz="18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: 8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라운드보다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일찍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주입된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MC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단일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스레드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중에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발생하는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결함을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대상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제한하기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일련의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NOP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배터리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명령으로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계측</a:t>
            </a:r>
            <a:endParaRPr lang="en-US" altLang="ko-KR" sz="18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결함이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OPP</a:t>
            </a:r>
            <a:r>
              <a:rPr lang="ko-KR" altLang="en-US" sz="18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활성화하기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적절한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타이밍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프로파일 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495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MHz SCLK</a:t>
            </a:r>
            <a:r>
              <a:rPr lang="ko-KR" altLang="en-US" sz="18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와</a:t>
            </a:r>
            <a:r>
              <a:rPr lang="ko-KR" altLang="en-US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1000</a:t>
            </a:r>
            <a:r>
              <a:rPr lang="en" altLang="ko-KR" sz="18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mV VDC</a:t>
            </a:r>
            <a:endParaRPr lang="ko-KR" altLang="en-US" sz="18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199A08-6855-531B-F8DF-937DB20A17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7300" y="3322853"/>
            <a:ext cx="4597400" cy="332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1389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E404C-6683-EA7D-BA57-478E44B0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AES GPU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구현에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대한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</a:rPr>
              <a:t>DFA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625CA-BC4C-7FF2-4FE9-2DD7AAE1C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공격에서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마지막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라운드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인덱스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A(0,7,10,13), B(1,4,11,14), C(2, 5,8,15)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D(3,6,8,12). </a:t>
            </a:r>
          </a:p>
          <a:p>
            <a:endParaRPr lang="en" altLang="ko-KR" sz="20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MC9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첫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열로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B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열로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열로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네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열로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전파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O'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캡처하기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악의적인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설정에서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15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이내에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40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8192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스레드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(128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KB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텍스트의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K 16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블록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암호화에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해당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4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번의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SDC(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성공적인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실행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3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O)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생성한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반면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시스템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중단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/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충돌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또는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원치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이어짐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허용되는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</a:t>
            </a:r>
            <a:r>
              <a:rPr lang="ko-KR" altLang="en-US" sz="20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사용하여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14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O'(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B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6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2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x3,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C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세트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쌍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2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x4)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16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AES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키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바이트를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성공적으로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추출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781831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622E-15CF-08D4-7622-E2CB702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Limitations and Future Work 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3959-DA73-1BBE-5055-97B8ADDD4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이 작업의 모든 실험은 </a:t>
            </a:r>
            <a:r>
              <a:rPr kumimoji="1" lang="en" altLang="ko-KR" sz="2000" dirty="0"/>
              <a:t>AMD GPU</a:t>
            </a:r>
            <a:r>
              <a:rPr kumimoji="1" lang="ko-KR" altLang="en-US" sz="2000" dirty="0"/>
              <a:t>에서 수행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</a:t>
            </a:r>
            <a:br>
              <a:rPr kumimoji="1" lang="en-US" altLang="ko-KR" sz="2000" dirty="0"/>
            </a:br>
            <a:r>
              <a:rPr kumimoji="1" lang="ko-KR" altLang="en-US" sz="2000" dirty="0"/>
              <a:t>이 공격의 일반성과 이식성을 입증하기 위해 동일한 결함 주입 방법론을 다른 </a:t>
            </a:r>
            <a:r>
              <a:rPr kumimoji="1" lang="en" altLang="ko-KR" sz="2000" dirty="0"/>
              <a:t>AMD GPU </a:t>
            </a:r>
            <a:r>
              <a:rPr kumimoji="1" lang="ko-KR" altLang="en-US" sz="2000" dirty="0"/>
              <a:t>제품군과 </a:t>
            </a:r>
            <a:r>
              <a:rPr kumimoji="1" lang="en" altLang="ko-KR" sz="2000" dirty="0"/>
              <a:t>Nvidia </a:t>
            </a:r>
            <a:r>
              <a:rPr kumimoji="1" lang="ko-KR" altLang="en-US" sz="2000" dirty="0"/>
              <a:t>및 </a:t>
            </a:r>
            <a:r>
              <a:rPr kumimoji="1" lang="en" altLang="ko-KR" sz="2000" dirty="0"/>
              <a:t>Intel GPU</a:t>
            </a:r>
            <a:r>
              <a:rPr kumimoji="1" lang="ko-KR" altLang="en-US" sz="2000" dirty="0"/>
              <a:t>에 적용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예정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둘째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우리는 은밀한 오버드라이브 결함 공격이 중요한 애플리케이션에 심각한 안정성 문제를 제기할 것으로 예상 </a:t>
            </a:r>
            <a:br>
              <a:rPr kumimoji="1" lang="en-US" altLang="ko-KR" sz="2000" dirty="0"/>
            </a:br>
            <a:r>
              <a:rPr kumimoji="1" lang="ko-KR" altLang="en-US" sz="2000" dirty="0"/>
              <a:t>딥 러닝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암호화 </a:t>
            </a:r>
            <a:r>
              <a:rPr kumimoji="1" lang="ko-KR" altLang="en-US" sz="2000" dirty="0" err="1"/>
              <a:t>해싱</a:t>
            </a:r>
            <a:r>
              <a:rPr kumimoji="1" lang="ko-KR" altLang="en-US" sz="2000" dirty="0"/>
              <a:t> 및 커널 서명을 포함한 다양한 유형의 애플리케이션을 평가할 계획</a:t>
            </a:r>
            <a:r>
              <a:rPr kumimoji="1" lang="en-US" altLang="ko-KR" sz="2000" dirty="0"/>
              <a:t> </a:t>
            </a:r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마지막으로</a:t>
            </a:r>
            <a:r>
              <a:rPr kumimoji="1" lang="en-US" altLang="ko-KR" sz="2000" dirty="0"/>
              <a:t>, </a:t>
            </a:r>
            <a:r>
              <a:rPr kumimoji="1" lang="ko-KR" altLang="en-US" sz="2000" dirty="0"/>
              <a:t>결함 위치와 주입 시간의 무작위성을 줄이기 위해 </a:t>
            </a:r>
            <a:br>
              <a:rPr kumimoji="1" lang="en-US" altLang="ko-KR" sz="2000" dirty="0"/>
            </a:br>
            <a:r>
              <a:rPr kumimoji="1" lang="ko-KR" altLang="en-US" sz="2000" dirty="0"/>
              <a:t>피해자 커널을 모니터링하고 공격자가 공격을 시작할 시기를 알려주는 </a:t>
            </a:r>
            <a:br>
              <a:rPr kumimoji="1" lang="en-US" altLang="ko-KR" sz="2000" dirty="0"/>
            </a:br>
            <a:r>
              <a:rPr kumimoji="1" lang="ko-KR" altLang="en-US" sz="2000" dirty="0" err="1"/>
              <a:t>온디바이스</a:t>
            </a:r>
            <a:r>
              <a:rPr kumimoji="1" lang="ko-KR" altLang="en-US" sz="2000" dirty="0"/>
              <a:t> 모니터링을 제공하는 방법을 살펴 볼 예정</a:t>
            </a:r>
          </a:p>
        </p:txBody>
      </p:sp>
    </p:spTree>
    <p:extLst>
      <p:ext uri="{BB962C8B-B14F-4D97-AF65-F5344CB8AC3E}">
        <p14:creationId xmlns:p14="http://schemas.microsoft.com/office/powerpoint/2010/main" val="3660207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C0763-388A-023D-EAD0-76CEFEE7F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F709F3-0373-AFBA-21A0-EA2EFDB60D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3858351"/>
            <a:ext cx="10988358" cy="2341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" altLang="ko-KR" sz="2000" b="1" dirty="0"/>
              <a:t>GPU</a:t>
            </a:r>
            <a:r>
              <a:rPr kumimoji="1" lang="ko-KR" altLang="en-US" sz="2000" b="1" dirty="0"/>
              <a:t>에서 오류 주입 몇 가지 문제</a:t>
            </a:r>
            <a:endParaRPr kumimoji="1" lang="en-US" altLang="ko-KR" sz="2000" b="1" dirty="0"/>
          </a:p>
          <a:p>
            <a:pPr marL="0" indent="0">
              <a:buNone/>
            </a:pPr>
            <a:endParaRPr kumimoji="1" lang="en" altLang="ko-KR" sz="1600" dirty="0"/>
          </a:p>
          <a:p>
            <a:pPr marL="457200" lvl="1" indent="0">
              <a:buNone/>
            </a:pPr>
            <a:r>
              <a:rPr kumimoji="1" lang="en" altLang="ko-KR" sz="1800" dirty="0"/>
              <a:t>•</a:t>
            </a:r>
            <a:r>
              <a:rPr kumimoji="1" lang="ko-KR" altLang="en-US" sz="1800" dirty="0"/>
              <a:t> </a:t>
            </a:r>
            <a:r>
              <a:rPr kumimoji="1" lang="en" altLang="ko-KR" sz="1800" dirty="0"/>
              <a:t>GPU </a:t>
            </a:r>
            <a:r>
              <a:rPr kumimoji="1" lang="ko-KR" altLang="en-US" sz="1800" dirty="0"/>
              <a:t>장치에 있는 서로 다른 공간 영역은 제조 공정 변동에 따른 결함</a:t>
            </a:r>
            <a:r>
              <a:rPr kumimoji="1" lang="en-US" altLang="ko-KR" sz="1800" dirty="0"/>
              <a:t>.</a:t>
            </a:r>
          </a:p>
          <a:p>
            <a:pPr marL="457200" lvl="1" indent="0">
              <a:buNone/>
            </a:pP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 • </a:t>
            </a:r>
            <a:r>
              <a:rPr kumimoji="1" lang="en" altLang="ko-KR" sz="1800" dirty="0"/>
              <a:t>GPU</a:t>
            </a:r>
            <a:r>
              <a:rPr kumimoji="1" lang="ko-KR" altLang="en-US" sz="1800" dirty="0"/>
              <a:t>의 계산 장치 및 저장소에서 실행되는 스레드</a:t>
            </a:r>
            <a:r>
              <a:rPr kumimoji="1" lang="en-US" altLang="ko-KR" sz="1800" dirty="0"/>
              <a:t>/</a:t>
            </a:r>
            <a:r>
              <a:rPr kumimoji="1" lang="ko-KR" altLang="en-US" sz="1800" dirty="0"/>
              <a:t>명령의 스케줄링 및 매핑에 상당한 비결정성</a:t>
            </a:r>
            <a:endParaRPr kumimoji="1" lang="en-US" altLang="ko-KR" sz="1800" dirty="0"/>
          </a:p>
          <a:p>
            <a:pPr marL="457200" lvl="1" indent="0">
              <a:buNone/>
            </a:pP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1800" dirty="0"/>
              <a:t>• </a:t>
            </a:r>
            <a:r>
              <a:rPr kumimoji="1" lang="ko-KR" altLang="en-US" sz="1800" dirty="0"/>
              <a:t>상용 </a:t>
            </a:r>
            <a:r>
              <a:rPr kumimoji="1" lang="en" altLang="ko-KR" sz="1800" dirty="0"/>
              <a:t>GPU</a:t>
            </a:r>
            <a:r>
              <a:rPr kumimoji="1" lang="ko-KR" altLang="en-US" sz="1800" dirty="0"/>
              <a:t>의 명령어 세트와 </a:t>
            </a:r>
            <a:r>
              <a:rPr kumimoji="1" lang="ko-KR" altLang="en-US" sz="1800" dirty="0" err="1"/>
              <a:t>마이크로아키텍처</a:t>
            </a:r>
            <a:r>
              <a:rPr kumimoji="1" lang="ko-KR" altLang="en-US" sz="1800" dirty="0"/>
              <a:t> 세부 사항에 대한 공개 문서는 제한적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66AA84-1912-C8EC-A760-5C628568BFA7}"/>
              </a:ext>
            </a:extLst>
          </p:cNvPr>
          <p:cNvSpPr txBox="1"/>
          <p:nvPr/>
        </p:nvSpPr>
        <p:spPr>
          <a:xfrm>
            <a:off x="411920" y="1167040"/>
            <a:ext cx="11368160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 err="1"/>
              <a:t>부채널</a:t>
            </a:r>
            <a:r>
              <a:rPr kumimoji="1" lang="ko-KR" altLang="en-US" sz="2000" b="1" dirty="0"/>
              <a:t> 공격</a:t>
            </a:r>
            <a:endParaRPr kumimoji="1" lang="en-US" altLang="ko-K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GPU</a:t>
            </a:r>
            <a:r>
              <a:rPr kumimoji="1" lang="ko-KR" altLang="en-US" dirty="0"/>
              <a:t>의 </a:t>
            </a:r>
            <a:r>
              <a:rPr kumimoji="1" lang="ko-KR" altLang="en-US" dirty="0" err="1"/>
              <a:t>부채널</a:t>
            </a:r>
            <a:r>
              <a:rPr kumimoji="1" lang="ko-KR" altLang="en-US" dirty="0"/>
              <a:t> 공격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전력 소비</a:t>
            </a:r>
            <a:r>
              <a:rPr kumimoji="1" lang="en-US" altLang="ko-KR" dirty="0"/>
              <a:t>, </a:t>
            </a:r>
            <a:r>
              <a:rPr kumimoji="1" lang="ko-KR" altLang="en-US" dirty="0"/>
              <a:t>전자기 방출</a:t>
            </a:r>
            <a:r>
              <a:rPr kumimoji="1" lang="en-US" altLang="ko-KR" dirty="0"/>
              <a:t> </a:t>
            </a:r>
            <a:r>
              <a:rPr kumimoji="1" lang="ko-KR" altLang="en-US" dirty="0"/>
              <a:t>및 </a:t>
            </a:r>
            <a:r>
              <a:rPr kumimoji="1" lang="ko-KR" altLang="en-US" dirty="0" err="1"/>
              <a:t>마이크로아키텍처</a:t>
            </a:r>
            <a:r>
              <a:rPr kumimoji="1" lang="ko-KR" altLang="en-US" dirty="0"/>
              <a:t> 기능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 GPU</a:t>
            </a:r>
            <a:r>
              <a:rPr kumimoji="1" lang="ko-KR" altLang="en-US" dirty="0"/>
              <a:t>의 병합 장치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뱅크 캐시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타이밍 누출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" altLang="ko-KR" dirty="0"/>
              <a:t>CPU, FPGA </a:t>
            </a:r>
            <a:r>
              <a:rPr kumimoji="1" lang="ko-KR" altLang="en-US" dirty="0"/>
              <a:t>및 </a:t>
            </a:r>
            <a:r>
              <a:rPr kumimoji="1" lang="en" altLang="ko-KR" dirty="0"/>
              <a:t>ASIC</a:t>
            </a:r>
            <a:r>
              <a:rPr kumimoji="1" lang="ko-KR" altLang="en-US" dirty="0"/>
              <a:t>을 포함한 다른 플랫폼에서 많은 현실적인 결함 공격이 시연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광학 빔</a:t>
            </a:r>
            <a:r>
              <a:rPr kumimoji="1" lang="en-US" altLang="ko-KR" dirty="0"/>
              <a:t>[10], </a:t>
            </a:r>
            <a:r>
              <a:rPr kumimoji="1" lang="ko-KR" altLang="en-US" dirty="0" err="1"/>
              <a:t>클록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글리치</a:t>
            </a:r>
            <a:r>
              <a:rPr kumimoji="1" lang="en-US" altLang="ko-KR" dirty="0"/>
              <a:t>, </a:t>
            </a:r>
            <a:r>
              <a:rPr kumimoji="1" lang="ko-KR" altLang="en-US" dirty="0"/>
              <a:t>동적 전압 및 주파수 스케일링</a:t>
            </a:r>
            <a:r>
              <a:rPr kumimoji="1" lang="en-US" altLang="ko-KR" dirty="0"/>
              <a:t>(</a:t>
            </a:r>
            <a:r>
              <a:rPr kumimoji="1" lang="en" altLang="ko-KR" dirty="0"/>
              <a:t>DVFS) </a:t>
            </a:r>
            <a:r>
              <a:rPr kumimoji="1" lang="ko-KR" altLang="en-US" dirty="0"/>
              <a:t>활용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pPr lvl="2"/>
            <a:r>
              <a:rPr kumimoji="1" lang="en" altLang="ko-KR" dirty="0"/>
              <a:t>DRAM</a:t>
            </a:r>
            <a:r>
              <a:rPr kumimoji="1" lang="ko-KR" altLang="en-US" dirty="0"/>
              <a:t>에서 </a:t>
            </a:r>
            <a:r>
              <a:rPr kumimoji="1" lang="en" altLang="ko-KR" dirty="0" err="1"/>
              <a:t>Rowhammer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활용한 액세스 동작</a:t>
            </a:r>
          </a:p>
        </p:txBody>
      </p:sp>
    </p:spTree>
    <p:extLst>
      <p:ext uri="{BB962C8B-B14F-4D97-AF65-F5344CB8AC3E}">
        <p14:creationId xmlns:p14="http://schemas.microsoft.com/office/powerpoint/2010/main" val="1357691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DA35B6-F4DE-8B54-A6BA-8DE869B77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배경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F84A82-37A8-0DA1-3D7F-57E209E357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ko-KR" sz="2400" b="1" dirty="0"/>
              <a:t>A Novel GPU Overdrive Fault Attack</a:t>
            </a:r>
          </a:p>
          <a:p>
            <a:endParaRPr kumimoji="1" lang="en-US" altLang="ko-KR" sz="24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상용 </a:t>
            </a:r>
            <a:r>
              <a:rPr kumimoji="1" lang="en" altLang="ko-KR" sz="2000" dirty="0"/>
              <a:t>GPU</a:t>
            </a:r>
            <a:r>
              <a:rPr kumimoji="1" lang="ko-KR" altLang="en-US" sz="2000" dirty="0"/>
              <a:t>에서 </a:t>
            </a:r>
            <a:r>
              <a:rPr kumimoji="1" lang="en" altLang="ko-KR" sz="2000" dirty="0"/>
              <a:t>VFS </a:t>
            </a:r>
            <a:r>
              <a:rPr kumimoji="1" lang="ko-KR" altLang="en-US" sz="2000" dirty="0"/>
              <a:t>저전력 기능의 안정성 및 보안 영향을 분석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en" altLang="ko-KR" sz="2000" dirty="0"/>
              <a:t>GPU </a:t>
            </a:r>
            <a:r>
              <a:rPr kumimoji="1" lang="ko-KR" altLang="en-US" sz="2000" dirty="0"/>
              <a:t>오버드라이브 공격과 관련된 문제를 연구하고 </a:t>
            </a:r>
            <a:br>
              <a:rPr kumimoji="1" lang="en-US" altLang="ko-KR" sz="2000" dirty="0"/>
            </a:br>
            <a:r>
              <a:rPr kumimoji="1" lang="ko-KR" altLang="en-US" sz="2000" dirty="0"/>
              <a:t>이를 극복하여 최초의 비침습적 </a:t>
            </a:r>
            <a:r>
              <a:rPr kumimoji="1" lang="en" altLang="ko-KR" sz="2000" dirty="0"/>
              <a:t>GPU </a:t>
            </a:r>
            <a:r>
              <a:rPr kumimoji="1" lang="ko-KR" altLang="en-US" sz="2000" dirty="0"/>
              <a:t>기반 </a:t>
            </a:r>
            <a:r>
              <a:rPr kumimoji="1" lang="en" altLang="ko-KR" sz="2000" dirty="0"/>
              <a:t>SDC </a:t>
            </a:r>
            <a:r>
              <a:rPr kumimoji="1" lang="ko-KR" altLang="en-US" sz="2000" dirty="0"/>
              <a:t>오류 주입을 시작할 수 있음을 보임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이 공격 등급에 대한 서로 다른 </a:t>
            </a:r>
            <a:r>
              <a:rPr kumimoji="1" lang="en" altLang="ko-KR" sz="2000" dirty="0"/>
              <a:t>GPU </a:t>
            </a:r>
            <a:r>
              <a:rPr kumimoji="1" lang="ko-KR" altLang="en-US" sz="2000" dirty="0"/>
              <a:t>명령의 결함 민감도를 평가</a:t>
            </a:r>
            <a:endParaRPr kumimoji="1" lang="en-US" altLang="ko-KR" sz="2000" dirty="0"/>
          </a:p>
          <a:p>
            <a:pPr lvl="1">
              <a:lnSpc>
                <a:spcPct val="150000"/>
              </a:lnSpc>
            </a:pPr>
            <a:r>
              <a:rPr kumimoji="1" lang="ko-KR" altLang="en-US" sz="2000" dirty="0"/>
              <a:t>키 복구를 목표로 하는 </a:t>
            </a:r>
            <a:r>
              <a:rPr kumimoji="1" lang="en" altLang="ko-KR" sz="2000" dirty="0"/>
              <a:t>AES GPU </a:t>
            </a:r>
            <a:r>
              <a:rPr kumimoji="1" lang="ko-KR" altLang="en-US" sz="2000" dirty="0"/>
              <a:t>구현에 대한 성공적인 종단 간 오류 공격을 시연</a:t>
            </a:r>
          </a:p>
        </p:txBody>
      </p:sp>
    </p:spTree>
    <p:extLst>
      <p:ext uri="{BB962C8B-B14F-4D97-AF65-F5344CB8AC3E}">
        <p14:creationId xmlns:p14="http://schemas.microsoft.com/office/powerpoint/2010/main" val="308470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FEE150-CE19-9150-E798-25986D39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Timing Constraints and Violations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7B528F-0148-01F5-B109-51992A62B3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대부분의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디지털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디자인에서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플립플롭</a:t>
            </a:r>
            <a: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FFS)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유지하는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사용되며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br>
              <a:rPr lang="en-US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SIMD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레인에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상태를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저장하는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20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FF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등급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사이에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여러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수준의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조합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논리가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표준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순차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br>
              <a:rPr lang="en-US" altLang="ko-KR" sz="2000" dirty="0"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입력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출력의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회로는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다음과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같이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엄격한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타이밍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제약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조건을</a:t>
            </a:r>
            <a:r>
              <a:rPr lang="ko-KR" altLang="en-US" sz="20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0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충족</a:t>
            </a:r>
          </a:p>
          <a:p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lang="en" altLang="ko-KR" sz="2000" dirty="0" err="1">
                <a:effectLst/>
                <a:latin typeface="Helvetica Neue" panose="02000503000000020004" pitchFamily="2" charset="0"/>
              </a:rPr>
              <a:t>Tclk</a:t>
            </a:r>
            <a:r>
              <a:rPr lang="ko-KR" altLang="en-US" sz="2000" dirty="0">
                <a:latin typeface="Helvetica Neue" panose="02000503000000020004" pitchFamily="2" charset="0"/>
              </a:rPr>
              <a:t> </a:t>
            </a:r>
            <a:r>
              <a:rPr lang="en-US" altLang="ko-KR" sz="2000" dirty="0">
                <a:latin typeface="Helvetica Neue" panose="02000503000000020004" pitchFamily="2" charset="0"/>
              </a:rPr>
              <a:t>: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2000" dirty="0" err="1">
                <a:effectLst/>
                <a:latin typeface="Helvetica Neue" panose="02000503000000020004" pitchFamily="2" charset="0"/>
              </a:rPr>
              <a:t>클록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주기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2000" dirty="0" err="1">
                <a:effectLst/>
                <a:latin typeface="Helvetica Neue" panose="02000503000000020004" pitchFamily="2" charset="0"/>
              </a:rPr>
              <a:t>Tff</a:t>
            </a:r>
            <a:r>
              <a:rPr lang="en-US" altLang="ko-KR" sz="2000" dirty="0">
                <a:latin typeface="Helvetica Neue" panose="02000503000000020004" pitchFamily="2" charset="0"/>
              </a:rPr>
              <a:t>: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입력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FF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의 지연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,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</a:t>
            </a:r>
            <a:r>
              <a:rPr lang="en" altLang="ko-KR" sz="2000" dirty="0" err="1">
                <a:effectLst/>
                <a:latin typeface="Helvetica Neue" panose="02000503000000020004" pitchFamily="2" charset="0"/>
              </a:rPr>
              <a:t>Tprop</a:t>
            </a:r>
            <a:r>
              <a:rPr lang="en-US" altLang="ko-KR" sz="2000" dirty="0">
                <a:latin typeface="Helvetica Neue" panose="02000503000000020004" pitchFamily="2" charset="0"/>
              </a:rPr>
              <a:t>:</a:t>
            </a:r>
            <a:r>
              <a:rPr lang="ko-KR" altLang="en-US" sz="2000" dirty="0">
                <a:latin typeface="Helvetica Neue" panose="02000503000000020004" pitchFamily="2" charset="0"/>
              </a:rPr>
              <a:t> 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조합 논리의 전파 지연</a:t>
            </a:r>
            <a:r>
              <a:rPr lang="en-US" altLang="ko-KR" sz="20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2000" dirty="0" err="1">
                <a:effectLst/>
                <a:latin typeface="Helvetica Neue" panose="02000503000000020004" pitchFamily="2" charset="0"/>
              </a:rPr>
              <a:t>Tsetup</a:t>
            </a:r>
            <a:r>
              <a:rPr lang="en-US" altLang="ko-KR" sz="2000" dirty="0">
                <a:latin typeface="Helvetica Neue" panose="02000503000000020004" pitchFamily="2" charset="0"/>
              </a:rPr>
              <a:t>: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 출력 </a:t>
            </a:r>
            <a:r>
              <a:rPr lang="en" altLang="ko-KR" sz="2000" dirty="0">
                <a:effectLst/>
                <a:latin typeface="Helvetica Neue" panose="02000503000000020004" pitchFamily="2" charset="0"/>
              </a:rPr>
              <a:t>FF</a:t>
            </a:r>
            <a:r>
              <a:rPr lang="ko-KR" altLang="en-US" sz="2000" dirty="0">
                <a:effectLst/>
                <a:latin typeface="Helvetica Neue" panose="02000503000000020004" pitchFamily="2" charset="0"/>
              </a:rPr>
              <a:t>의 설정 시간</a:t>
            </a:r>
            <a:endParaRPr lang="en-US" altLang="ko-KR" sz="2000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95A57E-DF6E-30C6-6993-2B34ADA18D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9239" y="2682240"/>
            <a:ext cx="7046260" cy="6654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9CDC1A-C1C5-A1BE-D233-BA915862E6C4}"/>
              </a:ext>
            </a:extLst>
          </p:cNvPr>
          <p:cNvSpPr txBox="1"/>
          <p:nvPr/>
        </p:nvSpPr>
        <p:spPr>
          <a:xfrm>
            <a:off x="411162" y="4298018"/>
            <a:ext cx="1136816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endParaRPr lang="en-US" altLang="ko-KR" b="1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b="1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(1)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타이밍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제약은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Tclk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감소되는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즉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클럭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오버클럭킹을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사용하거나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b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공급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Tff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Tprop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증가하는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언더볼팅을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위반</a:t>
            </a:r>
            <a:endParaRPr lang="en-US" altLang="ko-KR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타이밍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위반으로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인해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FF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게이트가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되는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임의의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오류가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있으며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이를 오버 </a:t>
            </a:r>
            <a:r>
              <a:rPr lang="ko-KR" altLang="en-US" dirty="0" err="1">
                <a:latin typeface="Helvetica Neue" panose="02000503000000020004" pitchFamily="2" charset="0"/>
                <a:ea typeface="Apple SD Gothic Neo" panose="02000300000000000000" pitchFamily="2" charset="-127"/>
              </a:rPr>
              <a:t>드라이브라함</a:t>
            </a:r>
            <a:b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</a:b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여기서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정확한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값을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알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제어할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없음 </a:t>
            </a:r>
          </a:p>
        </p:txBody>
      </p:sp>
    </p:spTree>
    <p:extLst>
      <p:ext uri="{BB962C8B-B14F-4D97-AF65-F5344CB8AC3E}">
        <p14:creationId xmlns:p14="http://schemas.microsoft.com/office/powerpoint/2010/main" val="2445902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29964D-236C-2393-E5A8-2A855E7E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81331"/>
            <a:ext cx="12192000" cy="23835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9B9748-9F03-3F71-B48E-8AE32CF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Differential Fault Analysis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145B-C7ED-9059-7717-35EEBB5C3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" altLang="ko-KR" sz="2400" dirty="0"/>
              <a:t>DFA</a:t>
            </a:r>
            <a:r>
              <a:rPr kumimoji="1" lang="ko-KR" altLang="en-US" sz="2400" dirty="0"/>
              <a:t>는 비밀을 추론하기 위해 결함 주입 전후에 대상 알고리즘의 출력 상태를 비교하는 일종의 암호 분석</a:t>
            </a:r>
            <a:endParaRPr kumimoji="1" lang="en-US" altLang="ko-KR" sz="2400" dirty="0"/>
          </a:p>
          <a:p>
            <a:r>
              <a:rPr kumimoji="1" lang="ko-KR" altLang="en-US" sz="2400" dirty="0"/>
              <a:t>피해자 커널로 </a:t>
            </a:r>
            <a:r>
              <a:rPr kumimoji="1" lang="en" altLang="ko-KR" sz="2400" dirty="0"/>
              <a:t>AES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선택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</a:t>
            </a:r>
            <a:r>
              <a:rPr kumimoji="1" lang="en" altLang="ko-KR" sz="2400" dirty="0"/>
              <a:t>Tunstall et al.</a:t>
            </a:r>
            <a:r>
              <a:rPr kumimoji="1" lang="ko-KR" altLang="en-US" sz="2400" dirty="0"/>
              <a:t>이 제안한 </a:t>
            </a:r>
            <a:r>
              <a:rPr kumimoji="1" lang="en" altLang="ko-KR" sz="2400" dirty="0"/>
              <a:t>DFA </a:t>
            </a:r>
            <a:r>
              <a:rPr kumimoji="1" lang="ko-KR" altLang="en-US" sz="2400" dirty="0"/>
              <a:t>모델</a:t>
            </a:r>
            <a:endParaRPr kumimoji="1" lang="en-US" altLang="ko-KR" sz="2400" dirty="0"/>
          </a:p>
          <a:p>
            <a:r>
              <a:rPr kumimoji="1" lang="ko-KR" altLang="en-US" sz="2400" dirty="0"/>
              <a:t>이 모델은 논문의 오버드라이브 방법론과 일치하는 무작위 결함을 가정</a:t>
            </a:r>
            <a:endParaRPr kumimoji="1" lang="en-US" altLang="ko-KR" sz="2400" dirty="0"/>
          </a:p>
        </p:txBody>
      </p:sp>
    </p:spTree>
    <p:extLst>
      <p:ext uri="{BB962C8B-B14F-4D97-AF65-F5344CB8AC3E}">
        <p14:creationId xmlns:p14="http://schemas.microsoft.com/office/powerpoint/2010/main" val="109104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0529964D-236C-2393-E5A8-2A855E7EB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4067411"/>
            <a:ext cx="12192000" cy="23835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69B9748-9F03-3F71-B48E-8AE32CF86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Differential Fault Analysis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2F6145B-C7ED-9059-7717-35EEBB5C3E6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오류는 마지막 두 라운드를 통해 전파되고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개의 잘못된 암호문 바이트가 발생합니다</a:t>
            </a:r>
            <a:r>
              <a:rPr kumimoji="1" lang="en-US" altLang="ko-KR" sz="2000" dirty="0"/>
              <a:t>. </a:t>
            </a:r>
            <a:r>
              <a:rPr kumimoji="1" lang="en" altLang="ko-KR" sz="2000" dirty="0"/>
              <a:t>DFA</a:t>
            </a:r>
            <a:r>
              <a:rPr kumimoji="1" lang="ko-KR" altLang="en-US" sz="2000" dirty="0"/>
              <a:t>는 올바른 암호문과 잘못된 암호문 쌍을 사용하여 마지막 라운드 키 바이트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개를 복구</a:t>
            </a:r>
            <a:endParaRPr kumimoji="1" lang="en-US" altLang="ko-KR" sz="2000" dirty="0"/>
          </a:p>
          <a:p>
            <a:r>
              <a:rPr kumimoji="1" lang="en" altLang="ko-KR" sz="2000" dirty="0"/>
              <a:t>DFA</a:t>
            </a:r>
            <a:r>
              <a:rPr kumimoji="1" lang="ko-KR" altLang="en-US" sz="2000" dirty="0"/>
              <a:t>에 대한 이전 작업은 주입된 오류가 다른 </a:t>
            </a:r>
            <a:r>
              <a:rPr kumimoji="1" lang="ko-KR" altLang="en-US" sz="2000" dirty="0" err="1"/>
              <a:t>평문을</a:t>
            </a:r>
            <a:r>
              <a:rPr kumimoji="1" lang="ko-KR" altLang="en-US" sz="2000" dirty="0"/>
              <a:t> 사용하는 두 번의 실행에서 동일할 경우 </a:t>
            </a:r>
            <a:r>
              <a:rPr kumimoji="1" lang="en-US" altLang="ko-KR" sz="2000" dirty="0"/>
              <a:t>4</a:t>
            </a:r>
            <a:r>
              <a:rPr kumimoji="1" lang="ko-KR" altLang="en-US" sz="2000" dirty="0"/>
              <a:t>개의 키 바이트를 복구하는 데 두 쌍만 필요</a:t>
            </a:r>
            <a:endParaRPr kumimoji="1" lang="en-US" altLang="ko-KR" sz="2000" dirty="0"/>
          </a:p>
          <a:p>
            <a:r>
              <a:rPr kumimoji="1" lang="ko-KR" altLang="en-US" sz="2000" dirty="0"/>
              <a:t>그러나 </a:t>
            </a:r>
            <a:r>
              <a:rPr kumimoji="1" lang="en" altLang="ko-KR" sz="2000" dirty="0"/>
              <a:t>AES </a:t>
            </a:r>
            <a:r>
              <a:rPr kumimoji="1" lang="ko-KR" altLang="en-US" sz="2000" dirty="0"/>
              <a:t>커널을 실행하는 </a:t>
            </a:r>
            <a:r>
              <a:rPr kumimoji="1" lang="en" altLang="ko-KR" sz="2000" dirty="0"/>
              <a:t>GPU</a:t>
            </a:r>
            <a:r>
              <a:rPr kumimoji="1" lang="ko-KR" altLang="en-US" sz="2000" dirty="0"/>
              <a:t>의 경우 서로 다른 </a:t>
            </a:r>
            <a:r>
              <a:rPr kumimoji="1" lang="en" altLang="ko-KR" sz="2000" dirty="0"/>
              <a:t>CU</a:t>
            </a:r>
            <a:r>
              <a:rPr kumimoji="1" lang="ko-KR" altLang="en-US" sz="2000" dirty="0"/>
              <a:t>에서 실행되는 서로 다른 스레드에서 생성된 결함은 상당히 다름</a:t>
            </a:r>
            <a:endParaRPr kumimoji="1" lang="en-US" altLang="ko-KR" sz="2000" dirty="0"/>
          </a:p>
          <a:p>
            <a:r>
              <a:rPr kumimoji="1" lang="ko-KR" altLang="en-US" sz="2000" dirty="0"/>
              <a:t>따라서 분산 결함을 주입할 때 작동하도록 기존 </a:t>
            </a:r>
            <a:r>
              <a:rPr kumimoji="1" lang="en" altLang="ko-KR" sz="2000" dirty="0"/>
              <a:t>DFA </a:t>
            </a:r>
            <a:r>
              <a:rPr kumimoji="1" lang="ko-KR" altLang="en-US" sz="2000" dirty="0"/>
              <a:t>방법론을 조정</a:t>
            </a:r>
            <a:br>
              <a:rPr kumimoji="1" lang="en-US" altLang="ko-KR" sz="2000" dirty="0"/>
            </a:br>
            <a:r>
              <a:rPr kumimoji="1" lang="en" altLang="ko-KR" sz="2000" dirty="0"/>
              <a:t>DFA</a:t>
            </a:r>
            <a:r>
              <a:rPr kumimoji="1" lang="ko-KR" altLang="en-US" sz="2000" dirty="0"/>
              <a:t>는 키 바이트를 복구하기 위해 더 많은 쌍이 필요</a:t>
            </a:r>
          </a:p>
        </p:txBody>
      </p:sp>
    </p:spTree>
    <p:extLst>
      <p:ext uri="{BB962C8B-B14F-4D97-AF65-F5344CB8AC3E}">
        <p14:creationId xmlns:p14="http://schemas.microsoft.com/office/powerpoint/2010/main" val="3661865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E615DA-E652-BADE-A874-3F1B0D3AB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</a:t>
            </a:r>
            <a:r>
              <a:rPr lang="en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확장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53E422A-4AA4-5ACC-C9ED-7DF6D88CD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1600" dirty="0">
                <a:effectLst/>
                <a:latin typeface="Helvetica Neue" panose="02000503000000020004" pitchFamily="2" charset="0"/>
              </a:rPr>
              <a:t>전력 관리 프레임워크는 에너지를 절약하거나 과열을 방지하기 위해 장치의 사용 패턴 및 작동 조건에 따라 전압과 주파수를 동적으로 조정</a:t>
            </a:r>
            <a:br>
              <a:rPr lang="ko-KR" altLang="en-US" sz="1600" dirty="0">
                <a:effectLst/>
                <a:latin typeface="Helvetica Neue" panose="02000503000000020004" pitchFamily="2" charset="0"/>
              </a:rPr>
            </a:br>
            <a:endParaRPr lang="ko-KR" altLang="en-US" sz="1600" dirty="0">
              <a:effectLst/>
              <a:latin typeface="Helvetica Neue" panose="02000503000000020004" pitchFamily="2" charset="0"/>
            </a:endParaRPr>
          </a:p>
          <a:p>
            <a:r>
              <a:rPr lang="ko-KR" altLang="en-US" sz="1600" dirty="0">
                <a:effectLst/>
                <a:latin typeface="Helvetica Neue" panose="02000503000000020004" pitchFamily="2" charset="0"/>
              </a:rPr>
              <a:t>일반적인 전원 관리 방법에는 동적 전압 및 주파수 스케일링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DVFS)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및 적응형 전압 및 주파수 스케일링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(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AVFS)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이 포함</a:t>
            </a:r>
            <a:br>
              <a:rPr lang="ko-KR" altLang="en-US" sz="1600" dirty="0">
                <a:effectLst/>
                <a:latin typeface="Helvetica Neue" panose="02000503000000020004" pitchFamily="2" charset="0"/>
              </a:rPr>
            </a:br>
            <a:endParaRPr lang="ko-KR" altLang="en-US" sz="1600" dirty="0">
              <a:effectLst/>
              <a:latin typeface="Helvetica Neue" panose="02000503000000020004" pitchFamily="2" charset="0"/>
            </a:endParaRPr>
          </a:p>
          <a:p>
            <a:r>
              <a:rPr lang="en" altLang="ko-KR" sz="1600" dirty="0">
                <a:effectLst/>
                <a:latin typeface="Helvetica Neue" panose="02000503000000020004" pitchFamily="2" charset="0"/>
              </a:rPr>
              <a:t>DVFS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는 공급업체가 개별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DPM(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동적 전원 관리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)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상태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칩 전압 및 주파수 구성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16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 미리 설정하는 개방 루프 스케일링을 사용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.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가드밴드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(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안전 마진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)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가 있</a:t>
            </a:r>
            <a:r>
              <a:rPr lang="ko-KR" altLang="en-US" sz="1600" dirty="0">
                <a:latin typeface="Helvetica Neue" panose="02000503000000020004" pitchFamily="2" charset="0"/>
              </a:rPr>
              <a:t>음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.</a:t>
            </a:r>
          </a:p>
          <a:p>
            <a:r>
              <a:rPr lang="ko-KR" altLang="en-US" sz="1600" dirty="0">
                <a:effectLst/>
                <a:latin typeface="Helvetica Neue" panose="02000503000000020004" pitchFamily="2" charset="0"/>
              </a:rPr>
              <a:t>환경 및 프로세스 변동을 모두 수용하기 위해 동일한 주파수에 대한 실리콘 한계 근처의 전압과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DPM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상태 사이에서 설정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. </a:t>
            </a:r>
          </a:p>
          <a:p>
            <a:r>
              <a:rPr lang="ko-KR" altLang="en-US" sz="1600" dirty="0">
                <a:effectLst/>
                <a:latin typeface="Helvetica Neue" panose="02000503000000020004" pitchFamily="2" charset="0"/>
              </a:rPr>
              <a:t>대조적으로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AVFS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는 </a:t>
            </a:r>
            <a:r>
              <a:rPr lang="ko-KR" altLang="en-US" sz="1600" dirty="0" err="1">
                <a:effectLst/>
                <a:latin typeface="Helvetica Neue" panose="02000503000000020004" pitchFamily="2" charset="0"/>
              </a:rPr>
              <a:t>온다이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 하드웨어 메커니즘이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GPU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의 여러 위치에서 접합 온도와 전압을 실시간으로 측정하여 전압과 주파수의 저전력 고성능 조합을 적응적으로 선택하는 폐쇄 루프 시스템을 사용</a:t>
            </a:r>
            <a:endParaRPr lang="en-US" altLang="ko-KR" sz="1600" dirty="0">
              <a:effectLst/>
              <a:latin typeface="Helvetica Neue" panose="02000503000000020004" pitchFamily="2" charset="0"/>
            </a:endParaRPr>
          </a:p>
          <a:p>
            <a:r>
              <a:rPr lang="en-US" altLang="ko-KR" sz="1600" dirty="0">
                <a:effectLst/>
                <a:latin typeface="Helvetica Neue" panose="02000503000000020004" pitchFamily="2" charset="0"/>
              </a:rPr>
              <a:t>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이 방법은 기존의 가드 밴드를 제거하여 전력 낭비를 제거합니다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.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AMD Polaris GPU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는 </a:t>
            </a:r>
            <a:r>
              <a:rPr lang="en" altLang="ko-KR" sz="1600" dirty="0">
                <a:effectLst/>
                <a:latin typeface="Helvetica Neue" panose="02000503000000020004" pitchFamily="2" charset="0"/>
              </a:rPr>
              <a:t>AVFS</a:t>
            </a:r>
            <a:r>
              <a:rPr lang="ko-KR" altLang="en-US" sz="1600" dirty="0" err="1">
                <a:effectLst/>
                <a:latin typeface="Helvetica Neue" panose="02000503000000020004" pitchFamily="2" charset="0"/>
              </a:rPr>
              <a:t>를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 사용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 </a:t>
            </a:r>
          </a:p>
          <a:p>
            <a:r>
              <a:rPr lang="ko-KR" altLang="en-US" sz="1600" dirty="0">
                <a:effectLst/>
                <a:latin typeface="Helvetica Neue" panose="02000503000000020004" pitchFamily="2" charset="0"/>
              </a:rPr>
              <a:t>장점에도 불구하고 이 전력 관리 기술은 상당한 신뢰성과 보안에 영향을 미치며</a:t>
            </a:r>
            <a:r>
              <a:rPr lang="en-US" altLang="ko-KR" sz="1600" dirty="0">
                <a:effectLst/>
                <a:latin typeface="Helvetica Neue" panose="02000503000000020004" pitchFamily="2" charset="0"/>
              </a:rPr>
              <a:t>, </a:t>
            </a:r>
            <a:r>
              <a:rPr lang="ko-KR" altLang="en-US" sz="1600" dirty="0">
                <a:effectLst/>
                <a:latin typeface="Helvetica Neue" panose="02000503000000020004" pitchFamily="2" charset="0"/>
              </a:rPr>
              <a:t>하드웨어가 실리콘 한계 근처의 더 낮은 전압에서 더 높은 주파수에서 작동하도록 과도하게 구동하여 소프트웨어 제어 오버드라이브 기반 데이터 손상을 유도하는 데 악용될 수 있</a:t>
            </a:r>
            <a:r>
              <a:rPr lang="ko-KR" altLang="en-US" sz="1600" dirty="0">
                <a:latin typeface="Helvetica Neue" panose="02000503000000020004" pitchFamily="2" charset="0"/>
              </a:rPr>
              <a:t>음</a:t>
            </a:r>
            <a:br>
              <a:rPr lang="en-US" altLang="ko-KR" sz="1600" dirty="0">
                <a:effectLst/>
                <a:latin typeface="Helvetica Neue" panose="02000503000000020004" pitchFamily="2" charset="0"/>
              </a:rPr>
            </a:br>
            <a:endParaRPr lang="en-US" altLang="ko-KR" sz="1600" dirty="0">
              <a:effectLst/>
              <a:latin typeface="Helvetica Neue" panose="02000503000000020004" pitchFamily="2" charset="0"/>
            </a:endParaRPr>
          </a:p>
          <a:p>
            <a:endParaRPr kumimoji="1"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1576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3B622E-15CF-08D4-7622-E2CB702F0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적응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확장의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한계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723959-DA73-1BBE-5055-97B8ADDD4A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" altLang="ko-KR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AVFS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는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워크로드에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의해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유발된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동적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변화를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적응적으로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처리하도록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</a:t>
            </a:r>
            <a:endParaRPr lang="en-US" altLang="ko-KR" sz="1400" b="1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들어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컴퓨팅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메모리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집약적인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실행되기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시작하면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많은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부분이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활성화되어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갑자기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전원이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소모되어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조정기가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응답할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때까지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일시적인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강하가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발생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공급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장치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모니터는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1-2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사이클에서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강하를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감지하고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클록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스트레칭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전력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수요의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급격한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변화를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보상하기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감소시켜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드룹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동안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안전하게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작동하도록</a:t>
            </a:r>
            <a:r>
              <a:rPr lang="ko-KR" altLang="en-US" sz="1400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 도움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기술에는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문제</a:t>
            </a:r>
            <a:endParaRPr lang="en-US" altLang="ko-KR" sz="1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endParaRPr lang="en-US" altLang="ko-KR" sz="14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4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언더볼팅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손상</a:t>
            </a:r>
            <a:endParaRPr lang="en-US" altLang="ko-KR" sz="1400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클록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스트레처는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2.5%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보다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강하에만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따라서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무거운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특정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하드웨어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및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환경에서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2.5%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미만의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드룹을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유발하도록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설계된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회로가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활성화되지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후속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작업이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손상에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취약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en-US" altLang="ko-KR" sz="1400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400" b="1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오버클러킹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손상</a:t>
            </a:r>
            <a:endParaRPr lang="en-US" altLang="ko-KR" sz="1400" b="1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20%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까지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줄일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. </a:t>
            </a: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다시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말하지만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,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매우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높은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작동하는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경우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(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예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: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오버클러킹을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통해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)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클록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스트레처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20%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응답은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안전하고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없는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작동을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보장하기에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충분하지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않을 수 있음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</a:t>
            </a:r>
            <a:r>
              <a:rPr lang="ko-KR" altLang="en-US" sz="1400" b="1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b="1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공격</a:t>
            </a:r>
            <a:endParaRPr lang="en-US" altLang="ko-KR" sz="1400" b="1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언더볼팅과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오버클럭킹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효과를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결합하여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"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en-US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"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손상을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일으키는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방식으로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구성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공격자가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취약점을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악용하여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피해자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커널에서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비밀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추출하거나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데이터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무결성에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영향을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미치거나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DoS</a:t>
            </a:r>
            <a:r>
              <a:rPr lang="ko-KR" altLang="en-US" sz="1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유발할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있음을</a:t>
            </a:r>
            <a:r>
              <a:rPr lang="ko-KR" altLang="en-US" sz="1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1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발견</a:t>
            </a:r>
            <a:endParaRPr lang="en-US" altLang="ko-KR" sz="1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75667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8E404C-6683-EA7D-BA57-478E44B05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kumimoji="1" lang="en-US" altLang="ko-KR" dirty="0"/>
              <a:t>SDC susceptibility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68625CA-BC4C-7FF2-4FE9-2DD7AAE1C9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중에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SDC</a:t>
            </a:r>
            <a:r>
              <a:rPr lang="ko-KR" altLang="en-US" sz="2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주입할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가능성을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평가하기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위해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공급업체에서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규정한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OPP</a:t>
            </a:r>
            <a:r>
              <a:rPr lang="ko-KR" altLang="ko-KR" sz="2400" dirty="0"/>
              <a:t>(</a:t>
            </a:r>
            <a:r>
              <a:rPr lang="ko-KR" altLang="ko-KR" sz="2400" dirty="0" err="1"/>
              <a:t>Operationing</a:t>
            </a:r>
            <a:r>
              <a:rPr lang="ko-KR" altLang="ko-KR" sz="2400" dirty="0"/>
              <a:t> </a:t>
            </a:r>
            <a:r>
              <a:rPr lang="ko-KR" altLang="ko-KR" sz="2400" dirty="0" err="1"/>
              <a:t>Performance</a:t>
            </a:r>
            <a:r>
              <a:rPr lang="ko-KR" altLang="ko-KR" sz="2400" dirty="0"/>
              <a:t> </a:t>
            </a:r>
            <a:r>
              <a:rPr lang="ko-KR" altLang="ko-KR" sz="2400" dirty="0" err="1"/>
              <a:t>Points</a:t>
            </a:r>
            <a:r>
              <a:rPr lang="ko-KR" altLang="ko-KR" sz="2400" dirty="0"/>
              <a:t>)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이외의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OPP</a:t>
            </a:r>
            <a:r>
              <a:rPr lang="ko-KR" altLang="en-US" sz="2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선택하고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GPU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Sobel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에지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감지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커널을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시작</a:t>
            </a:r>
            <a:endParaRPr lang="en-US" altLang="ko-KR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OPP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설정은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1245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MHz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클록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주파수와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800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mV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전압을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사용</a:t>
            </a:r>
            <a:endParaRPr lang="en-US" altLang="ko-KR" sz="2400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그림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6</a:t>
            </a:r>
            <a:r>
              <a:rPr lang="en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d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에서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정상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불량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출력의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 err="1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픽셀별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차이를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보임</a:t>
            </a:r>
            <a:endParaRPr lang="en-US" altLang="ko-KR" sz="240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오버드라이브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설정에서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관찰된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총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11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개의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결함</a:t>
            </a:r>
            <a:r>
              <a:rPr lang="ko-KR" altLang="en-US" sz="2400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sz="2400" dirty="0"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픽셀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55AB5-F27F-D606-AAD5-938F0D0AF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545" y="3926088"/>
            <a:ext cx="8637885" cy="2417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0251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1606</TotalTime>
  <Words>1388</Words>
  <Application>Microsoft Macintosh PowerPoint</Application>
  <PresentationFormat>와이드스크린</PresentationFormat>
  <Paragraphs>102</Paragraphs>
  <Slides>14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Apple SD Gothic Neo</vt:lpstr>
      <vt:lpstr>Arial</vt:lpstr>
      <vt:lpstr>Helvetica Neue</vt:lpstr>
      <vt:lpstr>CryptoCraft 테마</vt:lpstr>
      <vt:lpstr>제목 테마</vt:lpstr>
      <vt:lpstr>A Novel GPU Overdrive Fault Attack r 논문 리뷰</vt:lpstr>
      <vt:lpstr> 배경</vt:lpstr>
      <vt:lpstr> 배경</vt:lpstr>
      <vt:lpstr> Timing Constraints and Violations</vt:lpstr>
      <vt:lpstr> Differential Fault Analysis</vt:lpstr>
      <vt:lpstr> Differential Fault Analysis</vt:lpstr>
      <vt:lpstr> GPU 전압 및 주파수 확장</vt:lpstr>
      <vt:lpstr> 적응 확장의 한계</vt:lpstr>
      <vt:lpstr> SDC susceptibility</vt:lpstr>
      <vt:lpstr> Vulnerable Instructions</vt:lpstr>
      <vt:lpstr> AES GPU 구현에 대한 DFA</vt:lpstr>
      <vt:lpstr> AES GPU 구현에 대한 DFA</vt:lpstr>
      <vt:lpstr> Limitations and Future Work 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66</cp:revision>
  <dcterms:created xsi:type="dcterms:W3CDTF">2019-03-05T04:29:07Z</dcterms:created>
  <dcterms:modified xsi:type="dcterms:W3CDTF">2022-12-19T23:17:39Z</dcterms:modified>
</cp:coreProperties>
</file>