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2156868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2156868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3072709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3072709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991890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99189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SHAKE-128 PTX </a:t>
            </a:r>
            <a:r>
              <a:rPr lang="ko-KR" altLang="en-US" dirty="0"/>
              <a:t>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F504A-A73E-4E1F-B2F6-5EEA8C18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문제점 해결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403A2855-AFF8-4D72-8F34-DABD7372B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r>
              <a:rPr lang="en-US" altLang="ko-KR" dirty="0"/>
              <a:t>2 Shift + 1 OR = 1 Rotation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068313C-15EC-4B4D-AAEC-5FDE490D6862}"/>
              </a:ext>
            </a:extLst>
          </p:cNvPr>
          <p:cNvGrpSpPr/>
          <p:nvPr/>
        </p:nvGrpSpPr>
        <p:grpSpPr>
          <a:xfrm>
            <a:off x="2656088" y="2611094"/>
            <a:ext cx="2281808" cy="285226"/>
            <a:chOff x="1712752" y="2575420"/>
            <a:chExt cx="2281808" cy="28522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EA15A9-BD6F-48C3-A86F-61B2B22307FB}"/>
                </a:ext>
              </a:extLst>
            </p:cNvPr>
            <p:cNvSpPr/>
            <p:nvPr/>
          </p:nvSpPr>
          <p:spPr>
            <a:xfrm>
              <a:off x="1712752" y="2575420"/>
              <a:ext cx="285226" cy="285226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EBF170C-BDCA-400C-BAC3-779E3E28B670}"/>
                </a:ext>
              </a:extLst>
            </p:cNvPr>
            <p:cNvSpPr/>
            <p:nvPr/>
          </p:nvSpPr>
          <p:spPr>
            <a:xfrm>
              <a:off x="1997978" y="2575420"/>
              <a:ext cx="285226" cy="2852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3FAF47E-88FB-4AED-A9EA-1AEB7FA62035}"/>
                </a:ext>
              </a:extLst>
            </p:cNvPr>
            <p:cNvSpPr/>
            <p:nvPr/>
          </p:nvSpPr>
          <p:spPr>
            <a:xfrm>
              <a:off x="2283204" y="2575420"/>
              <a:ext cx="285226" cy="2852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3568FCD-3785-47B5-9270-8944FB0876C6}"/>
                </a:ext>
              </a:extLst>
            </p:cNvPr>
            <p:cNvSpPr/>
            <p:nvPr/>
          </p:nvSpPr>
          <p:spPr>
            <a:xfrm>
              <a:off x="2568430" y="2575420"/>
              <a:ext cx="285226" cy="2852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786AC1E-8DDB-42C4-B283-3148031A7290}"/>
                </a:ext>
              </a:extLst>
            </p:cNvPr>
            <p:cNvSpPr/>
            <p:nvPr/>
          </p:nvSpPr>
          <p:spPr>
            <a:xfrm>
              <a:off x="2853656" y="2575420"/>
              <a:ext cx="285226" cy="2852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5FB5925-12CA-4210-8896-557DD54CDBC2}"/>
                </a:ext>
              </a:extLst>
            </p:cNvPr>
            <p:cNvSpPr/>
            <p:nvPr/>
          </p:nvSpPr>
          <p:spPr>
            <a:xfrm>
              <a:off x="3138882" y="2575420"/>
              <a:ext cx="285226" cy="2852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F426384-94B0-4520-B85B-F742F2BB286A}"/>
                </a:ext>
              </a:extLst>
            </p:cNvPr>
            <p:cNvSpPr/>
            <p:nvPr/>
          </p:nvSpPr>
          <p:spPr>
            <a:xfrm>
              <a:off x="3424108" y="2575420"/>
              <a:ext cx="285226" cy="2852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D66A7CC-6ECB-437A-BE20-FC3E86D67E5E}"/>
                </a:ext>
              </a:extLst>
            </p:cNvPr>
            <p:cNvSpPr/>
            <p:nvPr/>
          </p:nvSpPr>
          <p:spPr>
            <a:xfrm>
              <a:off x="3709334" y="2575420"/>
              <a:ext cx="285226" cy="285226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DDD0AC5-BAC3-4778-8E9E-A1305FBCB1FB}"/>
              </a:ext>
            </a:extLst>
          </p:cNvPr>
          <p:cNvSpPr txBox="1"/>
          <p:nvPr/>
        </p:nvSpPr>
        <p:spPr>
          <a:xfrm>
            <a:off x="902685" y="2570385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Original data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0A9DE7-4AC3-44FF-8445-8C3B0E875165}"/>
              </a:ext>
            </a:extLst>
          </p:cNvPr>
          <p:cNvSpPr txBox="1"/>
          <p:nvPr/>
        </p:nvSpPr>
        <p:spPr>
          <a:xfrm>
            <a:off x="902685" y="360883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Shift 1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D51C85E-9C61-4BB2-89F3-F9369BD9F7D9}"/>
              </a:ext>
            </a:extLst>
          </p:cNvPr>
          <p:cNvGrpSpPr/>
          <p:nvPr/>
        </p:nvGrpSpPr>
        <p:grpSpPr>
          <a:xfrm>
            <a:off x="2656088" y="3650779"/>
            <a:ext cx="2281808" cy="285226"/>
            <a:chOff x="1997978" y="2575420"/>
            <a:chExt cx="2281808" cy="28522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313F31B-0E22-479F-8895-83768BC99DC0}"/>
                </a:ext>
              </a:extLst>
            </p:cNvPr>
            <p:cNvSpPr/>
            <p:nvPr/>
          </p:nvSpPr>
          <p:spPr>
            <a:xfrm>
              <a:off x="3994560" y="2575420"/>
              <a:ext cx="285226" cy="28522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CB0B9B2-B4B9-488D-894C-B92FC5C0F26D}"/>
                </a:ext>
              </a:extLst>
            </p:cNvPr>
            <p:cNvSpPr/>
            <p:nvPr/>
          </p:nvSpPr>
          <p:spPr>
            <a:xfrm>
              <a:off x="1997978" y="2575420"/>
              <a:ext cx="285226" cy="2852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567E91B-FEF8-4959-BD66-FEC3FCA6F15C}"/>
                </a:ext>
              </a:extLst>
            </p:cNvPr>
            <p:cNvSpPr/>
            <p:nvPr/>
          </p:nvSpPr>
          <p:spPr>
            <a:xfrm>
              <a:off x="2283204" y="2575420"/>
              <a:ext cx="285226" cy="2852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D17F3CB-79BE-46C9-9005-E94AA662B3C0}"/>
                </a:ext>
              </a:extLst>
            </p:cNvPr>
            <p:cNvSpPr/>
            <p:nvPr/>
          </p:nvSpPr>
          <p:spPr>
            <a:xfrm>
              <a:off x="2568430" y="2575420"/>
              <a:ext cx="285226" cy="2852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7500AE0-9817-4BCE-A106-ED4BE6001C20}"/>
                </a:ext>
              </a:extLst>
            </p:cNvPr>
            <p:cNvSpPr/>
            <p:nvPr/>
          </p:nvSpPr>
          <p:spPr>
            <a:xfrm>
              <a:off x="2853656" y="2575420"/>
              <a:ext cx="285226" cy="2852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36362E2-2AE1-4670-AD78-897E27D25F57}"/>
                </a:ext>
              </a:extLst>
            </p:cNvPr>
            <p:cNvSpPr/>
            <p:nvPr/>
          </p:nvSpPr>
          <p:spPr>
            <a:xfrm>
              <a:off x="3138882" y="2575420"/>
              <a:ext cx="285226" cy="2852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AF98866-BC4C-49CC-A124-FD6A84F1DF51}"/>
                </a:ext>
              </a:extLst>
            </p:cNvPr>
            <p:cNvSpPr/>
            <p:nvPr/>
          </p:nvSpPr>
          <p:spPr>
            <a:xfrm>
              <a:off x="3424108" y="2575420"/>
              <a:ext cx="285226" cy="2852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2B9372-D6F1-45FE-83F2-B3BF7F03495E}"/>
                </a:ext>
              </a:extLst>
            </p:cNvPr>
            <p:cNvSpPr/>
            <p:nvPr/>
          </p:nvSpPr>
          <p:spPr>
            <a:xfrm>
              <a:off x="3709334" y="2575420"/>
              <a:ext cx="285226" cy="285226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1117DDA-C826-4BB2-B5BF-B73DC6738A65}"/>
              </a:ext>
            </a:extLst>
          </p:cNvPr>
          <p:cNvGrpSpPr/>
          <p:nvPr/>
        </p:nvGrpSpPr>
        <p:grpSpPr>
          <a:xfrm>
            <a:off x="2656088" y="4501238"/>
            <a:ext cx="2281808" cy="285226"/>
            <a:chOff x="1712752" y="2575420"/>
            <a:chExt cx="2281808" cy="28522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191BCC6-7552-42FD-8AA4-76D3D3984ED3}"/>
                </a:ext>
              </a:extLst>
            </p:cNvPr>
            <p:cNvSpPr/>
            <p:nvPr/>
          </p:nvSpPr>
          <p:spPr>
            <a:xfrm>
              <a:off x="1712752" y="2575420"/>
              <a:ext cx="285226" cy="28522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367C738-A924-43B1-926F-BC9737637381}"/>
                </a:ext>
              </a:extLst>
            </p:cNvPr>
            <p:cNvSpPr/>
            <p:nvPr/>
          </p:nvSpPr>
          <p:spPr>
            <a:xfrm>
              <a:off x="1997978" y="2575420"/>
              <a:ext cx="285226" cy="28522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E32FC25-5F93-4DD8-9C39-391EE74E0580}"/>
                </a:ext>
              </a:extLst>
            </p:cNvPr>
            <p:cNvSpPr/>
            <p:nvPr/>
          </p:nvSpPr>
          <p:spPr>
            <a:xfrm>
              <a:off x="2283204" y="2575420"/>
              <a:ext cx="285226" cy="28522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BC73759-06CF-440C-83AF-2631C83E51CA}"/>
                </a:ext>
              </a:extLst>
            </p:cNvPr>
            <p:cNvSpPr/>
            <p:nvPr/>
          </p:nvSpPr>
          <p:spPr>
            <a:xfrm>
              <a:off x="2568430" y="2575420"/>
              <a:ext cx="285226" cy="28522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3C950CE-558D-4B96-A434-3194A57F1F6A}"/>
                </a:ext>
              </a:extLst>
            </p:cNvPr>
            <p:cNvSpPr/>
            <p:nvPr/>
          </p:nvSpPr>
          <p:spPr>
            <a:xfrm>
              <a:off x="2853656" y="2575420"/>
              <a:ext cx="285226" cy="28522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5E6791C-E3DB-400A-96C9-C2AFC0BD3BCF}"/>
                </a:ext>
              </a:extLst>
            </p:cNvPr>
            <p:cNvSpPr/>
            <p:nvPr/>
          </p:nvSpPr>
          <p:spPr>
            <a:xfrm>
              <a:off x="3138882" y="2575420"/>
              <a:ext cx="285226" cy="28522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380CC44-28AB-4075-A290-9669D90CDD28}"/>
                </a:ext>
              </a:extLst>
            </p:cNvPr>
            <p:cNvSpPr/>
            <p:nvPr/>
          </p:nvSpPr>
          <p:spPr>
            <a:xfrm>
              <a:off x="3424108" y="2575420"/>
              <a:ext cx="285226" cy="28522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00B2E25-81CB-45EC-BC2C-0B286613D599}"/>
                </a:ext>
              </a:extLst>
            </p:cNvPr>
            <p:cNvSpPr/>
            <p:nvPr/>
          </p:nvSpPr>
          <p:spPr>
            <a:xfrm>
              <a:off x="3709334" y="2575420"/>
              <a:ext cx="285226" cy="285226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1AEC9FB-62DB-4E32-9AE3-5440FBB53329}"/>
              </a:ext>
            </a:extLst>
          </p:cNvPr>
          <p:cNvSpPr txBox="1"/>
          <p:nvPr/>
        </p:nvSpPr>
        <p:spPr>
          <a:xfrm>
            <a:off x="902685" y="427695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Shift 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D4673F-7196-476E-80D2-5CD6B68AA236}"/>
              </a:ext>
            </a:extLst>
          </p:cNvPr>
          <p:cNvSpPr txBox="1"/>
          <p:nvPr/>
        </p:nvSpPr>
        <p:spPr>
          <a:xfrm>
            <a:off x="865763" y="5144636"/>
            <a:ext cx="1628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</a:t>
            </a:r>
          </a:p>
          <a:p>
            <a:r>
              <a:rPr lang="en-US" altLang="ko-KR" dirty="0"/>
              <a:t>(Shift1 | Shift7)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1A2D8F0-A85A-4CE4-ADDE-28B51E83CEB6}"/>
              </a:ext>
            </a:extLst>
          </p:cNvPr>
          <p:cNvGrpSpPr/>
          <p:nvPr/>
        </p:nvGrpSpPr>
        <p:grpSpPr>
          <a:xfrm>
            <a:off x="2656088" y="5325188"/>
            <a:ext cx="2281808" cy="285226"/>
            <a:chOff x="1712752" y="2575420"/>
            <a:chExt cx="2281808" cy="28522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C50E24A-6FAE-4613-A170-82CED90E9EC9}"/>
                </a:ext>
              </a:extLst>
            </p:cNvPr>
            <p:cNvSpPr/>
            <p:nvPr/>
          </p:nvSpPr>
          <p:spPr>
            <a:xfrm>
              <a:off x="1712752" y="2575420"/>
              <a:ext cx="285226" cy="2852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1B29389-3EC9-486B-AF88-6C920C9C8010}"/>
                </a:ext>
              </a:extLst>
            </p:cNvPr>
            <p:cNvSpPr/>
            <p:nvPr/>
          </p:nvSpPr>
          <p:spPr>
            <a:xfrm>
              <a:off x="1997978" y="2575420"/>
              <a:ext cx="285226" cy="2852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4A426C6-02CB-4C55-8F82-4F11E1983752}"/>
                </a:ext>
              </a:extLst>
            </p:cNvPr>
            <p:cNvSpPr/>
            <p:nvPr/>
          </p:nvSpPr>
          <p:spPr>
            <a:xfrm>
              <a:off x="2283204" y="2575420"/>
              <a:ext cx="285226" cy="2852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C6C413F-627B-4DD6-8C03-264794919446}"/>
                </a:ext>
              </a:extLst>
            </p:cNvPr>
            <p:cNvSpPr/>
            <p:nvPr/>
          </p:nvSpPr>
          <p:spPr>
            <a:xfrm>
              <a:off x="2568430" y="2575420"/>
              <a:ext cx="285226" cy="2852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4EE50C9-1382-410C-AC3D-86A6B2CF1B63}"/>
                </a:ext>
              </a:extLst>
            </p:cNvPr>
            <p:cNvSpPr/>
            <p:nvPr/>
          </p:nvSpPr>
          <p:spPr>
            <a:xfrm>
              <a:off x="2853656" y="2575420"/>
              <a:ext cx="285226" cy="2852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CEB05D9-D19A-4027-A079-1A759C0ED2DE}"/>
                </a:ext>
              </a:extLst>
            </p:cNvPr>
            <p:cNvSpPr/>
            <p:nvPr/>
          </p:nvSpPr>
          <p:spPr>
            <a:xfrm>
              <a:off x="3138882" y="2575420"/>
              <a:ext cx="285226" cy="2852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75F5614-6F25-436D-8B7A-6B1CEA3F412D}"/>
                </a:ext>
              </a:extLst>
            </p:cNvPr>
            <p:cNvSpPr/>
            <p:nvPr/>
          </p:nvSpPr>
          <p:spPr>
            <a:xfrm>
              <a:off x="3424108" y="2575420"/>
              <a:ext cx="285226" cy="285226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90461C3-4B82-417D-8D41-C19F0C99C1E1}"/>
                </a:ext>
              </a:extLst>
            </p:cNvPr>
            <p:cNvSpPr/>
            <p:nvPr/>
          </p:nvSpPr>
          <p:spPr>
            <a:xfrm>
              <a:off x="3709334" y="2575420"/>
              <a:ext cx="285226" cy="285226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4CD319A-D90B-4D70-8CB7-ABF867091583}"/>
              </a:ext>
            </a:extLst>
          </p:cNvPr>
          <p:cNvGrpSpPr/>
          <p:nvPr/>
        </p:nvGrpSpPr>
        <p:grpSpPr>
          <a:xfrm>
            <a:off x="8833158" y="2607186"/>
            <a:ext cx="2281808" cy="285226"/>
            <a:chOff x="1712752" y="2575420"/>
            <a:chExt cx="2281808" cy="285226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228CBD2-0552-4F5E-AFBE-093DE632E451}"/>
                </a:ext>
              </a:extLst>
            </p:cNvPr>
            <p:cNvSpPr/>
            <p:nvPr/>
          </p:nvSpPr>
          <p:spPr>
            <a:xfrm>
              <a:off x="1712752" y="2575420"/>
              <a:ext cx="285226" cy="2852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C9CEA18-BB13-4A37-B64E-60EF52AE8C24}"/>
                </a:ext>
              </a:extLst>
            </p:cNvPr>
            <p:cNvSpPr/>
            <p:nvPr/>
          </p:nvSpPr>
          <p:spPr>
            <a:xfrm>
              <a:off x="1997978" y="2575420"/>
              <a:ext cx="285226" cy="2852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18B290B-C30E-4027-AF73-2991B3B32F55}"/>
                </a:ext>
              </a:extLst>
            </p:cNvPr>
            <p:cNvSpPr/>
            <p:nvPr/>
          </p:nvSpPr>
          <p:spPr>
            <a:xfrm>
              <a:off x="2283204" y="2575420"/>
              <a:ext cx="285226" cy="2852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4A80D82-3AF7-4D55-81A4-A9C1B66E31C8}"/>
                </a:ext>
              </a:extLst>
            </p:cNvPr>
            <p:cNvSpPr/>
            <p:nvPr/>
          </p:nvSpPr>
          <p:spPr>
            <a:xfrm>
              <a:off x="2568430" y="2575420"/>
              <a:ext cx="285226" cy="2852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2532B43-E1E6-4FF6-AB6C-582F4B20B2D0}"/>
                </a:ext>
              </a:extLst>
            </p:cNvPr>
            <p:cNvSpPr/>
            <p:nvPr/>
          </p:nvSpPr>
          <p:spPr>
            <a:xfrm>
              <a:off x="2853656" y="2575420"/>
              <a:ext cx="285226" cy="2852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3882EF3-5DF7-4ECD-87C0-C07A48578E6C}"/>
                </a:ext>
              </a:extLst>
            </p:cNvPr>
            <p:cNvSpPr/>
            <p:nvPr/>
          </p:nvSpPr>
          <p:spPr>
            <a:xfrm>
              <a:off x="3138882" y="2575420"/>
              <a:ext cx="285226" cy="2852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7F526D8-AA3F-4949-8E38-22F604E4AD3E}"/>
                </a:ext>
              </a:extLst>
            </p:cNvPr>
            <p:cNvSpPr/>
            <p:nvPr/>
          </p:nvSpPr>
          <p:spPr>
            <a:xfrm>
              <a:off x="3424108" y="2575420"/>
              <a:ext cx="285226" cy="285226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79A0F5F-9D26-4214-801D-0339463A7DC6}"/>
                </a:ext>
              </a:extLst>
            </p:cNvPr>
            <p:cNvSpPr/>
            <p:nvPr/>
          </p:nvSpPr>
          <p:spPr>
            <a:xfrm>
              <a:off x="3709334" y="2575420"/>
              <a:ext cx="285226" cy="285226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EC7B7CFA-AC92-4FB8-A166-BB8E4AE1392D}"/>
              </a:ext>
            </a:extLst>
          </p:cNvPr>
          <p:cNvSpPr txBox="1"/>
          <p:nvPr/>
        </p:nvSpPr>
        <p:spPr>
          <a:xfrm>
            <a:off x="7249943" y="256078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Rotation 1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502BA53-D8A9-4121-A8C4-5470ACB61F85}"/>
              </a:ext>
            </a:extLst>
          </p:cNvPr>
          <p:cNvCxnSpPr>
            <a:cxnSpLocks/>
            <a:stCxn id="44" idx="3"/>
            <a:endCxn id="56" idx="1"/>
          </p:cNvCxnSpPr>
          <p:nvPr/>
        </p:nvCxnSpPr>
        <p:spPr>
          <a:xfrm flipV="1">
            <a:off x="4937896" y="5463641"/>
            <a:ext cx="4334329" cy="4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A4B55DA-CFCD-439B-81E3-FA75F5C7834C}"/>
              </a:ext>
            </a:extLst>
          </p:cNvPr>
          <p:cNvSpPr txBox="1"/>
          <p:nvPr/>
        </p:nvSpPr>
        <p:spPr>
          <a:xfrm>
            <a:off x="9272225" y="527897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동일한 결과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4C26556-07BA-47D7-9D35-0D89BAEA62C0}"/>
              </a:ext>
            </a:extLst>
          </p:cNvPr>
          <p:cNvCxnSpPr>
            <a:cxnSpLocks/>
            <a:stCxn id="50" idx="1"/>
            <a:endCxn id="56" idx="0"/>
          </p:cNvCxnSpPr>
          <p:nvPr/>
        </p:nvCxnSpPr>
        <p:spPr>
          <a:xfrm flipH="1">
            <a:off x="9973699" y="2749799"/>
            <a:ext cx="363" cy="25291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1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9CD70-E8CC-45F3-93FF-30B0911F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문제점 해결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E7FA18-CCC2-40CF-A9B9-24A3DC006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전역변수 인덱싱 구현</a:t>
            </a:r>
            <a:endParaRPr lang="en-US" altLang="ko-KR" dirty="0"/>
          </a:p>
          <a:p>
            <a:r>
              <a:rPr lang="ko-KR" altLang="en-US" dirty="0"/>
              <a:t>인덱스가 상수 값일 때는 단순한 구현이 가능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int a = b[0]</a:t>
            </a:r>
          </a:p>
          <a:p>
            <a:pPr marL="457200" lvl="1" indent="0">
              <a:buNone/>
            </a:pPr>
            <a:r>
              <a:rPr lang="en-US" altLang="ko-KR" dirty="0"/>
              <a:t>	ld.global.s32 a, [b+0];\n\t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uint64_t a = b[5]</a:t>
            </a:r>
          </a:p>
          <a:p>
            <a:pPr marL="457200" lvl="1" indent="0">
              <a:buNone/>
            </a:pPr>
            <a:r>
              <a:rPr lang="en-US" altLang="ko-KR" dirty="0"/>
              <a:t>	ld.global.u64 a, [b+5];\n\t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변수 인덱스일 경우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구현이 복잡해짐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5FE7BC-A16E-47BA-90A0-7F125E8D2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620" y="1867583"/>
            <a:ext cx="3247619" cy="2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9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1859C-89EB-45D7-BA17-D4DEA186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문제점 해결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999EAA-D3CD-4870-B40D-F9706312C4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9A1DB3-EC8F-4F48-88ED-D62BAE40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722"/>
            <a:ext cx="7305675" cy="5057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462488F-0C7B-4CD0-96B3-23D0184C0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2847975"/>
            <a:ext cx="72866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48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59F2A-300C-441B-8B59-891A89AD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문제점 해결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3D48BF-B9E3-45C7-975F-500D164E5F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단순한 프로젝트 생성</a:t>
            </a:r>
            <a:endParaRPr lang="en-US" altLang="ko-KR" dirty="0"/>
          </a:p>
          <a:p>
            <a:r>
              <a:rPr lang="ko-KR" altLang="en-US" dirty="0"/>
              <a:t>전역 변수 배열에서</a:t>
            </a:r>
            <a:br>
              <a:rPr lang="en-US" altLang="ko-KR" dirty="0"/>
            </a:br>
            <a:r>
              <a:rPr lang="ko-KR" altLang="en-US" dirty="0"/>
              <a:t>상수 값을 가져오는</a:t>
            </a:r>
            <a:br>
              <a:rPr lang="en-US" altLang="ko-KR" dirty="0"/>
            </a:br>
            <a:r>
              <a:rPr lang="ko-KR" altLang="en-US" dirty="0"/>
              <a:t>프로젝트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PTX </a:t>
            </a:r>
            <a:r>
              <a:rPr lang="ko-KR" altLang="en-US" dirty="0"/>
              <a:t>코드 추출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D19D5E-3D19-4CD8-AD9A-8BD3CBEF1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75" y="1448078"/>
            <a:ext cx="6761905" cy="44666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997F43-BE4B-41A2-AE42-D0FEDCF75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7" y="4705221"/>
            <a:ext cx="2685714" cy="1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02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9AF6F-0F81-4C53-B7DA-A6AF36A2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문제점 해결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FA6F96-0D57-4501-8177-77ED62ECE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여섯 줄로 구현이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76AAE6-9BE6-4885-8566-D937A1997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524" y="2948047"/>
            <a:ext cx="5380952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21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52BEC-030D-4334-BA1A-6EDBA308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 및 향후 과제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AD5901-7907-4512-9AEB-3456A2B63F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B978C5-E3AE-465D-8622-46987B7524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45"/>
          <a:stretch/>
        </p:blipFill>
        <p:spPr>
          <a:xfrm>
            <a:off x="1837730" y="1045411"/>
            <a:ext cx="4135231" cy="52966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B99786-9E85-463E-81FF-CCE9C09749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45"/>
          <a:stretch/>
        </p:blipFill>
        <p:spPr>
          <a:xfrm>
            <a:off x="6219041" y="1045411"/>
            <a:ext cx="4135231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12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52BEC-030D-4334-BA1A-6EDBA308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 및 향후 과제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AD5901-7907-4512-9AEB-3456A2B63F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ko-KR" altLang="en-US" dirty="0"/>
              <a:t>동일한 </a:t>
            </a:r>
            <a:r>
              <a:rPr lang="en-US" altLang="ko-KR" dirty="0"/>
              <a:t>Coarse grain </a:t>
            </a:r>
            <a:r>
              <a:rPr lang="ko-KR" altLang="en-US" dirty="0"/>
              <a:t>구현이지만</a:t>
            </a:r>
            <a:r>
              <a:rPr lang="en-US" altLang="ko-KR" dirty="0"/>
              <a:t>, PTX </a:t>
            </a:r>
            <a:r>
              <a:rPr lang="ko-KR" altLang="en-US" dirty="0"/>
              <a:t>어셈블리의 결과물이 빠름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SHAKE-128 Fine grain</a:t>
            </a:r>
            <a:r>
              <a:rPr lang="ko-KR" altLang="en-US" dirty="0"/>
              <a:t>을 시도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현재는 어느 정도 완성이 되었으나</a:t>
            </a:r>
            <a:r>
              <a:rPr lang="en-US" altLang="ko-KR" dirty="0"/>
              <a:t>, </a:t>
            </a:r>
            <a:r>
              <a:rPr lang="ko-KR" altLang="en-US" dirty="0"/>
              <a:t>구현 적합성이 통과하지 못함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이를 수정하기 위해 다양한 방법을 시도 중</a:t>
            </a:r>
          </a:p>
        </p:txBody>
      </p:sp>
    </p:spTree>
    <p:extLst>
      <p:ext uri="{BB962C8B-B14F-4D97-AF65-F5344CB8AC3E}">
        <p14:creationId xmlns:p14="http://schemas.microsoft.com/office/powerpoint/2010/main" val="253448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이전 진행상황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PTX </a:t>
            </a:r>
            <a:r>
              <a:rPr lang="ko-KR" altLang="en-US" dirty="0"/>
              <a:t>구현 및 문제점 해결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 및 향후 과제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이전 진행상황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altLang="ko-KR" dirty="0"/>
              <a:t>SHAKE-128 GPU </a:t>
            </a:r>
            <a:r>
              <a:rPr lang="ko-KR" altLang="en-US" dirty="0"/>
              <a:t>구현을 시도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Coarse Grain</a:t>
            </a:r>
            <a:r>
              <a:rPr lang="ko-KR" altLang="en-US" dirty="0"/>
              <a:t>으로 구현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적정 수준의 블록</a:t>
            </a:r>
            <a:r>
              <a:rPr lang="en-US" altLang="ko-KR" dirty="0"/>
              <a:t>, </a:t>
            </a:r>
            <a:r>
              <a:rPr lang="ko-KR" altLang="en-US" dirty="0"/>
              <a:t>스레드 사용이 있어야 성능 향상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스레드의 경우</a:t>
            </a:r>
            <a:r>
              <a:rPr lang="en-US" altLang="ko-KR" dirty="0"/>
              <a:t>, 32</a:t>
            </a:r>
            <a:r>
              <a:rPr lang="ko-KR" altLang="en-US" dirty="0"/>
              <a:t>스레드 이상을 사용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PTX </a:t>
            </a:r>
            <a:r>
              <a:rPr lang="ko-KR" altLang="en-US" b="1" dirty="0">
                <a:solidFill>
                  <a:srgbClr val="FF0000"/>
                </a:solidFill>
              </a:rPr>
              <a:t>어셈블리</a:t>
            </a:r>
            <a:r>
              <a:rPr lang="ko-KR" altLang="en-US" dirty="0"/>
              <a:t>를 사용한 </a:t>
            </a:r>
            <a:r>
              <a:rPr lang="en-US" altLang="ko-KR" dirty="0"/>
              <a:t>Coarse Grain </a:t>
            </a:r>
            <a:r>
              <a:rPr lang="ko-KR" altLang="en-US" dirty="0"/>
              <a:t>시도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C9C29-EB07-4889-BFBD-707539BC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PTX </a:t>
            </a:r>
            <a:r>
              <a:rPr lang="ko-KR" altLang="en-US" dirty="0"/>
              <a:t>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3E92F-6F5F-4F0F-B07B-CD74A04BF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PTX</a:t>
            </a:r>
            <a:r>
              <a:rPr lang="ko-KR" altLang="en-US" dirty="0"/>
              <a:t>는 </a:t>
            </a:r>
            <a:r>
              <a:rPr lang="en-US" altLang="ko-KR" dirty="0"/>
              <a:t>Parallel Thread Execution</a:t>
            </a:r>
            <a:r>
              <a:rPr lang="ko-KR" altLang="en-US" dirty="0"/>
              <a:t>의 약자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GPU </a:t>
            </a:r>
            <a:r>
              <a:rPr lang="ko-KR" altLang="en-US" dirty="0"/>
              <a:t>병렬 프로그래밍에서 사용 가능한 어셈블리어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기본적인 문법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명령어</a:t>
            </a:r>
            <a:r>
              <a:rPr lang="en-US" altLang="ko-KR" dirty="0"/>
              <a:t>).(</a:t>
            </a:r>
            <a:r>
              <a:rPr lang="ko-KR" altLang="en-US" dirty="0"/>
              <a:t>자료형</a:t>
            </a:r>
            <a:r>
              <a:rPr lang="en-US" altLang="ko-KR" dirty="0"/>
              <a:t>) (</a:t>
            </a:r>
            <a:r>
              <a:rPr lang="ko-KR" altLang="en-US" dirty="0" err="1"/>
              <a:t>대상레지스터</a:t>
            </a:r>
            <a:r>
              <a:rPr lang="en-US" altLang="ko-KR" dirty="0"/>
              <a:t>), (</a:t>
            </a:r>
            <a:r>
              <a:rPr lang="ko-KR" altLang="en-US" dirty="0"/>
              <a:t>입력</a:t>
            </a:r>
            <a:r>
              <a:rPr lang="en-US" altLang="ko-KR" dirty="0"/>
              <a:t>1), (</a:t>
            </a:r>
            <a:r>
              <a:rPr lang="ko-KR" altLang="en-US" dirty="0"/>
              <a:t>입력</a:t>
            </a:r>
            <a:r>
              <a:rPr lang="en-US" altLang="ko-KR" dirty="0"/>
              <a:t>2);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인라인</a:t>
            </a:r>
            <a:r>
              <a:rPr lang="en-US" altLang="ko-KR" dirty="0"/>
              <a:t> </a:t>
            </a:r>
            <a:r>
              <a:rPr lang="ko-KR" altLang="en-US" dirty="0"/>
              <a:t>어셈블리 지원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</a:t>
            </a:r>
            <a:r>
              <a:rPr lang="ko-KR" altLang="en-US" dirty="0"/>
              <a:t>언어의 인라인 어셈블리와 마찬가지로</a:t>
            </a:r>
            <a:r>
              <a:rPr lang="en-US" altLang="ko-KR" dirty="0"/>
              <a:t>, C</a:t>
            </a:r>
            <a:r>
              <a:rPr lang="ko-KR" altLang="en-US" dirty="0"/>
              <a:t>언어 중간에 삽입하는 어셈블리</a:t>
            </a:r>
          </a:p>
        </p:txBody>
      </p:sp>
    </p:spTree>
    <p:extLst>
      <p:ext uri="{BB962C8B-B14F-4D97-AF65-F5344CB8AC3E}">
        <p14:creationId xmlns:p14="http://schemas.microsoft.com/office/powerpoint/2010/main" val="382444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D50D3-F050-4569-8FE5-3164C137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PTX </a:t>
            </a:r>
            <a:r>
              <a:rPr lang="ko-KR" altLang="en-US" dirty="0"/>
              <a:t>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B86166-1A7B-4CDC-BE64-8BB3B4A31B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Keccak </a:t>
            </a:r>
            <a:r>
              <a:rPr lang="ko-KR" altLang="en-US" dirty="0"/>
              <a:t>내부 함수의 </a:t>
            </a:r>
            <a:r>
              <a:rPr lang="en-US" altLang="ko-KR" dirty="0"/>
              <a:t>Permutation </a:t>
            </a:r>
            <a:r>
              <a:rPr lang="ko-KR" altLang="en-US" dirty="0"/>
              <a:t>부분에서 </a:t>
            </a:r>
            <a:r>
              <a:rPr lang="en-US" altLang="ko-KR" dirty="0"/>
              <a:t>PTX </a:t>
            </a:r>
            <a:r>
              <a:rPr lang="ko-KR" altLang="en-US" dirty="0"/>
              <a:t>어셈블리 적용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747E68-95AD-4D3E-BB80-FA719B9DB792}"/>
              </a:ext>
            </a:extLst>
          </p:cNvPr>
          <p:cNvSpPr/>
          <p:nvPr/>
        </p:nvSpPr>
        <p:spPr>
          <a:xfrm>
            <a:off x="1048622" y="2516696"/>
            <a:ext cx="2365698" cy="14764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Keccak_absorb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F008F9-402B-452F-B51F-EBB2C2A5CA74}"/>
              </a:ext>
            </a:extLst>
          </p:cNvPr>
          <p:cNvSpPr/>
          <p:nvPr/>
        </p:nvSpPr>
        <p:spPr>
          <a:xfrm>
            <a:off x="5462629" y="2516696"/>
            <a:ext cx="2365698" cy="14764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Keccak_squeezeblocks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6405F1-FAAF-4AB3-94AB-F94DDA4865CA}"/>
              </a:ext>
            </a:extLst>
          </p:cNvPr>
          <p:cNvSpPr/>
          <p:nvPr/>
        </p:nvSpPr>
        <p:spPr>
          <a:xfrm>
            <a:off x="8987404" y="2910980"/>
            <a:ext cx="2365698" cy="6878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Hash result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ABE136-D197-4E4F-9AD1-4B140B565D58}"/>
              </a:ext>
            </a:extLst>
          </p:cNvPr>
          <p:cNvSpPr/>
          <p:nvPr/>
        </p:nvSpPr>
        <p:spPr>
          <a:xfrm>
            <a:off x="2726422" y="5099284"/>
            <a:ext cx="3478632" cy="741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KeccakF1600_StatePermute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455EC0-6160-4BD3-BDBF-BFEA7D00B691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2231471" y="3993160"/>
            <a:ext cx="494951" cy="1476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ED2AB45-BF78-4C2E-9D24-7EEC7C229D85}"/>
              </a:ext>
            </a:extLst>
          </p:cNvPr>
          <p:cNvCxnSpPr>
            <a:cxnSpLocks/>
            <a:stCxn id="5" idx="2"/>
            <a:endCxn id="7" idx="3"/>
          </p:cNvCxnSpPr>
          <p:nvPr/>
        </p:nvCxnSpPr>
        <p:spPr>
          <a:xfrm flipH="1">
            <a:off x="6205054" y="3993160"/>
            <a:ext cx="440424" cy="14769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4D27BE2-00D3-4246-BBE4-C4658EB013B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14320" y="3254928"/>
            <a:ext cx="20483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37AA60-72F1-4FE9-987A-A6D02F28CC4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828327" y="3254928"/>
            <a:ext cx="11590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F126065-BF3C-4803-BEE1-EFC0E350437F}"/>
              </a:ext>
            </a:extLst>
          </p:cNvPr>
          <p:cNvCxnSpPr>
            <a:cxnSpLocks/>
          </p:cNvCxnSpPr>
          <p:nvPr/>
        </p:nvCxnSpPr>
        <p:spPr>
          <a:xfrm flipH="1" flipV="1">
            <a:off x="2451683" y="3991469"/>
            <a:ext cx="371212" cy="110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5A9D787-9BAC-49A9-AED8-A83EE5948245}"/>
              </a:ext>
            </a:extLst>
          </p:cNvPr>
          <p:cNvCxnSpPr>
            <a:cxnSpLocks/>
          </p:cNvCxnSpPr>
          <p:nvPr/>
        </p:nvCxnSpPr>
        <p:spPr>
          <a:xfrm flipV="1">
            <a:off x="6072228" y="3991469"/>
            <a:ext cx="332697" cy="1115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25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CF8B3-584F-4C34-89AD-1186559A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문제점 해결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B27A40-E7D0-4F18-A551-130426E17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XOR</a:t>
            </a:r>
            <a:r>
              <a:rPr lang="ko-KR" altLang="en-US" dirty="0"/>
              <a:t> 연산자의 문법 오류</a:t>
            </a:r>
            <a:endParaRPr lang="en-US" altLang="ko-KR" dirty="0"/>
          </a:p>
          <a:p>
            <a:r>
              <a:rPr lang="ko-KR" altLang="en-US" dirty="0"/>
              <a:t>알 수 없는 오류가 발생</a:t>
            </a:r>
            <a:endParaRPr lang="en-US" altLang="ko-KR" dirty="0"/>
          </a:p>
          <a:p>
            <a:pPr lvl="1"/>
            <a:r>
              <a:rPr lang="en-US" altLang="ko-KR" dirty="0"/>
              <a:t>XOR.u64 %0, %1, %2      =      %0 &lt;- %1 ^ %2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FEB7B1-9BA4-4DC8-BBF7-3BE399091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176" y="2780611"/>
            <a:ext cx="3596082" cy="30416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83B18E6-A257-41EA-A4A0-ADC87F7CED4A}"/>
              </a:ext>
            </a:extLst>
          </p:cNvPr>
          <p:cNvSpPr/>
          <p:nvPr/>
        </p:nvSpPr>
        <p:spPr>
          <a:xfrm>
            <a:off x="1677798" y="2801923"/>
            <a:ext cx="914400" cy="2903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31B34B20-6AE5-42B8-B300-B8BCEF02145E}"/>
              </a:ext>
            </a:extLst>
          </p:cNvPr>
          <p:cNvCxnSpPr>
            <a:stCxn id="5" idx="2"/>
          </p:cNvCxnSpPr>
          <p:nvPr/>
        </p:nvCxnSpPr>
        <p:spPr>
          <a:xfrm rot="5400000" flipH="1" flipV="1">
            <a:off x="3225262" y="3133944"/>
            <a:ext cx="1481266" cy="3661795"/>
          </a:xfrm>
          <a:prstGeom prst="bentConnector4">
            <a:avLst>
              <a:gd name="adj1" fmla="val -15433"/>
              <a:gd name="adj2" fmla="val 5624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1BAB92-498E-46AA-8F19-9D2CD0B9CF58}"/>
              </a:ext>
            </a:extLst>
          </p:cNvPr>
          <p:cNvSpPr txBox="1"/>
          <p:nvPr/>
        </p:nvSpPr>
        <p:spPr>
          <a:xfrm>
            <a:off x="5796793" y="3624044"/>
            <a:ext cx="5511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Uint64_t = unsigned long </a:t>
            </a:r>
            <a:r>
              <a:rPr lang="en-US" altLang="ko-KR" sz="2400" dirty="0" err="1">
                <a:latin typeface="+mn-ea"/>
              </a:rPr>
              <a:t>long</a:t>
            </a:r>
            <a:endParaRPr lang="en-US" altLang="ko-KR" sz="2400" dirty="0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+mn-ea"/>
              </a:rPr>
              <a:t>stdint.h</a:t>
            </a:r>
            <a:r>
              <a:rPr lang="ko-KR" altLang="en-US" sz="2400" dirty="0">
                <a:latin typeface="+mn-ea"/>
              </a:rPr>
              <a:t>에 정의됨</a:t>
            </a: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64-bit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247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9D75D-44BA-4795-AE52-FF945BA8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문제점 해결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4E146D-4517-4064-A3C5-562A4A4DD1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PTX</a:t>
            </a:r>
            <a:r>
              <a:rPr lang="ko-KR" altLang="en-US" dirty="0"/>
              <a:t> 어셈블리는 </a:t>
            </a:r>
            <a:r>
              <a:rPr lang="en-US" altLang="ko-KR" dirty="0"/>
              <a:t>16</a:t>
            </a:r>
            <a:r>
              <a:rPr lang="ko-KR" altLang="en-US" dirty="0"/>
              <a:t>종류의 자료형을 제공</a:t>
            </a:r>
            <a:endParaRPr lang="en-US" altLang="ko-KR" dirty="0"/>
          </a:p>
          <a:p>
            <a:r>
              <a:rPr lang="en-US" altLang="ko-KR" dirty="0"/>
              <a:t>XOR </a:t>
            </a:r>
            <a:r>
              <a:rPr lang="ko-KR" altLang="en-US" dirty="0"/>
              <a:t>연산자는 </a:t>
            </a:r>
            <a:r>
              <a:rPr lang="en-US" altLang="ko-KR" dirty="0"/>
              <a:t>b(n)</a:t>
            </a:r>
            <a:r>
              <a:rPr lang="ko-KR" altLang="en-US" dirty="0"/>
              <a:t>형의 지정자를 필요로 함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33E0A40-9C73-4B07-8A8C-6D4D49892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095965"/>
              </p:ext>
            </p:extLst>
          </p:nvPr>
        </p:nvGraphicFramePr>
        <p:xfrm>
          <a:off x="498630" y="2726290"/>
          <a:ext cx="11194740" cy="306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7370">
                  <a:extLst>
                    <a:ext uri="{9D8B030D-6E8A-4147-A177-3AD203B41FA5}">
                      <a16:colId xmlns:a16="http://schemas.microsoft.com/office/drawing/2014/main" val="1237677537"/>
                    </a:ext>
                  </a:extLst>
                </a:gridCol>
                <a:gridCol w="5597370">
                  <a:extLst>
                    <a:ext uri="{9D8B030D-6E8A-4147-A177-3AD203B41FA5}">
                      <a16:colId xmlns:a16="http://schemas.microsoft.com/office/drawing/2014/main" val="976085639"/>
                    </a:ext>
                  </a:extLst>
                </a:gridCol>
              </a:tblGrid>
              <a:tr h="510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+mn-ea"/>
                          <a:ea typeface="+mn-ea"/>
                          <a:cs typeface="Liberation Serif" panose="02020603050405020304" pitchFamily="18" charset="0"/>
                        </a:rPr>
                        <a:t>기본 자료형</a:t>
                      </a:r>
                    </a:p>
                  </a:txBody>
                  <a:tcPr marL="125941" marR="125941" marT="62970" marB="6297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+mn-ea"/>
                          <a:ea typeface="+mn-ea"/>
                          <a:cs typeface="Liberation Serif" panose="02020603050405020304" pitchFamily="18" charset="0"/>
                        </a:rPr>
                        <a:t>자료형 지정자</a:t>
                      </a:r>
                    </a:p>
                  </a:txBody>
                  <a:tcPr marL="125941" marR="125941" marT="62970" marB="62970"/>
                </a:tc>
                <a:extLst>
                  <a:ext uri="{0D108BD9-81ED-4DB2-BD59-A6C34878D82A}">
                    <a16:rowId xmlns:a16="http://schemas.microsoft.com/office/drawing/2014/main" val="735241645"/>
                  </a:ext>
                </a:extLst>
              </a:tr>
              <a:tr h="510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+mn-ea"/>
                          <a:ea typeface="+mn-ea"/>
                          <a:cs typeface="Liberation Serif" panose="02020603050405020304" pitchFamily="18" charset="0"/>
                        </a:rPr>
                        <a:t>정수</a:t>
                      </a:r>
                    </a:p>
                  </a:txBody>
                  <a:tcPr marL="125941" marR="125941" marT="62970" marB="6297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+mn-ea"/>
                          <a:ea typeface="+mn-ea"/>
                          <a:cs typeface="Liberation Serif" panose="02020603050405020304" pitchFamily="18" charset="0"/>
                        </a:rPr>
                        <a:t>.s8, .s16, .s32, .s64</a:t>
                      </a:r>
                      <a:endParaRPr lang="ko-KR" altLang="en-US" sz="2500" dirty="0">
                        <a:latin typeface="+mn-ea"/>
                        <a:ea typeface="+mn-ea"/>
                        <a:cs typeface="Liberation Serif" panose="02020603050405020304" pitchFamily="18" charset="0"/>
                      </a:endParaRPr>
                    </a:p>
                  </a:txBody>
                  <a:tcPr marL="125941" marR="125941" marT="62970" marB="62970"/>
                </a:tc>
                <a:extLst>
                  <a:ext uri="{0D108BD9-81ED-4DB2-BD59-A6C34878D82A}">
                    <a16:rowId xmlns:a16="http://schemas.microsoft.com/office/drawing/2014/main" val="4064104576"/>
                  </a:ext>
                </a:extLst>
              </a:tr>
              <a:tr h="510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+mn-ea"/>
                          <a:ea typeface="+mn-ea"/>
                          <a:cs typeface="Liberation Serif" panose="02020603050405020304" pitchFamily="18" charset="0"/>
                        </a:rPr>
                        <a:t>부호 없는 정수</a:t>
                      </a:r>
                    </a:p>
                  </a:txBody>
                  <a:tcPr marL="125941" marR="125941" marT="62970" marB="6297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+mn-ea"/>
                          <a:ea typeface="+mn-ea"/>
                          <a:cs typeface="Liberation Serif" panose="02020603050405020304" pitchFamily="18" charset="0"/>
                        </a:rPr>
                        <a:t>.u8, .u16, .u32, .u64</a:t>
                      </a:r>
                      <a:endParaRPr lang="ko-KR" altLang="en-US" sz="2500" dirty="0">
                        <a:latin typeface="+mn-ea"/>
                        <a:ea typeface="+mn-ea"/>
                        <a:cs typeface="Liberation Serif" panose="02020603050405020304" pitchFamily="18" charset="0"/>
                      </a:endParaRPr>
                    </a:p>
                  </a:txBody>
                  <a:tcPr marL="125941" marR="125941" marT="62970" marB="62970"/>
                </a:tc>
                <a:extLst>
                  <a:ext uri="{0D108BD9-81ED-4DB2-BD59-A6C34878D82A}">
                    <a16:rowId xmlns:a16="http://schemas.microsoft.com/office/drawing/2014/main" val="1840728068"/>
                  </a:ext>
                </a:extLst>
              </a:tr>
              <a:tr h="510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+mn-ea"/>
                          <a:ea typeface="+mn-ea"/>
                          <a:cs typeface="Liberation Serif" panose="02020603050405020304" pitchFamily="18" charset="0"/>
                        </a:rPr>
                        <a:t>부동소수점</a:t>
                      </a:r>
                    </a:p>
                  </a:txBody>
                  <a:tcPr marL="125941" marR="125941" marT="62970" marB="6297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+mn-ea"/>
                          <a:ea typeface="+mn-ea"/>
                          <a:cs typeface="Liberation Serif" panose="02020603050405020304" pitchFamily="18" charset="0"/>
                        </a:rPr>
                        <a:t>.f16, .f16x2, .f32, .f64</a:t>
                      </a:r>
                      <a:endParaRPr lang="ko-KR" altLang="en-US" sz="2500" dirty="0">
                        <a:latin typeface="+mn-ea"/>
                        <a:ea typeface="+mn-ea"/>
                        <a:cs typeface="Liberation Serif" panose="02020603050405020304" pitchFamily="18" charset="0"/>
                      </a:endParaRPr>
                    </a:p>
                  </a:txBody>
                  <a:tcPr marL="125941" marR="125941" marT="62970" marB="62970"/>
                </a:tc>
                <a:extLst>
                  <a:ext uri="{0D108BD9-81ED-4DB2-BD59-A6C34878D82A}">
                    <a16:rowId xmlns:a16="http://schemas.microsoft.com/office/drawing/2014/main" val="639468177"/>
                  </a:ext>
                </a:extLst>
              </a:tr>
              <a:tr h="510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+mn-ea"/>
                          <a:ea typeface="+mn-ea"/>
                          <a:cs typeface="Liberation Serif" panose="02020603050405020304" pitchFamily="18" charset="0"/>
                        </a:rPr>
                        <a:t>비트</a:t>
                      </a:r>
                    </a:p>
                  </a:txBody>
                  <a:tcPr marL="125941" marR="125941" marT="62970" marB="6297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+mn-ea"/>
                          <a:ea typeface="+mn-ea"/>
                          <a:cs typeface="Liberation Serif" panose="02020603050405020304" pitchFamily="18" charset="0"/>
                        </a:rPr>
                        <a:t>.b8, .b16, .b32, .b64</a:t>
                      </a:r>
                      <a:endParaRPr lang="ko-KR" altLang="en-US" sz="2500" dirty="0">
                        <a:latin typeface="+mn-ea"/>
                        <a:ea typeface="+mn-ea"/>
                        <a:cs typeface="Liberation Serif" panose="02020603050405020304" pitchFamily="18" charset="0"/>
                      </a:endParaRPr>
                    </a:p>
                  </a:txBody>
                  <a:tcPr marL="125941" marR="125941" marT="62970" marB="62970"/>
                </a:tc>
                <a:extLst>
                  <a:ext uri="{0D108BD9-81ED-4DB2-BD59-A6C34878D82A}">
                    <a16:rowId xmlns:a16="http://schemas.microsoft.com/office/drawing/2014/main" val="668264605"/>
                  </a:ext>
                </a:extLst>
              </a:tr>
              <a:tr h="510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+mn-ea"/>
                          <a:ea typeface="+mn-ea"/>
                          <a:cs typeface="Liberation Serif" panose="02020603050405020304" pitchFamily="18" charset="0"/>
                        </a:rPr>
                        <a:t>서술형</a:t>
                      </a:r>
                    </a:p>
                  </a:txBody>
                  <a:tcPr marL="125941" marR="125941" marT="62970" marB="6297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+mn-ea"/>
                          <a:ea typeface="+mn-ea"/>
                          <a:cs typeface="Liberation Serif" panose="02020603050405020304" pitchFamily="18" charset="0"/>
                        </a:rPr>
                        <a:t>.</a:t>
                      </a:r>
                      <a:r>
                        <a:rPr lang="en-US" altLang="ko-KR" sz="2500" dirty="0" err="1">
                          <a:latin typeface="+mn-ea"/>
                          <a:ea typeface="+mn-ea"/>
                          <a:cs typeface="Liberation Serif" panose="02020603050405020304" pitchFamily="18" charset="0"/>
                        </a:rPr>
                        <a:t>pred</a:t>
                      </a:r>
                      <a:endParaRPr lang="ko-KR" altLang="en-US" sz="2500" dirty="0">
                        <a:latin typeface="+mn-ea"/>
                        <a:ea typeface="+mn-ea"/>
                        <a:cs typeface="Liberation Serif" panose="02020603050405020304" pitchFamily="18" charset="0"/>
                      </a:endParaRPr>
                    </a:p>
                  </a:txBody>
                  <a:tcPr marL="125941" marR="125941" marT="62970" marB="62970"/>
                </a:tc>
                <a:extLst>
                  <a:ext uri="{0D108BD9-81ED-4DB2-BD59-A6C34878D82A}">
                    <a16:rowId xmlns:a16="http://schemas.microsoft.com/office/drawing/2014/main" val="2498980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657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DBB76-D4A8-4CDB-8229-DCF1F7C2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문제점 해결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9C8ADD-BACD-43F2-86E0-7151E77A8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303" y="2537534"/>
            <a:ext cx="4457143" cy="31047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66A91D-F7E4-484D-8920-0FAC47B4B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475" y="3589915"/>
            <a:ext cx="2333333" cy="10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A50919-70A6-4048-A640-652C98EB55D2}"/>
              </a:ext>
            </a:extLst>
          </p:cNvPr>
          <p:cNvSpPr txBox="1"/>
          <p:nvPr/>
        </p:nvSpPr>
        <p:spPr>
          <a:xfrm>
            <a:off x="5678762" y="3859082"/>
            <a:ext cx="241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=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29025-560C-4F12-BFC5-92C8255CE538}"/>
              </a:ext>
            </a:extLst>
          </p:cNvPr>
          <p:cNvSpPr txBox="1"/>
          <p:nvPr/>
        </p:nvSpPr>
        <p:spPr>
          <a:xfrm>
            <a:off x="2663068" y="1855863"/>
            <a:ext cx="241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/>
              <a:t>어셈블리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15E971-AB78-49B1-A272-C450582C741F}"/>
              </a:ext>
            </a:extLst>
          </p:cNvPr>
          <p:cNvSpPr txBox="1"/>
          <p:nvPr/>
        </p:nvSpPr>
        <p:spPr>
          <a:xfrm>
            <a:off x="7774262" y="1855863"/>
            <a:ext cx="241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C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414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B7028-F5C9-4BBB-9B69-28A8EE95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문제점 해결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DE7B2D-310A-42B1-AF40-1C39A6100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Rotation </a:t>
            </a:r>
            <a:r>
              <a:rPr lang="ko-KR" altLang="en-US" dirty="0"/>
              <a:t>연산 구현</a:t>
            </a:r>
            <a:endParaRPr lang="en-US" altLang="ko-KR" dirty="0"/>
          </a:p>
          <a:p>
            <a:pPr lvl="1"/>
            <a:r>
              <a:rPr lang="en-US" altLang="ko-KR" dirty="0"/>
              <a:t>Shift: </a:t>
            </a:r>
            <a:r>
              <a:rPr lang="ko-KR" altLang="en-US" dirty="0"/>
              <a:t>비트를 한 방향으로 이동</a:t>
            </a:r>
            <a:r>
              <a:rPr lang="en-US" altLang="ko-KR" dirty="0"/>
              <a:t>, </a:t>
            </a:r>
            <a:r>
              <a:rPr lang="ko-KR" altLang="en-US" dirty="0"/>
              <a:t>반대쪽 방향에 </a:t>
            </a:r>
            <a:r>
              <a:rPr lang="en-US" altLang="ko-KR" dirty="0"/>
              <a:t>0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1"/>
            <a:r>
              <a:rPr lang="en-US" altLang="ko-KR" dirty="0"/>
              <a:t>Rotation: </a:t>
            </a:r>
            <a:r>
              <a:rPr lang="ko-KR" altLang="en-US" dirty="0"/>
              <a:t>비트를 한 방향으로 이동</a:t>
            </a:r>
            <a:r>
              <a:rPr lang="en-US" altLang="ko-KR" dirty="0"/>
              <a:t>, </a:t>
            </a:r>
            <a:r>
              <a:rPr lang="ko-KR" altLang="en-US" dirty="0"/>
              <a:t>반대쪽 방향으로 비트가 이동</a:t>
            </a:r>
            <a:endParaRPr lang="en-US" altLang="ko-KR" dirty="0"/>
          </a:p>
          <a:p>
            <a:r>
              <a:rPr lang="en-US" altLang="ko-KR" dirty="0"/>
              <a:t>AVR</a:t>
            </a:r>
            <a:r>
              <a:rPr lang="ko-KR" altLang="en-US" dirty="0"/>
              <a:t>에는 </a:t>
            </a:r>
            <a:r>
              <a:rPr lang="en-US" altLang="ko-KR" dirty="0"/>
              <a:t>Rotation </a:t>
            </a:r>
            <a:r>
              <a:rPr lang="ko-KR" altLang="en-US" dirty="0"/>
              <a:t>명령어가 지원</a:t>
            </a:r>
            <a:endParaRPr lang="en-US" altLang="ko-KR" dirty="0"/>
          </a:p>
          <a:p>
            <a:r>
              <a:rPr lang="en-US" altLang="ko-KR" dirty="0"/>
              <a:t>PTX</a:t>
            </a:r>
            <a:r>
              <a:rPr lang="ko-KR" altLang="en-US" dirty="0"/>
              <a:t>에는 </a:t>
            </a:r>
            <a:r>
              <a:rPr lang="en-US" altLang="ko-KR" dirty="0"/>
              <a:t>Rotation</a:t>
            </a:r>
            <a:r>
              <a:rPr lang="ko-KR" altLang="en-US" dirty="0"/>
              <a:t>이 없으므로 </a:t>
            </a:r>
            <a:r>
              <a:rPr lang="en-US" altLang="ko-KR" dirty="0"/>
              <a:t>Shift</a:t>
            </a:r>
            <a:r>
              <a:rPr lang="ko-KR" altLang="en-US" dirty="0"/>
              <a:t>를 통해 간접적으로 구현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F91C20F-7D64-4674-B504-FA82FA4E492F}"/>
              </a:ext>
            </a:extLst>
          </p:cNvPr>
          <p:cNvGrpSpPr/>
          <p:nvPr/>
        </p:nvGrpSpPr>
        <p:grpSpPr>
          <a:xfrm>
            <a:off x="3410865" y="3695895"/>
            <a:ext cx="1755609" cy="958115"/>
            <a:chOff x="1808568" y="2840217"/>
            <a:chExt cx="1755609" cy="95811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97474C4-6D54-4605-9ADA-80EA9079A214}"/>
                </a:ext>
              </a:extLst>
            </p:cNvPr>
            <p:cNvGrpSpPr/>
            <p:nvPr/>
          </p:nvGrpSpPr>
          <p:grpSpPr>
            <a:xfrm>
              <a:off x="1808568" y="3209549"/>
              <a:ext cx="1755609" cy="219451"/>
              <a:chOff x="1712752" y="2575420"/>
              <a:chExt cx="2281808" cy="285226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9D800F6-FB8F-4979-824B-57801443D7D3}"/>
                  </a:ext>
                </a:extLst>
              </p:cNvPr>
              <p:cNvSpPr/>
              <p:nvPr/>
            </p:nvSpPr>
            <p:spPr>
              <a:xfrm>
                <a:off x="1712752" y="2575420"/>
                <a:ext cx="285226" cy="285226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8719BA0-C231-497C-A0A7-0ED2E4491BF8}"/>
                  </a:ext>
                </a:extLst>
              </p:cNvPr>
              <p:cNvSpPr/>
              <p:nvPr/>
            </p:nvSpPr>
            <p:spPr>
              <a:xfrm>
                <a:off x="1997978" y="2575420"/>
                <a:ext cx="285226" cy="2852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42CB2C4-EAD1-4CB7-BEF8-6BCEE9E8D845}"/>
                  </a:ext>
                </a:extLst>
              </p:cNvPr>
              <p:cNvSpPr/>
              <p:nvPr/>
            </p:nvSpPr>
            <p:spPr>
              <a:xfrm>
                <a:off x="2283204" y="2575420"/>
                <a:ext cx="285226" cy="2852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6ABAD1D-C542-49A5-97A2-A327AFF16EAC}"/>
                  </a:ext>
                </a:extLst>
              </p:cNvPr>
              <p:cNvSpPr/>
              <p:nvPr/>
            </p:nvSpPr>
            <p:spPr>
              <a:xfrm>
                <a:off x="2568430" y="2575420"/>
                <a:ext cx="285226" cy="2852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53D72B4-01D1-436A-A053-62E57BB02974}"/>
                  </a:ext>
                </a:extLst>
              </p:cNvPr>
              <p:cNvSpPr/>
              <p:nvPr/>
            </p:nvSpPr>
            <p:spPr>
              <a:xfrm>
                <a:off x="2853656" y="2575420"/>
                <a:ext cx="285226" cy="2852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6F4158D-80DE-444B-BC03-DCD45F85DE59}"/>
                  </a:ext>
                </a:extLst>
              </p:cNvPr>
              <p:cNvSpPr/>
              <p:nvPr/>
            </p:nvSpPr>
            <p:spPr>
              <a:xfrm>
                <a:off x="3138882" y="2575420"/>
                <a:ext cx="285226" cy="2852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63364FC-8387-41F5-A3CF-5B865DB2634F}"/>
                  </a:ext>
                </a:extLst>
              </p:cNvPr>
              <p:cNvSpPr/>
              <p:nvPr/>
            </p:nvSpPr>
            <p:spPr>
              <a:xfrm>
                <a:off x="3424108" y="2575420"/>
                <a:ext cx="285226" cy="2852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5A7CE4B-DE01-4FE1-892B-D6A6D668AFED}"/>
                  </a:ext>
                </a:extLst>
              </p:cNvPr>
              <p:cNvSpPr/>
              <p:nvPr/>
            </p:nvSpPr>
            <p:spPr>
              <a:xfrm>
                <a:off x="3709334" y="2575420"/>
                <a:ext cx="285226" cy="285226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9635219-EE2B-435A-8EB5-64A7796CEFF8}"/>
                </a:ext>
              </a:extLst>
            </p:cNvPr>
            <p:cNvGrpSpPr/>
            <p:nvPr/>
          </p:nvGrpSpPr>
          <p:grpSpPr>
            <a:xfrm>
              <a:off x="1808568" y="3578881"/>
              <a:ext cx="1755609" cy="219451"/>
              <a:chOff x="1712752" y="2575420"/>
              <a:chExt cx="2281808" cy="28522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340DABA-3330-4558-96DA-D3F0BA245A5C}"/>
                  </a:ext>
                </a:extLst>
              </p:cNvPr>
              <p:cNvSpPr/>
              <p:nvPr/>
            </p:nvSpPr>
            <p:spPr>
              <a:xfrm>
                <a:off x="1712752" y="2575420"/>
                <a:ext cx="285226" cy="2852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BDA6587-43BF-4417-9F89-BF266B543842}"/>
                  </a:ext>
                </a:extLst>
              </p:cNvPr>
              <p:cNvSpPr/>
              <p:nvPr/>
            </p:nvSpPr>
            <p:spPr>
              <a:xfrm>
                <a:off x="1997978" y="2575420"/>
                <a:ext cx="285226" cy="2852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CAC2AD2-C446-409B-92E8-AA1EC143A2EF}"/>
                  </a:ext>
                </a:extLst>
              </p:cNvPr>
              <p:cNvSpPr/>
              <p:nvPr/>
            </p:nvSpPr>
            <p:spPr>
              <a:xfrm>
                <a:off x="2283204" y="2575420"/>
                <a:ext cx="285226" cy="2852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34B4789-6AB4-4D7A-87B3-FEB4648C0FB6}"/>
                  </a:ext>
                </a:extLst>
              </p:cNvPr>
              <p:cNvSpPr/>
              <p:nvPr/>
            </p:nvSpPr>
            <p:spPr>
              <a:xfrm>
                <a:off x="2568430" y="2575420"/>
                <a:ext cx="285226" cy="2852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F599162-6B92-4458-A530-25FA80914EB6}"/>
                  </a:ext>
                </a:extLst>
              </p:cNvPr>
              <p:cNvSpPr/>
              <p:nvPr/>
            </p:nvSpPr>
            <p:spPr>
              <a:xfrm>
                <a:off x="2853656" y="2575420"/>
                <a:ext cx="285226" cy="2852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70A7D6B-76F4-42B7-88E1-E29C2C3BB4F6}"/>
                  </a:ext>
                </a:extLst>
              </p:cNvPr>
              <p:cNvSpPr/>
              <p:nvPr/>
            </p:nvSpPr>
            <p:spPr>
              <a:xfrm>
                <a:off x="3138882" y="2575420"/>
                <a:ext cx="285226" cy="2852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ECEEFD3-85DF-4B5B-86E6-C20795D64EB0}"/>
                  </a:ext>
                </a:extLst>
              </p:cNvPr>
              <p:cNvSpPr/>
              <p:nvPr/>
            </p:nvSpPr>
            <p:spPr>
              <a:xfrm>
                <a:off x="3424108" y="2575420"/>
                <a:ext cx="285226" cy="285226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4355356-6089-4FF2-88F1-089180C58462}"/>
                  </a:ext>
                </a:extLst>
              </p:cNvPr>
              <p:cNvSpPr/>
              <p:nvPr/>
            </p:nvSpPr>
            <p:spPr>
              <a:xfrm>
                <a:off x="3709334" y="2575420"/>
                <a:ext cx="285226" cy="2852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69425A-1E5C-4CA2-91F2-D02C8D2C6BB9}"/>
                </a:ext>
              </a:extLst>
            </p:cNvPr>
            <p:cNvSpPr txBox="1"/>
            <p:nvPr/>
          </p:nvSpPr>
          <p:spPr>
            <a:xfrm>
              <a:off x="2402310" y="284021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Shift</a:t>
              </a:r>
              <a:endParaRPr lang="ko-KR" altLang="en-US" dirty="0"/>
            </a:p>
          </p:txBody>
        </p: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9EDFBFA0-4555-426F-84A5-BE5FC33D5777}"/>
                </a:ext>
              </a:extLst>
            </p:cNvPr>
            <p:cNvCxnSpPr>
              <a:stCxn id="5" idx="1"/>
              <a:endCxn id="14" idx="1"/>
            </p:cNvCxnSpPr>
            <p:nvPr/>
          </p:nvCxnSpPr>
          <p:spPr>
            <a:xfrm rot="10800000" flipV="1">
              <a:off x="1808568" y="3319275"/>
              <a:ext cx="12700" cy="369332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163897B-880D-4778-931F-4D5E7D9E27E0}"/>
              </a:ext>
            </a:extLst>
          </p:cNvPr>
          <p:cNvGrpSpPr/>
          <p:nvPr/>
        </p:nvGrpSpPr>
        <p:grpSpPr>
          <a:xfrm>
            <a:off x="6583497" y="3661110"/>
            <a:ext cx="1762013" cy="992900"/>
            <a:chOff x="1808566" y="4056631"/>
            <a:chExt cx="1762013" cy="99290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B9B11DF-A4E5-45D9-873B-AB75D1302CEF}"/>
                </a:ext>
              </a:extLst>
            </p:cNvPr>
            <p:cNvGrpSpPr/>
            <p:nvPr/>
          </p:nvGrpSpPr>
          <p:grpSpPr>
            <a:xfrm>
              <a:off x="1808567" y="4460748"/>
              <a:ext cx="1755609" cy="219451"/>
              <a:chOff x="1712752" y="2575420"/>
              <a:chExt cx="2281808" cy="28522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522D4AF-7A67-4BE6-A387-0019CA86E570}"/>
                  </a:ext>
                </a:extLst>
              </p:cNvPr>
              <p:cNvSpPr/>
              <p:nvPr/>
            </p:nvSpPr>
            <p:spPr>
              <a:xfrm>
                <a:off x="1712752" y="2575420"/>
                <a:ext cx="285226" cy="285226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98C623B-AC67-41A6-A02B-AFE367573F52}"/>
                  </a:ext>
                </a:extLst>
              </p:cNvPr>
              <p:cNvSpPr/>
              <p:nvPr/>
            </p:nvSpPr>
            <p:spPr>
              <a:xfrm>
                <a:off x="1997978" y="2575420"/>
                <a:ext cx="285226" cy="2852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05766DC-B19E-4054-ABBD-C48AF54AFD5F}"/>
                  </a:ext>
                </a:extLst>
              </p:cNvPr>
              <p:cNvSpPr/>
              <p:nvPr/>
            </p:nvSpPr>
            <p:spPr>
              <a:xfrm>
                <a:off x="2283204" y="2575420"/>
                <a:ext cx="285226" cy="2852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AECAA2E-6D40-4087-B7B4-3B07C31B958D}"/>
                  </a:ext>
                </a:extLst>
              </p:cNvPr>
              <p:cNvSpPr/>
              <p:nvPr/>
            </p:nvSpPr>
            <p:spPr>
              <a:xfrm>
                <a:off x="2568430" y="2575420"/>
                <a:ext cx="285226" cy="2852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6D7E9B3-F6F7-44DD-9E37-33AD29A9363C}"/>
                  </a:ext>
                </a:extLst>
              </p:cNvPr>
              <p:cNvSpPr/>
              <p:nvPr/>
            </p:nvSpPr>
            <p:spPr>
              <a:xfrm>
                <a:off x="2853656" y="2575420"/>
                <a:ext cx="285226" cy="2852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77E7A32-CFBC-44EE-8008-B3C5F773E96E}"/>
                  </a:ext>
                </a:extLst>
              </p:cNvPr>
              <p:cNvSpPr/>
              <p:nvPr/>
            </p:nvSpPr>
            <p:spPr>
              <a:xfrm>
                <a:off x="3138882" y="2575420"/>
                <a:ext cx="285226" cy="2852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27C7A9E-4440-4886-A95E-B35599C409E7}"/>
                  </a:ext>
                </a:extLst>
              </p:cNvPr>
              <p:cNvSpPr/>
              <p:nvPr/>
            </p:nvSpPr>
            <p:spPr>
              <a:xfrm>
                <a:off x="3424108" y="2575420"/>
                <a:ext cx="285226" cy="2852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F2DAB8C-CB2E-4719-AC5F-2C9444CE8D2E}"/>
                  </a:ext>
                </a:extLst>
              </p:cNvPr>
              <p:cNvSpPr/>
              <p:nvPr/>
            </p:nvSpPr>
            <p:spPr>
              <a:xfrm>
                <a:off x="3709334" y="2575420"/>
                <a:ext cx="285226" cy="285226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0515AAE-C913-49A0-A7E3-934FB0412BBC}"/>
                </a:ext>
              </a:extLst>
            </p:cNvPr>
            <p:cNvGrpSpPr/>
            <p:nvPr/>
          </p:nvGrpSpPr>
          <p:grpSpPr>
            <a:xfrm>
              <a:off x="1814970" y="4830080"/>
              <a:ext cx="1755609" cy="219451"/>
              <a:chOff x="1712752" y="2575420"/>
              <a:chExt cx="2281808" cy="285226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200C243-7682-409D-90C7-C5E23953ECC5}"/>
                  </a:ext>
                </a:extLst>
              </p:cNvPr>
              <p:cNvSpPr/>
              <p:nvPr/>
            </p:nvSpPr>
            <p:spPr>
              <a:xfrm>
                <a:off x="1712752" y="2575420"/>
                <a:ext cx="285226" cy="2852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D29163B4-6C0A-4982-82B3-B691F2E8FA03}"/>
                  </a:ext>
                </a:extLst>
              </p:cNvPr>
              <p:cNvSpPr/>
              <p:nvPr/>
            </p:nvSpPr>
            <p:spPr>
              <a:xfrm>
                <a:off x="1997978" y="2575420"/>
                <a:ext cx="285226" cy="2852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39E6EB5-68A6-4A3D-8EB9-A6C26C17B0FD}"/>
                  </a:ext>
                </a:extLst>
              </p:cNvPr>
              <p:cNvSpPr/>
              <p:nvPr/>
            </p:nvSpPr>
            <p:spPr>
              <a:xfrm>
                <a:off x="2283204" y="2575420"/>
                <a:ext cx="285226" cy="2852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D25E653-B36A-4091-9692-2916440FA533}"/>
                  </a:ext>
                </a:extLst>
              </p:cNvPr>
              <p:cNvSpPr/>
              <p:nvPr/>
            </p:nvSpPr>
            <p:spPr>
              <a:xfrm>
                <a:off x="2568430" y="2575420"/>
                <a:ext cx="285226" cy="2852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1EFA4FA-DE8C-41EB-B6D5-32EA4A3238E5}"/>
                  </a:ext>
                </a:extLst>
              </p:cNvPr>
              <p:cNvSpPr/>
              <p:nvPr/>
            </p:nvSpPr>
            <p:spPr>
              <a:xfrm>
                <a:off x="2853656" y="2575420"/>
                <a:ext cx="285226" cy="2852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AF141013-A181-45CD-8C6D-4E91861D14CA}"/>
                  </a:ext>
                </a:extLst>
              </p:cNvPr>
              <p:cNvSpPr/>
              <p:nvPr/>
            </p:nvSpPr>
            <p:spPr>
              <a:xfrm>
                <a:off x="3138882" y="2575420"/>
                <a:ext cx="285226" cy="2852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EA66157-B081-46D3-BD24-EFE77388A741}"/>
                  </a:ext>
                </a:extLst>
              </p:cNvPr>
              <p:cNvSpPr/>
              <p:nvPr/>
            </p:nvSpPr>
            <p:spPr>
              <a:xfrm>
                <a:off x="3424108" y="2575420"/>
                <a:ext cx="285226" cy="285226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3B94A124-3232-42C6-A659-210F98397A76}"/>
                  </a:ext>
                </a:extLst>
              </p:cNvPr>
              <p:cNvSpPr/>
              <p:nvPr/>
            </p:nvSpPr>
            <p:spPr>
              <a:xfrm>
                <a:off x="3709334" y="2575420"/>
                <a:ext cx="285226" cy="285226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C5F025A-3E29-4953-9920-D534BEF84AE1}"/>
                </a:ext>
              </a:extLst>
            </p:cNvPr>
            <p:cNvSpPr txBox="1"/>
            <p:nvPr/>
          </p:nvSpPr>
          <p:spPr>
            <a:xfrm>
              <a:off x="2197128" y="4056631"/>
              <a:ext cx="1043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Rotation</a:t>
              </a:r>
              <a:endParaRPr lang="ko-KR" altLang="en-US" dirty="0"/>
            </a:p>
          </p:txBody>
        </p: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881BFC35-D65F-466C-BEB7-7927C18BDB2C}"/>
                </a:ext>
              </a:extLst>
            </p:cNvPr>
            <p:cNvCxnSpPr>
              <a:cxnSpLocks/>
              <a:stCxn id="23" idx="1"/>
              <a:endCxn id="32" idx="1"/>
            </p:cNvCxnSpPr>
            <p:nvPr/>
          </p:nvCxnSpPr>
          <p:spPr>
            <a:xfrm rot="10800000" flipH="1" flipV="1">
              <a:off x="1808566" y="4570474"/>
              <a:ext cx="6403" cy="369332"/>
            </a:xfrm>
            <a:prstGeom prst="bentConnector3">
              <a:avLst>
                <a:gd name="adj1" fmla="val -357020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60EBB8A-3535-44F4-8D84-A0E35B6D2699}"/>
              </a:ext>
            </a:extLst>
          </p:cNvPr>
          <p:cNvGrpSpPr/>
          <p:nvPr/>
        </p:nvGrpSpPr>
        <p:grpSpPr>
          <a:xfrm>
            <a:off x="3410864" y="4966913"/>
            <a:ext cx="1685714" cy="1109990"/>
            <a:chOff x="3410864" y="4966913"/>
            <a:chExt cx="1685714" cy="1109990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6465E917-605C-40BB-896A-B895697C4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0864" y="5334046"/>
              <a:ext cx="1685714" cy="742857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1FE8484-041A-448F-A0F0-67BDF9AC27B6}"/>
                </a:ext>
              </a:extLst>
            </p:cNvPr>
            <p:cNvSpPr txBox="1"/>
            <p:nvPr/>
          </p:nvSpPr>
          <p:spPr>
            <a:xfrm>
              <a:off x="3479616" y="4966913"/>
              <a:ext cx="1398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AVR </a:t>
              </a:r>
              <a:r>
                <a:rPr lang="ko-KR" altLang="en-US" dirty="0"/>
                <a:t>명령어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F6BC6C4-0C54-4913-B5D8-CD6A6D3C917F}"/>
              </a:ext>
            </a:extLst>
          </p:cNvPr>
          <p:cNvGrpSpPr/>
          <p:nvPr/>
        </p:nvGrpSpPr>
        <p:grpSpPr>
          <a:xfrm>
            <a:off x="6589900" y="4966913"/>
            <a:ext cx="1738372" cy="1192072"/>
            <a:chOff x="7821393" y="4966913"/>
            <a:chExt cx="1738372" cy="1192072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33D63171-6E3D-4E06-82B4-186154C28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1393" y="5336245"/>
              <a:ext cx="1738372" cy="82274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6E4907-A935-4440-B493-66CCE9C4B2BC}"/>
                </a:ext>
              </a:extLst>
            </p:cNvPr>
            <p:cNvSpPr txBox="1"/>
            <p:nvPr/>
          </p:nvSpPr>
          <p:spPr>
            <a:xfrm>
              <a:off x="7995517" y="4966913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PTX </a:t>
              </a:r>
              <a:r>
                <a:rPr lang="ko-KR" altLang="en-US" dirty="0"/>
                <a:t>명령어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18095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468</Words>
  <Application>Microsoft Office PowerPoint</Application>
  <PresentationFormat>와이드스크린</PresentationFormat>
  <Paragraphs>102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CryptoCraft 테마</vt:lpstr>
      <vt:lpstr>제목 테마</vt:lpstr>
      <vt:lpstr>SHAKE-128 PTX 구현</vt:lpstr>
      <vt:lpstr>PowerPoint 프레젠테이션</vt:lpstr>
      <vt:lpstr> 이전 진행상황</vt:lpstr>
      <vt:lpstr> PTX 구현</vt:lpstr>
      <vt:lpstr> PTX 구현</vt:lpstr>
      <vt:lpstr> 문제점 해결</vt:lpstr>
      <vt:lpstr> 문제점 해결</vt:lpstr>
      <vt:lpstr> 문제점 해결</vt:lpstr>
      <vt:lpstr> 문제점 해결</vt:lpstr>
      <vt:lpstr> 문제점 해결</vt:lpstr>
      <vt:lpstr> 문제점 해결</vt:lpstr>
      <vt:lpstr> 문제점 해결</vt:lpstr>
      <vt:lpstr> 문제점 해결</vt:lpstr>
      <vt:lpstr> 문제점 해결</vt:lpstr>
      <vt:lpstr> 결론 및 향후 과제</vt:lpstr>
      <vt:lpstr> 결론 및 향후 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</cp:lastModifiedBy>
  <cp:revision>41</cp:revision>
  <dcterms:created xsi:type="dcterms:W3CDTF">2019-03-05T04:29:07Z</dcterms:created>
  <dcterms:modified xsi:type="dcterms:W3CDTF">2020-12-13T14:54:24Z</dcterms:modified>
</cp:coreProperties>
</file>