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275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80" r:id="rId16"/>
    <p:sldId id="281" r:id="rId17"/>
    <p:sldId id="293" r:id="rId18"/>
    <p:sldId id="295" r:id="rId19"/>
    <p:sldId id="296" r:id="rId20"/>
    <p:sldId id="294" r:id="rId21"/>
    <p:sldId id="297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경주" initials="송경" lastIdx="1" clrIdx="0">
    <p:extLst>
      <p:ext uri="{19B8F6BF-5375-455C-9EA6-DF929625EA0E}">
        <p15:presenceInfo xmlns:p15="http://schemas.microsoft.com/office/powerpoint/2012/main" userId="7a5779e1753518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블록암호</a:t>
            </a:r>
            <a:br>
              <a:rPr lang="en-US" altLang="ko-KR" sz="4800" dirty="0"/>
            </a:br>
            <a:r>
              <a:rPr lang="en-US" altLang="ko-KR" sz="4800" dirty="0"/>
              <a:t>(DES, PRESENT)</a:t>
            </a:r>
            <a:br>
              <a:rPr lang="en-US" altLang="ko-KR" sz="4800" dirty="0"/>
            </a:br>
            <a:r>
              <a:rPr lang="en-US" altLang="ko-KR" sz="2200" dirty="0"/>
              <a:t>https://youtu.be/-4K-OZyVAxc</a:t>
            </a:r>
            <a:endParaRPr lang="ko-KR" altLang="en-US" sz="2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IT</a:t>
            </a:r>
            <a:r>
              <a:rPr lang="ko-KR" altLang="en-US" dirty="0" err="1"/>
              <a:t>융합공학부</a:t>
            </a:r>
            <a:r>
              <a:rPr lang="ko-KR" altLang="en-US" dirty="0"/>
              <a:t> </a:t>
            </a:r>
            <a:r>
              <a:rPr lang="ko-KR" altLang="en-US" dirty="0" err="1"/>
              <a:t>송경주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] DES 구조 및 코드">
            <a:extLst>
              <a:ext uri="{FF2B5EF4-FFF2-40B4-BE49-F238E27FC236}">
                <a16:creationId xmlns:a16="http://schemas.microsoft.com/office/drawing/2014/main" id="{59A68A99-1C06-4602-A9F3-E48750793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23" y="1646574"/>
            <a:ext cx="5564561" cy="39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FE37A6-A6DF-4586-A3FE-070B67AA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내부구조</a:t>
            </a:r>
            <a:r>
              <a:rPr lang="en-US" altLang="ko-KR" dirty="0"/>
              <a:t>_f </a:t>
            </a:r>
            <a:r>
              <a:rPr lang="ko-KR" altLang="en-US" dirty="0"/>
              <a:t>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6BDEB-5C97-4B84-B1D2-C9FCAAA45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59673" y="3829477"/>
            <a:ext cx="3309607" cy="2913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S-Box : 6</a:t>
            </a:r>
            <a:r>
              <a:rPr lang="ko-KR" altLang="en-US" sz="1200" dirty="0"/>
              <a:t>비트 입력을 </a:t>
            </a:r>
            <a:r>
              <a:rPr lang="en-US" altLang="ko-KR" sz="1200" dirty="0"/>
              <a:t>4</a:t>
            </a:r>
            <a:r>
              <a:rPr lang="ko-KR" altLang="en-US" sz="1200" dirty="0"/>
              <a:t>비트 결과로 대응 시킴</a:t>
            </a:r>
            <a:r>
              <a:rPr lang="en-US" altLang="ko-KR" sz="1200" dirty="0"/>
              <a:t>.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CE45A33-AAA6-4012-96E7-0EB5DA65724F}"/>
              </a:ext>
            </a:extLst>
          </p:cNvPr>
          <p:cNvSpPr txBox="1">
            <a:spLocks/>
          </p:cNvSpPr>
          <p:nvPr/>
        </p:nvSpPr>
        <p:spPr>
          <a:xfrm>
            <a:off x="5613942" y="2110666"/>
            <a:ext cx="2986877" cy="291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dirty="0"/>
              <a:t>E : 32</a:t>
            </a:r>
            <a:r>
              <a:rPr lang="ko-KR" altLang="en-US" sz="1200" dirty="0"/>
              <a:t>비트의 입력을 </a:t>
            </a:r>
            <a:r>
              <a:rPr lang="en-US" altLang="ko-KR" sz="1200" dirty="0"/>
              <a:t>48</a:t>
            </a:r>
            <a:r>
              <a:rPr lang="ko-KR" altLang="en-US" sz="1200" dirty="0"/>
              <a:t>비트로 확장 시킴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85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E37A6-A6DF-4586-A3FE-070B67AA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S-Box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3B1730-DA48-4E88-A508-44AFFBD34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8762" y="1228025"/>
            <a:ext cx="7513238" cy="4848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S-Box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600" dirty="0"/>
              <a:t>암호학적 강도 측면에서</a:t>
            </a:r>
            <a:r>
              <a:rPr lang="en-US" altLang="ko-KR" sz="1600" dirty="0"/>
              <a:t> DES</a:t>
            </a:r>
            <a:r>
              <a:rPr lang="ko-KR" altLang="en-US" sz="1600" dirty="0"/>
              <a:t>의 핵심</a:t>
            </a:r>
            <a:r>
              <a:rPr lang="en-US" altLang="ko-KR" sz="1600" dirty="0"/>
              <a:t>.</a:t>
            </a:r>
          </a:p>
          <a:p>
            <a:pPr marL="0" indent="0" algn="ctr">
              <a:buNone/>
            </a:pPr>
            <a:r>
              <a:rPr lang="en-US" altLang="ko-KR" sz="1600" dirty="0"/>
              <a:t>DES</a:t>
            </a:r>
            <a:r>
              <a:rPr lang="ko-KR" altLang="en-US" sz="1600" dirty="0"/>
              <a:t>알고리즘에서 유일한 비선형 요소</a:t>
            </a:r>
            <a:r>
              <a:rPr lang="en-US" altLang="ko-KR" sz="1600" dirty="0">
                <a:sym typeface="Wingdings" panose="05000000000000000000" pitchFamily="2" charset="2"/>
              </a:rPr>
              <a:t>Confusion</a:t>
            </a:r>
            <a:r>
              <a:rPr lang="ko-KR" altLang="en-US" sz="1600" dirty="0">
                <a:sym typeface="Wingdings" panose="05000000000000000000" pitchFamily="2" charset="2"/>
              </a:rPr>
              <a:t>제공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1600" dirty="0"/>
              <a:t>설계 기준에 따라 설계된 </a:t>
            </a:r>
            <a:r>
              <a:rPr lang="en-US" altLang="ko-KR" sz="1600" dirty="0"/>
              <a:t>DES</a:t>
            </a:r>
            <a:r>
              <a:rPr lang="ko-KR" altLang="en-US" sz="1600" dirty="0"/>
              <a:t>에서 가장 중요한 요소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200" dirty="0"/>
              <a:t>&lt;</a:t>
            </a:r>
            <a:r>
              <a:rPr lang="ko-KR" altLang="en-US" sz="1200" dirty="0"/>
              <a:t>설계 기준</a:t>
            </a:r>
            <a:r>
              <a:rPr lang="en-US" altLang="ko-KR" sz="1200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각 </a:t>
            </a:r>
            <a:r>
              <a:rPr lang="en-US" altLang="ko-KR" sz="1100" dirty="0"/>
              <a:t>S-Box</a:t>
            </a:r>
            <a:r>
              <a:rPr lang="ko-KR" altLang="en-US" sz="1100" dirty="0"/>
              <a:t>는 </a:t>
            </a:r>
            <a:r>
              <a:rPr lang="en-US" altLang="ko-KR" sz="1100" dirty="0"/>
              <a:t>6</a:t>
            </a:r>
            <a:r>
              <a:rPr lang="ko-KR" altLang="en-US" sz="1100" dirty="0"/>
              <a:t>비트의 입력과 </a:t>
            </a:r>
            <a:r>
              <a:rPr lang="en-US" altLang="ko-KR" sz="1100" dirty="0"/>
              <a:t>4</a:t>
            </a:r>
            <a:r>
              <a:rPr lang="ko-KR" altLang="en-US" sz="1100" dirty="0"/>
              <a:t>비트의 결과를 갖는다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어떠한 단일 결과 비트도 입력 비트들의 선형결합에 너무 유사해서는 안된다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입력의 가장 낮은 비트와 가장 높은 비트가 고정되고 </a:t>
            </a:r>
            <a:r>
              <a:rPr lang="en-US" altLang="ko-KR" sz="1100" dirty="0"/>
              <a:t>4</a:t>
            </a:r>
            <a:r>
              <a:rPr lang="ko-KR" altLang="en-US" sz="1100" dirty="0"/>
              <a:t>개의 중간비트가 변하면 </a:t>
            </a:r>
            <a:r>
              <a:rPr lang="en-US" altLang="ko-KR" sz="1100" dirty="0"/>
              <a:t>4</a:t>
            </a:r>
            <a:r>
              <a:rPr lang="ko-KR" altLang="en-US" sz="1100" dirty="0"/>
              <a:t>비트의 가능한 결과 값은 반드시 정확하게 한번씩만 나타나야 한다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S-Box</a:t>
            </a:r>
            <a:r>
              <a:rPr lang="ko-KR" altLang="en-US" sz="1100" dirty="0"/>
              <a:t>에 대한 두 입력이 정확하게 한 비트만 다르면 결과는 반드시 최소 두개의 비트가 달라야 한다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S-Box</a:t>
            </a:r>
            <a:r>
              <a:rPr lang="ko-KR" altLang="en-US" sz="1100" dirty="0"/>
              <a:t>에 대한 두 입력의 중간의 두 개의 비트가 다르면 결과는 반드시 최소 두개의 비트가 달라야 한다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S-box</a:t>
            </a:r>
            <a:r>
              <a:rPr lang="ko-KR" altLang="en-US" sz="1100" dirty="0"/>
              <a:t>에 대한 두 입력의 첫번째 두 비트가 다르고 마지막 두 비트가 동일하면 두 개의 결과는 반드시 달라야 한다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100" dirty="0"/>
              <a:t>두 입력이 </a:t>
            </a:r>
            <a:r>
              <a:rPr lang="en-US" altLang="ko-KR" sz="1100" dirty="0"/>
              <a:t>0</a:t>
            </a:r>
            <a:r>
              <a:rPr lang="ko-KR" altLang="en-US" sz="1100" dirty="0"/>
              <a:t>이 아닌 </a:t>
            </a:r>
            <a:r>
              <a:rPr lang="en-US" altLang="ko-KR" sz="1100" dirty="0"/>
              <a:t>6</a:t>
            </a:r>
            <a:r>
              <a:rPr lang="ko-KR" altLang="en-US" sz="1100" dirty="0"/>
              <a:t>비트가 서로 다르면 그러한 차이를 보여주는 입력의 </a:t>
            </a:r>
            <a:r>
              <a:rPr lang="en-US" altLang="ko-KR" sz="1100" dirty="0"/>
              <a:t>32</a:t>
            </a:r>
            <a:r>
              <a:rPr lang="ko-KR" altLang="en-US" sz="1100" dirty="0"/>
              <a:t>개 쌍 중 </a:t>
            </a:r>
            <a:r>
              <a:rPr lang="en-US" altLang="ko-KR" sz="1100" dirty="0"/>
              <a:t>8 </a:t>
            </a:r>
            <a:r>
              <a:rPr lang="ko-KR" altLang="en-US" sz="1100" dirty="0"/>
              <a:t>이하만이 동일한 결과의 차이를 생성한다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8</a:t>
            </a:r>
            <a:r>
              <a:rPr lang="ko-KR" altLang="en-US" sz="1100" dirty="0"/>
              <a:t>개의 </a:t>
            </a:r>
            <a:r>
              <a:rPr lang="en-US" altLang="ko-KR" sz="1100" dirty="0"/>
              <a:t>S-Box</a:t>
            </a:r>
            <a:r>
              <a:rPr lang="ko-KR" altLang="en-US" sz="1100" dirty="0"/>
              <a:t>의 </a:t>
            </a:r>
            <a:r>
              <a:rPr lang="en-US" altLang="ko-KR" sz="1100" dirty="0"/>
              <a:t>32</a:t>
            </a:r>
            <a:r>
              <a:rPr lang="ko-KR" altLang="en-US" sz="1100" dirty="0"/>
              <a:t>비트 결과에서 충돌</a:t>
            </a:r>
            <a:r>
              <a:rPr lang="en-US" altLang="ko-KR" sz="1100" dirty="0"/>
              <a:t>(</a:t>
            </a:r>
            <a:r>
              <a:rPr lang="ko-KR" altLang="en-US" sz="1100" dirty="0"/>
              <a:t>결과차이가 없음</a:t>
            </a:r>
            <a:r>
              <a:rPr lang="en-US" altLang="ko-KR" sz="1100" dirty="0"/>
              <a:t>)</a:t>
            </a:r>
            <a:r>
              <a:rPr lang="ko-KR" altLang="en-US" sz="1100" dirty="0"/>
              <a:t>은 </a:t>
            </a:r>
            <a:r>
              <a:rPr lang="en-US" altLang="ko-KR" sz="1100" dirty="0"/>
              <a:t>3</a:t>
            </a:r>
            <a:r>
              <a:rPr lang="ko-KR" altLang="en-US" sz="1100" dirty="0"/>
              <a:t>개의 인접한 </a:t>
            </a:r>
            <a:r>
              <a:rPr lang="en-US" altLang="ko-KR" sz="1100" dirty="0"/>
              <a:t>s-box</a:t>
            </a:r>
            <a:r>
              <a:rPr lang="ko-KR" altLang="en-US" sz="1100" dirty="0"/>
              <a:t>에서만 발생한다</a:t>
            </a:r>
            <a:r>
              <a:rPr lang="en-US" altLang="ko-KR" sz="1100" dirty="0"/>
              <a:t>.</a:t>
            </a:r>
          </a:p>
        </p:txBody>
      </p:sp>
      <p:pic>
        <p:nvPicPr>
          <p:cNvPr id="5122" name="Picture 2" descr="How to teach DES using Python? The easy way… Part-2: Round function F() |  by Ajit kumar | Medium">
            <a:extLst>
              <a:ext uri="{FF2B5EF4-FFF2-40B4-BE49-F238E27FC236}">
                <a16:creationId xmlns:a16="http://schemas.microsoft.com/office/drawing/2014/main" id="{1DA1352A-6378-4B82-8D85-7C851AECB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3" y="1084451"/>
            <a:ext cx="4514569" cy="513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5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ES complete C++ code">
            <a:extLst>
              <a:ext uri="{FF2B5EF4-FFF2-40B4-BE49-F238E27FC236}">
                <a16:creationId xmlns:a16="http://schemas.microsoft.com/office/drawing/2014/main" id="{E268DBC1-CD51-4F89-8B5F-C0D65D93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2833518"/>
            <a:ext cx="85820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6119FA-89B7-46E4-92DB-8313D247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S-Box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0482B3-973E-4488-8AB4-F5FB10281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5" t="56825" r="2273" b="98"/>
          <a:stretch/>
        </p:blipFill>
        <p:spPr>
          <a:xfrm>
            <a:off x="2019614" y="4769980"/>
            <a:ext cx="7466131" cy="1292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490548-09BE-40A4-B83D-474D2EC05C7E}"/>
              </a:ext>
            </a:extLst>
          </p:cNvPr>
          <p:cNvSpPr txBox="1"/>
          <p:nvPr/>
        </p:nvSpPr>
        <p:spPr>
          <a:xfrm>
            <a:off x="637310" y="1302209"/>
            <a:ext cx="90124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&lt;S-Box </a:t>
            </a:r>
            <a:r>
              <a:rPr lang="ko-KR" altLang="en-US" sz="2400" dirty="0"/>
              <a:t>보는 방법</a:t>
            </a:r>
            <a:r>
              <a:rPr lang="en-US" altLang="ko-KR" sz="2400" dirty="0"/>
              <a:t>&gt;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각 </a:t>
            </a:r>
            <a:r>
              <a:rPr lang="en-US" altLang="ko-KR" sz="2000" dirty="0"/>
              <a:t>6</a:t>
            </a:r>
            <a:r>
              <a:rPr lang="ko-KR" altLang="en-US" sz="2000" dirty="0"/>
              <a:t>비트 입력의 최상위 비트</a:t>
            </a:r>
            <a:r>
              <a:rPr lang="en-US" altLang="ko-KR" sz="2000" dirty="0"/>
              <a:t>(MSB)</a:t>
            </a:r>
            <a:r>
              <a:rPr lang="ko-KR" altLang="en-US" sz="2000" dirty="0"/>
              <a:t>와 최하위 비트</a:t>
            </a:r>
            <a:r>
              <a:rPr lang="en-US" altLang="ko-KR" sz="2000" dirty="0"/>
              <a:t>(LSB)</a:t>
            </a:r>
            <a:r>
              <a:rPr lang="ko-KR" altLang="en-US" sz="2000" dirty="0"/>
              <a:t>는 표의 행을 의미하고</a:t>
            </a:r>
            <a:endParaRPr lang="en-US" altLang="ko-KR" sz="2000" dirty="0"/>
          </a:p>
          <a:p>
            <a:r>
              <a:rPr lang="ko-KR" altLang="en-US" sz="2000" dirty="0"/>
              <a:t>내부의 </a:t>
            </a:r>
            <a:r>
              <a:rPr lang="en-US" altLang="ko-KR" sz="2000" dirty="0"/>
              <a:t>4</a:t>
            </a:r>
            <a:r>
              <a:rPr lang="ko-KR" altLang="en-US" sz="2000" dirty="0"/>
              <a:t>비트는 열을 의미한다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C7E34D3-DDA8-42EA-BC4A-F03D31107CF5}"/>
              </a:ext>
            </a:extLst>
          </p:cNvPr>
          <p:cNvSpPr/>
          <p:nvPr/>
        </p:nvSpPr>
        <p:spPr>
          <a:xfrm>
            <a:off x="2115399" y="4277303"/>
            <a:ext cx="230909" cy="23090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9478536-8399-4B48-A877-CC97320E6691}"/>
              </a:ext>
            </a:extLst>
          </p:cNvPr>
          <p:cNvSpPr/>
          <p:nvPr/>
        </p:nvSpPr>
        <p:spPr>
          <a:xfrm>
            <a:off x="3576646" y="2951155"/>
            <a:ext cx="230909" cy="23090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7252496-BB52-48AA-8E04-20EFD797BB45}"/>
              </a:ext>
            </a:extLst>
          </p:cNvPr>
          <p:cNvSpPr/>
          <p:nvPr/>
        </p:nvSpPr>
        <p:spPr>
          <a:xfrm>
            <a:off x="2346308" y="4330056"/>
            <a:ext cx="1230338" cy="124496"/>
          </a:xfrm>
          <a:custGeom>
            <a:avLst/>
            <a:gdLst>
              <a:gd name="connsiteX0" fmla="*/ 0 w 1230338"/>
              <a:gd name="connsiteY0" fmla="*/ 28864 h 115455"/>
              <a:gd name="connsiteX1" fmla="*/ 1172611 w 1230338"/>
              <a:gd name="connsiteY1" fmla="*/ 28864 h 115455"/>
              <a:gd name="connsiteX2" fmla="*/ 1172611 w 1230338"/>
              <a:gd name="connsiteY2" fmla="*/ 0 h 115455"/>
              <a:gd name="connsiteX3" fmla="*/ 1230338 w 1230338"/>
              <a:gd name="connsiteY3" fmla="*/ 57728 h 115455"/>
              <a:gd name="connsiteX4" fmla="*/ 1172611 w 1230338"/>
              <a:gd name="connsiteY4" fmla="*/ 115455 h 115455"/>
              <a:gd name="connsiteX5" fmla="*/ 1172611 w 1230338"/>
              <a:gd name="connsiteY5" fmla="*/ 86591 h 115455"/>
              <a:gd name="connsiteX6" fmla="*/ 0 w 1230338"/>
              <a:gd name="connsiteY6" fmla="*/ 86591 h 115455"/>
              <a:gd name="connsiteX7" fmla="*/ 0 w 1230338"/>
              <a:gd name="connsiteY7" fmla="*/ 28864 h 115455"/>
              <a:gd name="connsiteX0" fmla="*/ 0 w 1364808"/>
              <a:gd name="connsiteY0" fmla="*/ 28864 h 115455"/>
              <a:gd name="connsiteX1" fmla="*/ 1172611 w 1364808"/>
              <a:gd name="connsiteY1" fmla="*/ 28864 h 115455"/>
              <a:gd name="connsiteX2" fmla="*/ 1172611 w 1364808"/>
              <a:gd name="connsiteY2" fmla="*/ 0 h 115455"/>
              <a:gd name="connsiteX3" fmla="*/ 1364808 w 1364808"/>
              <a:gd name="connsiteY3" fmla="*/ 57728 h 115455"/>
              <a:gd name="connsiteX4" fmla="*/ 1172611 w 1364808"/>
              <a:gd name="connsiteY4" fmla="*/ 115455 h 115455"/>
              <a:gd name="connsiteX5" fmla="*/ 1172611 w 1364808"/>
              <a:gd name="connsiteY5" fmla="*/ 86591 h 115455"/>
              <a:gd name="connsiteX6" fmla="*/ 0 w 1364808"/>
              <a:gd name="connsiteY6" fmla="*/ 86591 h 115455"/>
              <a:gd name="connsiteX7" fmla="*/ 0 w 1364808"/>
              <a:gd name="connsiteY7" fmla="*/ 28864 h 1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4808" h="115455">
                <a:moveTo>
                  <a:pt x="0" y="28864"/>
                </a:moveTo>
                <a:lnTo>
                  <a:pt x="1172611" y="28864"/>
                </a:lnTo>
                <a:lnTo>
                  <a:pt x="1172611" y="0"/>
                </a:lnTo>
                <a:lnTo>
                  <a:pt x="1364808" y="57728"/>
                </a:lnTo>
                <a:lnTo>
                  <a:pt x="1172611" y="115455"/>
                </a:lnTo>
                <a:lnTo>
                  <a:pt x="1172611" y="86591"/>
                </a:lnTo>
                <a:lnTo>
                  <a:pt x="0" y="86591"/>
                </a:lnTo>
                <a:lnTo>
                  <a:pt x="0" y="2886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6">
            <a:extLst>
              <a:ext uri="{FF2B5EF4-FFF2-40B4-BE49-F238E27FC236}">
                <a16:creationId xmlns:a16="http://schemas.microsoft.com/office/drawing/2014/main" id="{F0EAEBA6-AAE2-4E72-A6B0-719B4391FF77}"/>
              </a:ext>
            </a:extLst>
          </p:cNvPr>
          <p:cNvSpPr/>
          <p:nvPr/>
        </p:nvSpPr>
        <p:spPr>
          <a:xfrm rot="5400000">
            <a:off x="3146310" y="3693229"/>
            <a:ext cx="1091579" cy="110455"/>
          </a:xfrm>
          <a:custGeom>
            <a:avLst/>
            <a:gdLst>
              <a:gd name="connsiteX0" fmla="*/ 0 w 1230338"/>
              <a:gd name="connsiteY0" fmla="*/ 28864 h 115455"/>
              <a:gd name="connsiteX1" fmla="*/ 1172611 w 1230338"/>
              <a:gd name="connsiteY1" fmla="*/ 28864 h 115455"/>
              <a:gd name="connsiteX2" fmla="*/ 1172611 w 1230338"/>
              <a:gd name="connsiteY2" fmla="*/ 0 h 115455"/>
              <a:gd name="connsiteX3" fmla="*/ 1230338 w 1230338"/>
              <a:gd name="connsiteY3" fmla="*/ 57728 h 115455"/>
              <a:gd name="connsiteX4" fmla="*/ 1172611 w 1230338"/>
              <a:gd name="connsiteY4" fmla="*/ 115455 h 115455"/>
              <a:gd name="connsiteX5" fmla="*/ 1172611 w 1230338"/>
              <a:gd name="connsiteY5" fmla="*/ 86591 h 115455"/>
              <a:gd name="connsiteX6" fmla="*/ 0 w 1230338"/>
              <a:gd name="connsiteY6" fmla="*/ 86591 h 115455"/>
              <a:gd name="connsiteX7" fmla="*/ 0 w 1230338"/>
              <a:gd name="connsiteY7" fmla="*/ 28864 h 115455"/>
              <a:gd name="connsiteX0" fmla="*/ 0 w 1364808"/>
              <a:gd name="connsiteY0" fmla="*/ 28864 h 115455"/>
              <a:gd name="connsiteX1" fmla="*/ 1172611 w 1364808"/>
              <a:gd name="connsiteY1" fmla="*/ 28864 h 115455"/>
              <a:gd name="connsiteX2" fmla="*/ 1172611 w 1364808"/>
              <a:gd name="connsiteY2" fmla="*/ 0 h 115455"/>
              <a:gd name="connsiteX3" fmla="*/ 1364808 w 1364808"/>
              <a:gd name="connsiteY3" fmla="*/ 57728 h 115455"/>
              <a:gd name="connsiteX4" fmla="*/ 1172611 w 1364808"/>
              <a:gd name="connsiteY4" fmla="*/ 115455 h 115455"/>
              <a:gd name="connsiteX5" fmla="*/ 1172611 w 1364808"/>
              <a:gd name="connsiteY5" fmla="*/ 86591 h 115455"/>
              <a:gd name="connsiteX6" fmla="*/ 0 w 1364808"/>
              <a:gd name="connsiteY6" fmla="*/ 86591 h 115455"/>
              <a:gd name="connsiteX7" fmla="*/ 0 w 1364808"/>
              <a:gd name="connsiteY7" fmla="*/ 28864 h 1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4808" h="115455">
                <a:moveTo>
                  <a:pt x="0" y="28864"/>
                </a:moveTo>
                <a:lnTo>
                  <a:pt x="1172611" y="28864"/>
                </a:lnTo>
                <a:lnTo>
                  <a:pt x="1172611" y="0"/>
                </a:lnTo>
                <a:lnTo>
                  <a:pt x="1364808" y="57728"/>
                </a:lnTo>
                <a:lnTo>
                  <a:pt x="1172611" y="115455"/>
                </a:lnTo>
                <a:lnTo>
                  <a:pt x="1172611" y="86591"/>
                </a:lnTo>
                <a:lnTo>
                  <a:pt x="0" y="86591"/>
                </a:lnTo>
                <a:lnTo>
                  <a:pt x="0" y="2886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2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4136C-76AD-401F-B48B-1EDDDC74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 </a:t>
            </a:r>
            <a:r>
              <a:rPr lang="ko-KR" altLang="en-US" dirty="0"/>
              <a:t>내부구조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FDB77-2481-4FDB-B482-4DB5A192A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00801" y="2581325"/>
            <a:ext cx="4915411" cy="20862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/>
              <a:t>&lt;</a:t>
            </a:r>
            <a:r>
              <a:rPr lang="ko-KR" altLang="en-US" sz="2400" dirty="0"/>
              <a:t>키 스케줄</a:t>
            </a:r>
            <a:r>
              <a:rPr lang="en-US" altLang="ko-KR" sz="2400" dirty="0"/>
              <a:t>&gt;</a:t>
            </a:r>
          </a:p>
          <a:p>
            <a:pPr marL="0" indent="0" algn="ctr">
              <a:buNone/>
            </a:pPr>
            <a:r>
              <a:rPr lang="ko-KR" altLang="en-US" sz="1800" dirty="0"/>
              <a:t>기존 </a:t>
            </a:r>
            <a:r>
              <a:rPr lang="en-US" altLang="ko-KR" sz="1800" dirty="0"/>
              <a:t>56</a:t>
            </a:r>
            <a:r>
              <a:rPr lang="ko-KR" altLang="en-US" sz="1800" dirty="0"/>
              <a:t>비트 키로부터 </a:t>
            </a:r>
            <a:r>
              <a:rPr lang="en-US" altLang="ko-KR" sz="1800" dirty="0"/>
              <a:t>16</a:t>
            </a:r>
            <a:r>
              <a:rPr lang="ko-KR" altLang="en-US" sz="1800" dirty="0"/>
              <a:t>라운드 키 유도</a:t>
            </a:r>
            <a:r>
              <a:rPr lang="en-US" altLang="ko-KR" sz="1800" dirty="0"/>
              <a:t>.</a:t>
            </a:r>
          </a:p>
          <a:p>
            <a:pPr marL="0" indent="0" algn="ctr">
              <a:buNone/>
            </a:pPr>
            <a:r>
              <a:rPr lang="ko-KR" altLang="en-US" sz="1800" dirty="0"/>
              <a:t>각 키는 </a:t>
            </a:r>
            <a:r>
              <a:rPr lang="en-US" altLang="ko-KR" sz="1800" dirty="0"/>
              <a:t>48</a:t>
            </a:r>
            <a:r>
              <a:rPr lang="ko-KR" altLang="en-US" sz="1800" dirty="0"/>
              <a:t>비트로 구성됨</a:t>
            </a:r>
            <a:r>
              <a:rPr lang="en-US" altLang="ko-KR" sz="1800" dirty="0"/>
              <a:t>.</a:t>
            </a:r>
          </a:p>
          <a:p>
            <a:pPr marL="0" indent="0" algn="ctr">
              <a:buNone/>
            </a:pPr>
            <a:r>
              <a:rPr lang="ko-KR" altLang="en-US" sz="1800" dirty="0"/>
              <a:t>각 키의 </a:t>
            </a:r>
            <a:r>
              <a:rPr lang="en-US" altLang="ko-KR" sz="1800" dirty="0"/>
              <a:t>8</a:t>
            </a:r>
            <a:r>
              <a:rPr lang="ko-KR" altLang="en-US" sz="1800" dirty="0"/>
              <a:t>번째 비트는 이전 </a:t>
            </a:r>
            <a:r>
              <a:rPr lang="en-US" altLang="ko-KR" sz="1800" dirty="0"/>
              <a:t>7</a:t>
            </a:r>
            <a:r>
              <a:rPr lang="ko-KR" altLang="en-US" sz="1800" dirty="0"/>
              <a:t>개의 비트에 대한 홀수 패러디 비트로 사용됨</a:t>
            </a:r>
            <a:r>
              <a:rPr lang="en-US" altLang="ko-KR" sz="1800" dirty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2" descr="상용 관용 암호 방식(DES암호화) : 네이버 블로그">
            <a:extLst>
              <a:ext uri="{FF2B5EF4-FFF2-40B4-BE49-F238E27FC236}">
                <a16:creationId xmlns:a16="http://schemas.microsoft.com/office/drawing/2014/main" id="{BDE4231D-A261-4AA2-83F2-37EEDF45D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86" y="1801905"/>
            <a:ext cx="3820614" cy="34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17E995F-4DBA-4074-AD5A-8490B9130470}"/>
              </a:ext>
            </a:extLst>
          </p:cNvPr>
          <p:cNvSpPr/>
          <p:nvPr/>
        </p:nvSpPr>
        <p:spPr>
          <a:xfrm>
            <a:off x="5399049" y="2375647"/>
            <a:ext cx="392152" cy="208629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0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경량암호란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 err="1"/>
              <a:t>경량암호</a:t>
            </a:r>
            <a:r>
              <a:rPr lang="en-US" altLang="ko-KR" sz="2000" dirty="0"/>
              <a:t>]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000" dirty="0"/>
              <a:t>사물인터넷의 소형화 특성에 따라 제한된 하드웨어 면적과 전력 소비량</a:t>
            </a:r>
            <a:r>
              <a:rPr lang="en-US" altLang="ko-KR" sz="2000" dirty="0"/>
              <a:t>,</a:t>
            </a:r>
            <a:r>
              <a:rPr lang="ko-KR" altLang="en-US" sz="2000" dirty="0"/>
              <a:t> 메모리 크기에 맞춰 개발되고 있는 암호기술</a:t>
            </a:r>
            <a:r>
              <a:rPr lang="en-US" altLang="ko-KR" sz="2000" dirty="0"/>
              <a:t>.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Feistel(ARX) </a:t>
            </a:r>
            <a:r>
              <a:rPr lang="ko-KR" altLang="en-US" sz="1800" dirty="0"/>
              <a:t>구조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600" dirty="0"/>
              <a:t>   종류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LEA, HIGHT, SIMON/SPECK, </a:t>
            </a:r>
            <a:r>
              <a:rPr lang="en-US" altLang="ko-KR" sz="1600" dirty="0">
                <a:solidFill>
                  <a:schemeClr val="accent5"/>
                </a:solidFill>
              </a:rPr>
              <a:t>DES</a:t>
            </a:r>
            <a:r>
              <a:rPr lang="en-US" altLang="ko-KR" sz="1600" dirty="0"/>
              <a:t> </a:t>
            </a:r>
            <a:r>
              <a:rPr lang="ko-KR" altLang="en-US" sz="1600" dirty="0"/>
              <a:t>등등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800" dirty="0"/>
              <a:t>SPN </a:t>
            </a:r>
            <a:r>
              <a:rPr lang="ko-KR" altLang="en-US" sz="1800" dirty="0"/>
              <a:t>구조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600" dirty="0"/>
              <a:t>   종류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PRESENT</a:t>
            </a:r>
            <a:r>
              <a:rPr lang="en-US" altLang="ko-KR" sz="1600" dirty="0"/>
              <a:t>, CLEFIA, SEA, AES </a:t>
            </a:r>
            <a:r>
              <a:rPr lang="ko-KR" altLang="en-US" sz="1600" dirty="0"/>
              <a:t>등등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  <p:pic>
        <p:nvPicPr>
          <p:cNvPr id="1026" name="Picture 2" descr="ⓒ ">
            <a:extLst>
              <a:ext uri="{FF2B5EF4-FFF2-40B4-BE49-F238E27FC236}">
                <a16:creationId xmlns:a16="http://schemas.microsoft.com/office/drawing/2014/main" id="{5C013A43-210C-A943-A0D0-AC1C356B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77" y="2252091"/>
            <a:ext cx="5051379" cy="35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44CDB-EC92-9C40-A266-FB33DA51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PRESENT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9D767-130F-0047-9BB2-AA15EAFEE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400" dirty="0"/>
              <a:t>전력과 비용이 극히 제한되는 </a:t>
            </a:r>
            <a:r>
              <a:rPr kumimoji="1" lang="en-US" altLang="ko-KR" sz="2400" dirty="0"/>
              <a:t>RFID</a:t>
            </a:r>
            <a:r>
              <a:rPr kumimoji="1" lang="ko-KR" altLang="en-US" sz="2400" dirty="0"/>
              <a:t>태그나 소형 기기를 위해 설계된 암호기술</a:t>
            </a:r>
            <a:r>
              <a:rPr kumimoji="1" lang="en-US" altLang="ko-KR" sz="2400" dirty="0"/>
              <a:t>.</a:t>
            </a: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1800" dirty="0"/>
          </a:p>
          <a:p>
            <a:pPr marL="914400" lvl="2" indent="0">
              <a:buNone/>
            </a:pPr>
            <a:endParaRPr kumimoji="1" lang="en-US" altLang="ko-KR" sz="1800" dirty="0"/>
          </a:p>
          <a:p>
            <a:pPr marL="914400" lvl="2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dirty="0"/>
              <a:t>&lt;</a:t>
            </a:r>
            <a:r>
              <a:rPr kumimoji="1" lang="ko-KR" altLang="en-US" sz="2000" dirty="0"/>
              <a:t>특징</a:t>
            </a:r>
            <a:r>
              <a:rPr kumimoji="1" lang="en-US" altLang="ko-KR" sz="2000" dirty="0"/>
              <a:t>&gt;</a:t>
            </a:r>
          </a:p>
          <a:p>
            <a:pPr marL="457200" lvl="1" indent="0">
              <a:buNone/>
            </a:pPr>
            <a:r>
              <a:rPr kumimoji="1" lang="en-US" altLang="ko-KR" sz="1800" dirty="0"/>
              <a:t>1) SP(</a:t>
            </a:r>
            <a:r>
              <a:rPr kumimoji="1" lang="ko-KR" altLang="en-US" sz="1800" dirty="0"/>
              <a:t>대치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치환</a:t>
            </a:r>
            <a:r>
              <a:rPr kumimoji="1" lang="en-US" altLang="ko-KR" sz="1800" dirty="0"/>
              <a:t>) </a:t>
            </a:r>
            <a:r>
              <a:rPr kumimoji="1" lang="ko-KR" altLang="en-US" sz="1800" dirty="0"/>
              <a:t>네트워크</a:t>
            </a:r>
            <a:endParaRPr kumimoji="1" lang="en-US" altLang="ko-KR" sz="1800" dirty="0"/>
          </a:p>
          <a:p>
            <a:pPr marL="457200" lvl="1" indent="0">
              <a:buNone/>
            </a:pPr>
            <a:r>
              <a:rPr kumimoji="1" lang="en-US" altLang="ko-KR" sz="1800" dirty="0"/>
              <a:t>2) 31</a:t>
            </a:r>
            <a:r>
              <a:rPr kumimoji="1" lang="ko-KR" altLang="en-US" sz="1800" dirty="0"/>
              <a:t>개의 라운드로 구성</a:t>
            </a:r>
            <a:endParaRPr kumimoji="1" lang="en-US" altLang="ko-KR" sz="1800" dirty="0"/>
          </a:p>
          <a:p>
            <a:pPr marL="457200" lvl="1" indent="0">
              <a:buNone/>
            </a:pPr>
            <a:r>
              <a:rPr kumimoji="1" lang="en-US" altLang="ko-KR" sz="1800" dirty="0"/>
              <a:t>3) </a:t>
            </a:r>
            <a:r>
              <a:rPr kumimoji="1" lang="ko-KR" altLang="en-US" sz="1800" dirty="0"/>
              <a:t>블록길이</a:t>
            </a:r>
            <a:r>
              <a:rPr kumimoji="1" lang="en-US" altLang="ko-KR" sz="1800" dirty="0"/>
              <a:t>: 64</a:t>
            </a:r>
            <a:r>
              <a:rPr kumimoji="1" lang="ko-KR" altLang="en-US" sz="1800" dirty="0"/>
              <a:t>비트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키</a:t>
            </a:r>
            <a:r>
              <a:rPr kumimoji="1" lang="en-US" altLang="ko-KR" sz="1800" dirty="0"/>
              <a:t>: 80</a:t>
            </a:r>
            <a:r>
              <a:rPr kumimoji="1" lang="ko-KR" altLang="en-US" sz="1800" dirty="0"/>
              <a:t>비트와 </a:t>
            </a:r>
            <a:r>
              <a:rPr kumimoji="1" lang="en-US" altLang="ko-KR" sz="1800" dirty="0"/>
              <a:t>128</a:t>
            </a:r>
            <a:r>
              <a:rPr kumimoji="1" lang="ko-KR" altLang="en-US" sz="1800" dirty="0"/>
              <a:t>비트의 두개의 키 쌍이 지원됨</a:t>
            </a:r>
            <a:r>
              <a:rPr kumimoji="1" lang="en-US" altLang="ko-KR" sz="1800" dirty="0"/>
              <a:t>.</a:t>
            </a:r>
          </a:p>
          <a:p>
            <a:pPr marL="0" indent="0">
              <a:buNone/>
            </a:pPr>
            <a:endParaRPr kumimoji="1" lang="ko-KR" altLang="en-US" sz="2000" dirty="0"/>
          </a:p>
        </p:txBody>
      </p:sp>
      <p:pic>
        <p:nvPicPr>
          <p:cNvPr id="7170" name="Picture 2" descr="텔레필드, 국가연구망용 양자암호 시스템 개발 과제 수주 - ZDNet korea">
            <a:extLst>
              <a:ext uri="{FF2B5EF4-FFF2-40B4-BE49-F238E27FC236}">
                <a16:creationId xmlns:a16="http://schemas.microsoft.com/office/drawing/2014/main" id="{2E41F494-D343-4232-980C-15B92E0D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698" y="3681412"/>
            <a:ext cx="3257872" cy="2167965"/>
          </a:xfrm>
          <a:prstGeom prst="rect">
            <a:avLst/>
          </a:prstGeom>
          <a:noFill/>
          <a:effectLst>
            <a:glow>
              <a:schemeClr val="accent1"/>
            </a:glow>
            <a:reflection stA="99000"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9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B618E-82BB-4234-8822-2EFE9131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/>
              <a:t>내부구조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4CBD1-4540-4CEE-8A41-3CD8A0E44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23010" y="2181690"/>
            <a:ext cx="7368990" cy="2874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 err="1">
                <a:solidFill>
                  <a:schemeClr val="accent5"/>
                </a:solidFill>
              </a:rPr>
              <a:t>AddRoundKey</a:t>
            </a:r>
            <a:r>
              <a:rPr lang="en-US" altLang="ko-KR" sz="1600" b="1" dirty="0">
                <a:solidFill>
                  <a:schemeClr val="accent5"/>
                </a:solidFill>
              </a:rPr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각 라운드 시작에 라운드 키</a:t>
            </a:r>
            <a:r>
              <a:rPr lang="en-US" altLang="ko-KR" sz="1600" dirty="0"/>
              <a:t> k</a:t>
            </a:r>
            <a:r>
              <a:rPr lang="ko-KR" altLang="en-US" sz="1600" dirty="0"/>
              <a:t>는 현재 </a:t>
            </a:r>
            <a:r>
              <a:rPr lang="en-US" altLang="ko-KR" sz="1600" dirty="0"/>
              <a:t>STATE</a:t>
            </a:r>
            <a:r>
              <a:rPr lang="ko-KR" altLang="en-US" sz="1600" dirty="0"/>
              <a:t>에 </a:t>
            </a:r>
            <a:r>
              <a:rPr lang="en-US" altLang="ko-KR" sz="1600" dirty="0"/>
              <a:t>XOR</a:t>
            </a:r>
            <a:r>
              <a:rPr lang="ko-KR" altLang="en-US" sz="1600" dirty="0"/>
              <a:t>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accent5"/>
                </a:solidFill>
              </a:rPr>
              <a:t>S-</a:t>
            </a:r>
            <a:r>
              <a:rPr lang="en-US" altLang="ko-KR" sz="1600" b="1" dirty="0" err="1">
                <a:solidFill>
                  <a:schemeClr val="accent5"/>
                </a:solidFill>
              </a:rPr>
              <a:t>Boxlayer</a:t>
            </a:r>
            <a:r>
              <a:rPr lang="en-US" altLang="ko-KR" sz="1600" dirty="0"/>
              <a:t> : PRESENT</a:t>
            </a:r>
            <a:r>
              <a:rPr lang="ko-KR" altLang="en-US" sz="1600" dirty="0"/>
              <a:t>는 단일 </a:t>
            </a:r>
            <a:r>
              <a:rPr lang="en-US" altLang="ko-KR" sz="1600" dirty="0"/>
              <a:t>4</a:t>
            </a:r>
            <a:r>
              <a:rPr lang="ko-KR" altLang="en-US" sz="1600" dirty="0"/>
              <a:t>비트에서 </a:t>
            </a:r>
            <a:r>
              <a:rPr lang="en-US" altLang="ko-KR" sz="1600" dirty="0"/>
              <a:t>4</a:t>
            </a:r>
            <a:r>
              <a:rPr lang="ko-KR" altLang="en-US" sz="1600" dirty="0"/>
              <a:t>비트로의</a:t>
            </a:r>
            <a:r>
              <a:rPr lang="en-US" altLang="ko-KR" sz="1600" dirty="0"/>
              <a:t> S-box</a:t>
            </a:r>
            <a:r>
              <a:rPr lang="ko-KR" altLang="en-US" sz="1600" dirty="0"/>
              <a:t>를 이용함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	(8</a:t>
            </a:r>
            <a:r>
              <a:rPr lang="ko-KR" altLang="en-US" sz="1400" dirty="0"/>
              <a:t>비트의 </a:t>
            </a:r>
            <a:r>
              <a:rPr lang="en-US" altLang="ko-KR" sz="1400" dirty="0"/>
              <a:t>S-Box</a:t>
            </a:r>
            <a:r>
              <a:rPr lang="ko-KR" altLang="en-US" sz="1400" dirty="0"/>
              <a:t>보다 소형 구현이 가능하므로 하드웨어 효율성 향상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b="1" dirty="0" err="1">
                <a:solidFill>
                  <a:schemeClr val="accent5"/>
                </a:solidFill>
              </a:rPr>
              <a:t>PLayer</a:t>
            </a:r>
            <a:r>
              <a:rPr lang="en-US" altLang="ko-KR" sz="1600" b="1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비트 치환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5"/>
                </a:solidFill>
              </a:rPr>
              <a:t>키 스케줄 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제공하는 키</a:t>
            </a:r>
            <a:r>
              <a:rPr lang="en-US" altLang="ko-KR" sz="1600" dirty="0"/>
              <a:t>(80</a:t>
            </a:r>
            <a:r>
              <a:rPr lang="ko-KR" altLang="en-US" sz="1600" dirty="0"/>
              <a:t>비트</a:t>
            </a:r>
            <a:r>
              <a:rPr lang="en-US" altLang="ko-KR" sz="1600" dirty="0"/>
              <a:t>)</a:t>
            </a:r>
            <a:r>
              <a:rPr lang="ko-KR" altLang="en-US" sz="1600" dirty="0"/>
              <a:t>를 이용하여 </a:t>
            </a:r>
            <a:r>
              <a:rPr lang="en-US" altLang="ko-KR" sz="1600" dirty="0"/>
              <a:t>64</a:t>
            </a:r>
            <a:r>
              <a:rPr lang="ko-KR" altLang="en-US" sz="1600" dirty="0"/>
              <a:t>비트의 라운드 키 추출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1E2930-8E0F-494D-8B78-76143E23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560419"/>
            <a:ext cx="4411090" cy="40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3F657-49FB-41DE-AB7A-C8DD5BCD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CNOT-gate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1D364-6698-4BEB-A138-6F3E868B4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0" y="1999130"/>
            <a:ext cx="4465638" cy="3352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dirty="0"/>
              <a:t>&lt;CNOT-gate&gt;</a:t>
            </a:r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a , b 2</a:t>
            </a:r>
            <a:r>
              <a:rPr lang="ko-KR" altLang="en-US" sz="1800" dirty="0"/>
              <a:t>개의 입력을 받으며 </a:t>
            </a:r>
            <a:r>
              <a:rPr lang="en-US" altLang="ko-KR" sz="1800" dirty="0"/>
              <a:t>a</a:t>
            </a:r>
            <a:r>
              <a:rPr lang="ko-KR" altLang="en-US" sz="1800" dirty="0"/>
              <a:t>의 값이 </a:t>
            </a:r>
            <a:r>
              <a:rPr lang="en-US" altLang="ko-KR" sz="1800" dirty="0"/>
              <a:t>b</a:t>
            </a:r>
            <a:r>
              <a:rPr lang="ko-KR" altLang="en-US" sz="1800" dirty="0"/>
              <a:t>의 값에 영향을 준다</a:t>
            </a:r>
            <a:r>
              <a:rPr lang="en-US" altLang="ko-KR" sz="1800" dirty="0"/>
              <a:t>.</a:t>
            </a:r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a</a:t>
            </a:r>
            <a:r>
              <a:rPr lang="ko-KR" altLang="en-US" sz="1800" dirty="0"/>
              <a:t>가 </a:t>
            </a:r>
            <a:r>
              <a:rPr lang="en-US" altLang="ko-KR" sz="1800" dirty="0"/>
              <a:t>1</a:t>
            </a:r>
            <a:r>
              <a:rPr lang="ko-KR" altLang="en-US" sz="1800" dirty="0"/>
              <a:t>일 경우에만 </a:t>
            </a:r>
            <a:r>
              <a:rPr lang="en-US" altLang="ko-KR" sz="1800" dirty="0"/>
              <a:t>b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토글</a:t>
            </a:r>
            <a:r>
              <a:rPr lang="ko-KR" altLang="en-US" sz="1800" dirty="0"/>
              <a:t> 시킨다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DE46CC-3A26-4D98-BBB2-EAE4C9C8F03A}"/>
              </a:ext>
            </a:extLst>
          </p:cNvPr>
          <p:cNvSpPr/>
          <p:nvPr/>
        </p:nvSpPr>
        <p:spPr>
          <a:xfrm>
            <a:off x="8673517" y="4415328"/>
            <a:ext cx="1749005" cy="31754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3" name="Picture 7" descr="Matrix representation and quantum circuit of CNOT gate. | Download  Scientific Diagram">
            <a:extLst>
              <a:ext uri="{FF2B5EF4-FFF2-40B4-BE49-F238E27FC236}">
                <a16:creationId xmlns:a16="http://schemas.microsoft.com/office/drawing/2014/main" id="{BC521E39-958C-47EB-B1ED-F87983CB8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62" y="2549759"/>
            <a:ext cx="61722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610266-78DA-459E-8470-ACB09ABF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056" y="4450277"/>
            <a:ext cx="16859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3F657-49FB-41DE-AB7A-C8DD5BCD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Toffoli-gate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41D364-6698-4BEB-A138-6F3E868B45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0" y="2081212"/>
            <a:ext cx="4465638" cy="3182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1800" dirty="0"/>
              <a:t>&lt;Toffoli-gate&gt;</a:t>
            </a:r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a , b, c 3</a:t>
            </a:r>
            <a:r>
              <a:rPr lang="ko-KR" altLang="en-US" sz="1800" dirty="0"/>
              <a:t>개의 입력을 받으며 </a:t>
            </a:r>
            <a:r>
              <a:rPr lang="en-US" altLang="ko-KR" sz="1800" dirty="0"/>
              <a:t>a, b</a:t>
            </a:r>
            <a:r>
              <a:rPr lang="ko-KR" altLang="en-US" sz="1800" dirty="0"/>
              <a:t>의 값이 </a:t>
            </a:r>
            <a:r>
              <a:rPr lang="en-US" altLang="ko-KR" sz="1800" dirty="0"/>
              <a:t>c</a:t>
            </a:r>
            <a:r>
              <a:rPr lang="ko-KR" altLang="en-US" sz="1800" dirty="0"/>
              <a:t>의 값에 영향을 준다</a:t>
            </a:r>
            <a:r>
              <a:rPr lang="en-US" altLang="ko-KR" sz="1800" dirty="0"/>
              <a:t>.</a:t>
            </a:r>
          </a:p>
          <a:p>
            <a:pPr marL="0" indent="0" algn="ctr">
              <a:buNone/>
            </a:pPr>
            <a:endParaRPr lang="en-US" altLang="ko-KR" sz="1800" dirty="0"/>
          </a:p>
          <a:p>
            <a:pPr marL="0" indent="0" algn="ctr">
              <a:buNone/>
            </a:pPr>
            <a:r>
              <a:rPr lang="en-US" altLang="ko-KR" sz="1800" dirty="0"/>
              <a:t>a, b</a:t>
            </a:r>
            <a:r>
              <a:rPr lang="ko-KR" altLang="en-US" sz="1800" dirty="0"/>
              <a:t> 모두 </a:t>
            </a:r>
            <a:r>
              <a:rPr lang="en-US" altLang="ko-KR" sz="1800" dirty="0"/>
              <a:t>1</a:t>
            </a:r>
            <a:r>
              <a:rPr lang="ko-KR" altLang="en-US" sz="1800" dirty="0"/>
              <a:t>일 경우에만 </a:t>
            </a:r>
            <a:r>
              <a:rPr lang="en-US" altLang="ko-KR" sz="1800" dirty="0"/>
              <a:t>c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토글</a:t>
            </a:r>
            <a:r>
              <a:rPr lang="ko-KR" altLang="en-US" sz="1800" dirty="0"/>
              <a:t> 시킨다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9218" name="Picture 2" descr="Truth table and quantum circuit of Toffoli gate. | Download Scientific  Diagram">
            <a:extLst>
              <a:ext uri="{FF2B5EF4-FFF2-40B4-BE49-F238E27FC236}">
                <a16:creationId xmlns:a16="http://schemas.microsoft.com/office/drawing/2014/main" id="{38876304-A8B4-490F-9D71-A899B7CB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081212"/>
            <a:ext cx="61722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2B6254-DCA0-4447-916E-805FBBF3E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110" y="4705521"/>
            <a:ext cx="2594831" cy="2423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FDE46CC-3A26-4D98-BBB2-EAE4C9C8F03A}"/>
              </a:ext>
            </a:extLst>
          </p:cNvPr>
          <p:cNvSpPr/>
          <p:nvPr/>
        </p:nvSpPr>
        <p:spPr>
          <a:xfrm>
            <a:off x="8342110" y="4625789"/>
            <a:ext cx="2594831" cy="32205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1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55D11B-94D3-4E42-8993-6EF8DDC6D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83" b="53933"/>
          <a:stretch/>
        </p:blipFill>
        <p:spPr>
          <a:xfrm>
            <a:off x="7510520" y="2071990"/>
            <a:ext cx="3216153" cy="30525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166865-3341-4245-9D04-69111973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S-Box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FB8DA-A088-47E6-BDDB-8BA3D8DB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27" y="1254781"/>
            <a:ext cx="3262689" cy="4701848"/>
          </a:xfrm>
          <a:prstGeom prst="rect">
            <a:avLst/>
          </a:prstGeom>
        </p:spPr>
      </p:pic>
      <p:pic>
        <p:nvPicPr>
          <p:cNvPr id="8194" name="Picture 2" descr="Table 1: S-box from PRESENT algorithm [1]">
            <a:extLst>
              <a:ext uri="{FF2B5EF4-FFF2-40B4-BE49-F238E27FC236}">
                <a16:creationId xmlns:a16="http://schemas.microsoft.com/office/drawing/2014/main" id="{01CF1E57-B482-4664-B03D-A302CF24D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t="17956" r="135" b="-4632"/>
          <a:stretch/>
        </p:blipFill>
        <p:spPr bwMode="auto">
          <a:xfrm>
            <a:off x="5357205" y="273101"/>
            <a:ext cx="3829516" cy="63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AE3771-FE98-4B6E-A737-68B0D5AE7E29}"/>
              </a:ext>
            </a:extLst>
          </p:cNvPr>
          <p:cNvSpPr/>
          <p:nvPr/>
        </p:nvSpPr>
        <p:spPr>
          <a:xfrm>
            <a:off x="1258240" y="1168967"/>
            <a:ext cx="3675529" cy="4873476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9FF980-9FB7-40DD-8A20-FA6886969F06}"/>
              </a:ext>
            </a:extLst>
          </p:cNvPr>
          <p:cNvSpPr/>
          <p:nvPr/>
        </p:nvSpPr>
        <p:spPr>
          <a:xfrm>
            <a:off x="7271963" y="1872571"/>
            <a:ext cx="3661797" cy="3361765"/>
          </a:xfrm>
          <a:prstGeom prst="roundRect">
            <a:avLst>
              <a:gd name="adj" fmla="val 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D1FBD-07AC-447B-B96F-05B6551F04EC}"/>
              </a:ext>
            </a:extLst>
          </p:cNvPr>
          <p:cNvSpPr txBox="1"/>
          <p:nvPr/>
        </p:nvSpPr>
        <p:spPr>
          <a:xfrm>
            <a:off x="4920037" y="2800490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S-Box </a:t>
            </a:r>
            <a:r>
              <a:rPr lang="ko-KR" altLang="en-US" sz="1600" dirty="0"/>
              <a:t>양자 회로로 구현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62D19C5-DC8E-4082-B6A8-76E0BA91D071}"/>
              </a:ext>
            </a:extLst>
          </p:cNvPr>
          <p:cNvSpPr/>
          <p:nvPr/>
        </p:nvSpPr>
        <p:spPr>
          <a:xfrm>
            <a:off x="5688106" y="3259723"/>
            <a:ext cx="815788" cy="338554"/>
          </a:xfrm>
          <a:prstGeom prst="rightArrow">
            <a:avLst>
              <a:gd name="adj1" fmla="val 50000"/>
              <a:gd name="adj2" fmla="val 6853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암호화란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경량암호란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S-Box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6865-3341-4245-9D04-69111973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S-Box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617D4A-C2F6-4749-83DC-AFF48CFE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95" y="1103304"/>
            <a:ext cx="3225479" cy="5144773"/>
          </a:xfrm>
          <a:prstGeom prst="rect">
            <a:avLst/>
          </a:prstGeom>
        </p:spPr>
      </p:pic>
      <p:pic>
        <p:nvPicPr>
          <p:cNvPr id="13" name="Picture 2" descr="Table 1: S-box from PRESENT algorithm [1]">
            <a:extLst>
              <a:ext uri="{FF2B5EF4-FFF2-40B4-BE49-F238E27FC236}">
                <a16:creationId xmlns:a16="http://schemas.microsoft.com/office/drawing/2014/main" id="{0184D670-30EB-4CC4-97A3-313493928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t="17956" r="135" b="-4632"/>
          <a:stretch/>
        </p:blipFill>
        <p:spPr bwMode="auto">
          <a:xfrm>
            <a:off x="6311152" y="2398938"/>
            <a:ext cx="4398814" cy="83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60AC683F-B8AB-4C3E-B49B-C0F94098AE63}"/>
              </a:ext>
            </a:extLst>
          </p:cNvPr>
          <p:cNvSpPr/>
          <p:nvPr/>
        </p:nvSpPr>
        <p:spPr>
          <a:xfrm>
            <a:off x="1828799" y="3845858"/>
            <a:ext cx="815789" cy="833717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FAE27A-55B4-45A3-B100-7FCAC9FCC419}"/>
              </a:ext>
            </a:extLst>
          </p:cNvPr>
          <p:cNvSpPr/>
          <p:nvPr/>
        </p:nvSpPr>
        <p:spPr>
          <a:xfrm>
            <a:off x="1999130" y="5925671"/>
            <a:ext cx="1004047" cy="1434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0A538AD9-37A5-47F7-B9AE-3AFAFE704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11152" y="3540017"/>
            <a:ext cx="4536141" cy="122920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800" dirty="0"/>
              <a:t>입력 값을 넣고 </a:t>
            </a:r>
            <a:r>
              <a:rPr lang="en-US" altLang="ko-KR" sz="1800" dirty="0"/>
              <a:t>PRESENT</a:t>
            </a:r>
            <a:r>
              <a:rPr lang="ko-KR" altLang="en-US" sz="1800" dirty="0"/>
              <a:t> </a:t>
            </a:r>
            <a:r>
              <a:rPr lang="en-US" altLang="ko-KR" sz="1800" dirty="0"/>
              <a:t>S-box </a:t>
            </a:r>
            <a:r>
              <a:rPr lang="ko-KR" altLang="en-US" sz="1800" dirty="0"/>
              <a:t>값에 맞는 값이 나오는지 확인함으로써</a:t>
            </a:r>
            <a:r>
              <a:rPr lang="en-US" altLang="ko-KR" sz="1800" dirty="0"/>
              <a:t> </a:t>
            </a:r>
            <a:r>
              <a:rPr lang="ko-KR" altLang="en-US" sz="1800" dirty="0"/>
              <a:t>코드의 유효성을 확인할 수 있었음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708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7C54-B22B-4E87-A780-F667ACBF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69D3D8-B109-4BF4-94C1-11A82D559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/>
              <a:t>의미를 알 수 없는 형식</a:t>
            </a:r>
            <a:r>
              <a:rPr lang="en-US" altLang="ko-KR" sz="2400" dirty="0"/>
              <a:t>(</a:t>
            </a:r>
            <a:r>
              <a:rPr lang="ko-KR" altLang="en-US" sz="2400" dirty="0"/>
              <a:t>암호문</a:t>
            </a:r>
            <a:r>
              <a:rPr lang="en-US" altLang="ko-KR" sz="2400" dirty="0"/>
              <a:t>)</a:t>
            </a:r>
            <a:r>
              <a:rPr lang="ko-KR" altLang="en-US" sz="2400" dirty="0"/>
              <a:t>으로 정보를 변환하는 것</a:t>
            </a:r>
            <a:r>
              <a:rPr lang="en-US" altLang="ko-KR" sz="2400" dirty="0"/>
              <a:t>. </a:t>
            </a:r>
            <a:r>
              <a:rPr lang="ko-KR" altLang="en-US" sz="2400" dirty="0"/>
              <a:t>암호문의 형태로 정보를 기억 장치에 저장하거나 통신 회선을 통해 전송함으로써 정보를 보호할 수 있다</a:t>
            </a:r>
            <a:r>
              <a:rPr lang="en-US" altLang="ko-KR" sz="2400" dirty="0"/>
              <a:t>. 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2200" dirty="0"/>
              <a:t>[</a:t>
            </a:r>
            <a:r>
              <a:rPr lang="ko-KR" altLang="en-US" sz="2200" dirty="0"/>
              <a:t>방식</a:t>
            </a:r>
            <a:r>
              <a:rPr lang="en-US" altLang="ko-KR" sz="2200" dirty="0"/>
              <a:t>]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 err="1"/>
              <a:t>대칭키</a:t>
            </a:r>
            <a:r>
              <a:rPr lang="ko-KR" altLang="en-US" sz="2000" dirty="0"/>
              <a:t> 암호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블록암호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</a:rPr>
              <a:t>	ex) DES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스트림 암호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비대칭키 암호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…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9404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4D9D1-8031-4869-8101-A7A8A6D0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암호의 기본 개념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33CD4-728E-4B32-833A-8853169AD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dirty="0">
                <a:solidFill>
                  <a:schemeClr val="accent5"/>
                </a:solidFill>
              </a:rPr>
              <a:t>Confusion (</a:t>
            </a:r>
            <a:r>
              <a:rPr lang="ko-KR" altLang="en-US" sz="2000" dirty="0">
                <a:solidFill>
                  <a:schemeClr val="accent5"/>
                </a:solidFill>
              </a:rPr>
              <a:t>혼돈</a:t>
            </a:r>
            <a:r>
              <a:rPr lang="en-US" altLang="ko-KR" sz="2000" dirty="0">
                <a:solidFill>
                  <a:schemeClr val="accent5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ko-KR" altLang="en-US" sz="1800" dirty="0"/>
              <a:t>메시지 원문의 내용을 짐작하기 어렵게 만듦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514350" indent="-514350">
              <a:buAutoNum type="arabicPeriod"/>
            </a:pPr>
            <a:r>
              <a:rPr lang="en-US" altLang="ko-KR" sz="2000" dirty="0">
                <a:solidFill>
                  <a:schemeClr val="accent5"/>
                </a:solidFill>
              </a:rPr>
              <a:t>Diffusion (</a:t>
            </a:r>
            <a:r>
              <a:rPr lang="ko-KR" altLang="en-US" sz="2000" dirty="0">
                <a:solidFill>
                  <a:schemeClr val="accent5"/>
                </a:solidFill>
              </a:rPr>
              <a:t>확산</a:t>
            </a:r>
            <a:r>
              <a:rPr lang="en-US" altLang="ko-KR" sz="2000" dirty="0">
                <a:solidFill>
                  <a:schemeClr val="accent5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ko-KR" altLang="en-US" sz="1800" dirty="0"/>
              <a:t>암호화 알고리즘의 패턴 추론을 어렵게 만듦</a:t>
            </a:r>
            <a:r>
              <a:rPr lang="en-US" altLang="ko-KR" sz="1800" dirty="0"/>
              <a:t>.</a:t>
            </a:r>
          </a:p>
          <a:p>
            <a:pPr marL="914400" lvl="2" indent="0">
              <a:buNone/>
            </a:pPr>
            <a:r>
              <a:rPr lang="en-US" altLang="ko-KR" sz="1600" dirty="0"/>
              <a:t>Ex)</a:t>
            </a:r>
            <a:r>
              <a:rPr lang="ko-KR" altLang="en-US" sz="1600" dirty="0" err="1"/>
              <a:t>비트치환</a:t>
            </a:r>
            <a:endParaRPr lang="en-US" altLang="ko-KR" sz="1600" dirty="0"/>
          </a:p>
          <a:p>
            <a:pPr marL="914400" lvl="2" indent="0">
              <a:buNone/>
            </a:pP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2</a:t>
            </a:r>
            <a:r>
              <a:rPr lang="ko-KR" altLang="en-US" sz="2000" dirty="0">
                <a:sym typeface="Wingdings" panose="05000000000000000000" pitchFamily="2" charset="2"/>
              </a:rPr>
              <a:t>가지 성질을 모두 만족하는 암호가 좋은 암호라고 할 수 있다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83498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88680-A34A-4237-94AB-31099C2D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E67B3D-1858-4E3F-9AD0-849D4F2A8D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500" dirty="0"/>
              <a:t>64</a:t>
            </a:r>
            <a:r>
              <a:rPr lang="ko-KR" altLang="en-US" sz="2500" dirty="0"/>
              <a:t>비트의 </a:t>
            </a:r>
            <a:r>
              <a:rPr lang="ko-KR" altLang="en-US" sz="2500" dirty="0" err="1"/>
              <a:t>평문을</a:t>
            </a:r>
            <a:r>
              <a:rPr lang="ko-KR" altLang="en-US" sz="2500" dirty="0"/>
              <a:t> </a:t>
            </a:r>
            <a:r>
              <a:rPr lang="en-US" altLang="ko-KR" sz="2500" dirty="0"/>
              <a:t>46</a:t>
            </a:r>
            <a:r>
              <a:rPr lang="ko-KR" altLang="en-US" sz="2500" dirty="0"/>
              <a:t>비트의 암호문으로 만드는 </a:t>
            </a:r>
            <a:r>
              <a:rPr lang="ko-KR" altLang="en-US" sz="2500" dirty="0">
                <a:solidFill>
                  <a:schemeClr val="accent1">
                    <a:lumMod val="75000"/>
                  </a:schemeClr>
                </a:solidFill>
              </a:rPr>
              <a:t>블록 암호 시스템</a:t>
            </a:r>
            <a:endParaRPr lang="en-US" altLang="ko-KR" sz="25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&lt;</a:t>
            </a:r>
            <a:r>
              <a:rPr lang="ko-KR" altLang="en-US" sz="1800" dirty="0"/>
              <a:t>동작원리</a:t>
            </a:r>
            <a:r>
              <a:rPr lang="en-US" altLang="ko-KR" sz="1800" dirty="0"/>
              <a:t>&gt;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700" dirty="0"/>
              <a:t>1. </a:t>
            </a:r>
            <a:r>
              <a:rPr lang="ko-KR" altLang="en-US" sz="1700" dirty="0"/>
              <a:t>대칭암호</a:t>
            </a:r>
            <a:r>
              <a:rPr lang="en-US" altLang="ko-KR" sz="1700" dirty="0"/>
              <a:t>, </a:t>
            </a:r>
            <a:r>
              <a:rPr lang="ko-KR" altLang="en-US" sz="1700" dirty="0"/>
              <a:t>반복적인 알고리즘</a:t>
            </a:r>
            <a:r>
              <a:rPr lang="en-US" altLang="ko-KR" sz="1700" dirty="0"/>
              <a:t> (</a:t>
            </a:r>
            <a:r>
              <a:rPr lang="ko-KR" altLang="en-US" sz="1700" dirty="0" err="1"/>
              <a:t>평문</a:t>
            </a:r>
            <a:r>
              <a:rPr lang="ko-KR" altLang="en-US" sz="1700" dirty="0"/>
              <a:t> </a:t>
            </a:r>
            <a:r>
              <a:rPr lang="en-US" altLang="ko-KR" sz="1700" dirty="0"/>
              <a:t>: 64 bit, </a:t>
            </a:r>
            <a:r>
              <a:rPr lang="ko-KR" altLang="en-US" sz="1700" dirty="0"/>
              <a:t>암호문 </a:t>
            </a:r>
            <a:r>
              <a:rPr lang="en-US" altLang="ko-KR" sz="1700" dirty="0"/>
              <a:t>: 64bit, </a:t>
            </a:r>
            <a:r>
              <a:rPr lang="ko-KR" altLang="en-US" sz="1700" dirty="0"/>
              <a:t>키</a:t>
            </a:r>
            <a:r>
              <a:rPr lang="en-US" altLang="ko-KR" sz="1700" dirty="0"/>
              <a:t>: 56bit)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700" dirty="0"/>
              <a:t>2. 16</a:t>
            </a:r>
            <a:r>
              <a:rPr lang="ko-KR" altLang="en-US" sz="1700" dirty="0"/>
              <a:t>라운드 수행 </a:t>
            </a:r>
            <a:r>
              <a:rPr lang="en-US" altLang="ko-KR" sz="1700" dirty="0"/>
              <a:t>(</a:t>
            </a:r>
            <a:r>
              <a:rPr lang="ko-KR" altLang="en-US" sz="1700" dirty="0"/>
              <a:t>모든 라운드는 동일한 연산을 수행</a:t>
            </a:r>
            <a:r>
              <a:rPr lang="en-US" altLang="ko-KR" sz="170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700" dirty="0"/>
              <a:t>3. </a:t>
            </a:r>
            <a:r>
              <a:rPr lang="ko-KR" altLang="en-US" sz="1700" dirty="0"/>
              <a:t>각 라운드에서 서로 다른 서브키 사용 </a:t>
            </a:r>
            <a:r>
              <a:rPr lang="en-US" altLang="ko-KR" sz="1700" dirty="0"/>
              <a:t>(</a:t>
            </a:r>
            <a:r>
              <a:rPr lang="ko-KR" altLang="en-US" sz="1700" dirty="0"/>
              <a:t>서브키는 주키에서 유도됨</a:t>
            </a:r>
            <a:r>
              <a:rPr lang="en-US" altLang="ko-KR" sz="1700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96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D6DFB-5CA7-4964-B4C0-C019909F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 반복구조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CC7C28-CF9A-498F-BD5F-7E63A08B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56" y="1058059"/>
            <a:ext cx="3387355" cy="5073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3B1635-EB4B-49B3-8E80-8973E93430A7}"/>
              </a:ext>
            </a:extLst>
          </p:cNvPr>
          <p:cNvSpPr txBox="1"/>
          <p:nvPr/>
        </p:nvSpPr>
        <p:spPr>
          <a:xfrm>
            <a:off x="5907742" y="2543132"/>
            <a:ext cx="5531222" cy="210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/>
              <a:t>- 64</a:t>
            </a:r>
            <a:r>
              <a:rPr lang="ko-KR" altLang="en-US" sz="1700" dirty="0"/>
              <a:t> 비트 </a:t>
            </a:r>
            <a:r>
              <a:rPr lang="ko-KR" altLang="en-US" sz="1700" dirty="0" err="1"/>
              <a:t>평문을</a:t>
            </a:r>
            <a:r>
              <a:rPr lang="en-US" altLang="ko-KR" sz="1700" dirty="0"/>
              <a:t> </a:t>
            </a:r>
            <a:r>
              <a:rPr lang="ko-KR" altLang="en-US" sz="1700" dirty="0"/>
              <a:t>초기 치환하고</a:t>
            </a:r>
            <a:r>
              <a:rPr lang="en-US" altLang="ko-KR" sz="1700" dirty="0"/>
              <a:t> </a:t>
            </a:r>
            <a:r>
              <a:rPr lang="ko-KR" altLang="en-US" sz="1700" dirty="0"/>
              <a:t>동일한 연산을 수행하는 </a:t>
            </a:r>
            <a:r>
              <a:rPr lang="en-US" altLang="ko-KR" sz="1700" dirty="0"/>
              <a:t>16</a:t>
            </a:r>
            <a:r>
              <a:rPr lang="ko-KR" altLang="en-US" sz="1700" dirty="0"/>
              <a:t>라운드를 수행</a:t>
            </a:r>
            <a:r>
              <a:rPr lang="en-US" altLang="ko-KR" sz="17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700" dirty="0"/>
              <a:t>- </a:t>
            </a:r>
            <a:r>
              <a:rPr lang="ko-KR" altLang="en-US" sz="1700" dirty="0"/>
              <a:t>마지막 치환 후 암호문 도출</a:t>
            </a:r>
            <a:endParaRPr lang="en-US" altLang="ko-KR" sz="1700" dirty="0"/>
          </a:p>
          <a:p>
            <a:pPr>
              <a:lnSpc>
                <a:spcPct val="200000"/>
              </a:lnSpc>
            </a:pPr>
            <a:r>
              <a:rPr lang="en-US" altLang="ko-KR" sz="1700" dirty="0"/>
              <a:t>- </a:t>
            </a:r>
            <a:r>
              <a:rPr lang="ko-KR" altLang="en-US" sz="1700" dirty="0"/>
              <a:t>키 </a:t>
            </a:r>
            <a:r>
              <a:rPr lang="en-US" altLang="ko-KR" sz="1700" dirty="0"/>
              <a:t>K</a:t>
            </a:r>
            <a:r>
              <a:rPr lang="ko-KR" altLang="en-US" sz="1700" dirty="0"/>
              <a:t>는 초기 키로부터 라운드 키 </a:t>
            </a:r>
            <a:r>
              <a:rPr lang="en-US" altLang="ko-KR" sz="1700" dirty="0"/>
              <a:t>16</a:t>
            </a:r>
            <a:r>
              <a:rPr lang="ko-KR" altLang="en-US" sz="1700" dirty="0"/>
              <a:t>개를 얻음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58833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83CE-662D-4555-B8CC-F0D7DC44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Feistel </a:t>
            </a:r>
            <a:r>
              <a:rPr lang="ko-KR" altLang="en-US" dirty="0"/>
              <a:t>구조</a:t>
            </a:r>
          </a:p>
        </p:txBody>
      </p:sp>
      <p:pic>
        <p:nvPicPr>
          <p:cNvPr id="1026" name="Picture 2" descr="상용 관용 암호 방식(DES암호화) : 네이버 블로그">
            <a:extLst>
              <a:ext uri="{FF2B5EF4-FFF2-40B4-BE49-F238E27FC236}">
                <a16:creationId xmlns:a16="http://schemas.microsoft.com/office/drawing/2014/main" id="{714891D1-A445-40D1-BCC9-894D3B8FE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61" y="1524350"/>
            <a:ext cx="4720390" cy="42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11836EFE-6977-4585-BAB9-E8E4E6E7A62A}"/>
              </a:ext>
            </a:extLst>
          </p:cNvPr>
          <p:cNvSpPr/>
          <p:nvPr/>
        </p:nvSpPr>
        <p:spPr>
          <a:xfrm>
            <a:off x="896471" y="1983278"/>
            <a:ext cx="4437529" cy="1367118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EFD9DE-FCB8-4799-9D49-EDCECD4EAE33}"/>
              </a:ext>
            </a:extLst>
          </p:cNvPr>
          <p:cNvCxnSpPr>
            <a:cxnSpLocks/>
          </p:cNvCxnSpPr>
          <p:nvPr/>
        </p:nvCxnSpPr>
        <p:spPr>
          <a:xfrm>
            <a:off x="5334000" y="2666837"/>
            <a:ext cx="2034988" cy="560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3D78AB7-9D94-4CE2-ADFA-3B9B2802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138" y="4763457"/>
            <a:ext cx="2547438" cy="979784"/>
          </a:xfrm>
          <a:prstGeom prst="rect">
            <a:avLst/>
          </a:prstGeom>
        </p:spPr>
      </p:pic>
      <p:pic>
        <p:nvPicPr>
          <p:cNvPr id="1030" name="Picture 6" descr="인크립션: 실용주의 암호화: 암호학 관점에서 보는 FPE 운영 모드의 안전성 - 8">
            <a:extLst>
              <a:ext uri="{FF2B5EF4-FFF2-40B4-BE49-F238E27FC236}">
                <a16:creationId xmlns:a16="http://schemas.microsoft.com/office/drawing/2014/main" id="{2AD7535E-0201-4908-9F82-99351B424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4612" b="-624"/>
          <a:stretch/>
        </p:blipFill>
        <p:spPr bwMode="auto">
          <a:xfrm>
            <a:off x="7466138" y="1745735"/>
            <a:ext cx="3237721" cy="283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51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4136C-76AD-401F-B48B-1EDDDC74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 </a:t>
            </a:r>
            <a:r>
              <a:rPr lang="ko-KR" altLang="en-US" dirty="0"/>
              <a:t>내부구조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FDB77-2481-4FDB-B482-4DB5A192A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63577" y="1582270"/>
            <a:ext cx="4591144" cy="459217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&lt;</a:t>
            </a:r>
            <a:r>
              <a:rPr lang="ko-KR" altLang="en-US" dirty="0"/>
              <a:t>초기 치환</a:t>
            </a:r>
            <a:r>
              <a:rPr lang="en-US" altLang="ko-KR" dirty="0"/>
              <a:t>, </a:t>
            </a:r>
            <a:r>
              <a:rPr lang="ko-KR" altLang="en-US" dirty="0"/>
              <a:t>마지막 치환</a:t>
            </a:r>
            <a:r>
              <a:rPr lang="en-US" altLang="ko-KR" dirty="0"/>
              <a:t>&gt;</a:t>
            </a:r>
          </a:p>
          <a:p>
            <a:pPr marL="0" indent="0" algn="ctr">
              <a:buNone/>
            </a:pPr>
            <a:r>
              <a:rPr lang="ko-KR" altLang="en-US" sz="2000" dirty="0"/>
              <a:t>안전성 증진에는 전혀 도움 </a:t>
            </a:r>
            <a:r>
              <a:rPr lang="en-US" altLang="ko-KR" sz="2000" dirty="0"/>
              <a:t>X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2" descr="상용 관용 암호 방식(DES암호화) : 네이버 블로그">
            <a:extLst>
              <a:ext uri="{FF2B5EF4-FFF2-40B4-BE49-F238E27FC236}">
                <a16:creationId xmlns:a16="http://schemas.microsoft.com/office/drawing/2014/main" id="{BDE4231D-A261-4AA2-83F2-37EEDF45D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355" y="1640541"/>
            <a:ext cx="4428486" cy="394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D045F3B-5DF5-4461-B7FB-3E1203BCEEC0}"/>
              </a:ext>
            </a:extLst>
          </p:cNvPr>
          <p:cNvSpPr/>
          <p:nvPr/>
        </p:nvSpPr>
        <p:spPr>
          <a:xfrm>
            <a:off x="2223247" y="1900518"/>
            <a:ext cx="1721224" cy="26894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17E995F-4DBA-4074-AD5A-8490B9130470}"/>
              </a:ext>
            </a:extLst>
          </p:cNvPr>
          <p:cNvSpPr/>
          <p:nvPr/>
        </p:nvSpPr>
        <p:spPr>
          <a:xfrm>
            <a:off x="2223247" y="5062994"/>
            <a:ext cx="1721224" cy="26894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PPT - 6 장 . Data Encryption Standard (DES) PowerPoint Presentation, free  download - ID:5812610">
            <a:extLst>
              <a:ext uri="{FF2B5EF4-FFF2-40B4-BE49-F238E27FC236}">
                <a16:creationId xmlns:a16="http://schemas.microsoft.com/office/drawing/2014/main" id="{A916C9F3-160B-4685-BB7E-C882ABB74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3" t="38040" r="16667" b="23724"/>
          <a:stretch/>
        </p:blipFill>
        <p:spPr bwMode="auto">
          <a:xfrm>
            <a:off x="6200824" y="2921933"/>
            <a:ext cx="4901448" cy="22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21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4136C-76AD-401F-B48B-1EDDDC74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 </a:t>
            </a:r>
            <a:r>
              <a:rPr lang="ko-KR" altLang="en-US" dirty="0"/>
              <a:t>내부구조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FDB77-2481-4FDB-B482-4DB5A192A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62163" y="2789144"/>
            <a:ext cx="4099620" cy="17369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&lt;f-</a:t>
            </a:r>
            <a:r>
              <a:rPr lang="ko-KR" altLang="en-US" dirty="0"/>
              <a:t>함수</a:t>
            </a:r>
            <a:r>
              <a:rPr lang="en-US" altLang="ko-KR" dirty="0"/>
              <a:t>&gt;</a:t>
            </a:r>
          </a:p>
          <a:p>
            <a:pPr marL="0" indent="0" algn="ctr">
              <a:buNone/>
            </a:pPr>
            <a:r>
              <a:rPr lang="en-US" altLang="ko-KR" sz="2000" dirty="0"/>
              <a:t>DES </a:t>
            </a:r>
            <a:r>
              <a:rPr lang="ko-KR" altLang="en-US" sz="2000" dirty="0"/>
              <a:t>안전성에 중요한 역할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/>
              <a:t>(S-Box</a:t>
            </a:r>
            <a:r>
              <a:rPr lang="ko-KR" altLang="en-US" sz="2000" dirty="0"/>
              <a:t>가 여기에 포함됨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Picture 2" descr="상용 관용 암호 방식(DES암호화) : 네이버 블로그">
            <a:extLst>
              <a:ext uri="{FF2B5EF4-FFF2-40B4-BE49-F238E27FC236}">
                <a16:creationId xmlns:a16="http://schemas.microsoft.com/office/drawing/2014/main" id="{BDE4231D-A261-4AA2-83F2-37EEDF45D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614" y="1947758"/>
            <a:ext cx="3917574" cy="348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17E995F-4DBA-4074-AD5A-8490B9130470}"/>
              </a:ext>
            </a:extLst>
          </p:cNvPr>
          <p:cNvSpPr/>
          <p:nvPr/>
        </p:nvSpPr>
        <p:spPr>
          <a:xfrm>
            <a:off x="3379692" y="2519082"/>
            <a:ext cx="448237" cy="227703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0288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765</Words>
  <Application>Microsoft Office PowerPoint</Application>
  <PresentationFormat>와이드스크린</PresentationFormat>
  <Paragraphs>124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CryptoCraft 테마</vt:lpstr>
      <vt:lpstr>제목 테마</vt:lpstr>
      <vt:lpstr>블록암호 (DES, PRESENT) https://youtu.be/-4K-OZyVAxc</vt:lpstr>
      <vt:lpstr>PowerPoint 프레젠테이션</vt:lpstr>
      <vt:lpstr>암호화란?</vt:lpstr>
      <vt:lpstr>암호의 기본 개념 2가지</vt:lpstr>
      <vt:lpstr>DES</vt:lpstr>
      <vt:lpstr>DES 반복구조</vt:lpstr>
      <vt:lpstr>DES의 Feistel 구조</vt:lpstr>
      <vt:lpstr>DES 내부구조</vt:lpstr>
      <vt:lpstr>DES 내부구조</vt:lpstr>
      <vt:lpstr>DES내부구조_f 함수</vt:lpstr>
      <vt:lpstr>S-Box</vt:lpstr>
      <vt:lpstr>S-Box</vt:lpstr>
      <vt:lpstr>DES 내부구조</vt:lpstr>
      <vt:lpstr>경량암호란?</vt:lpstr>
      <vt:lpstr>PRESENT</vt:lpstr>
      <vt:lpstr>PRESENT 내부구조</vt:lpstr>
      <vt:lpstr>CNOT-gate</vt:lpstr>
      <vt:lpstr>Toffoli-gate</vt:lpstr>
      <vt:lpstr>PRESENT S-Box</vt:lpstr>
      <vt:lpstr>PRESENT S-Box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 경주</cp:lastModifiedBy>
  <cp:revision>53</cp:revision>
  <dcterms:created xsi:type="dcterms:W3CDTF">2019-03-05T04:29:07Z</dcterms:created>
  <dcterms:modified xsi:type="dcterms:W3CDTF">2020-12-13T12:00:00Z</dcterms:modified>
</cp:coreProperties>
</file>