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0" r:id="rId5"/>
    <p:sldId id="286" r:id="rId6"/>
    <p:sldId id="292" r:id="rId7"/>
    <p:sldId id="293" r:id="rId8"/>
    <p:sldId id="294" r:id="rId9"/>
    <p:sldId id="295" r:id="rId10"/>
    <p:sldId id="287" r:id="rId11"/>
    <p:sldId id="291" r:id="rId12"/>
    <p:sldId id="296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30850ACB-448E-430A-87B4-7A539D0D8C51}">
          <p14:sldIdLst>
            <p14:sldId id="269"/>
            <p14:sldId id="275"/>
            <p14:sldId id="280"/>
            <p14:sldId id="286"/>
            <p14:sldId id="292"/>
            <p14:sldId id="293"/>
            <p14:sldId id="294"/>
            <p14:sldId id="295"/>
            <p14:sldId id="287"/>
            <p14:sldId id="291"/>
            <p14:sldId id="296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0" autoAdjust="0"/>
    <p:restoredTop sz="92335" autoAdjust="0"/>
  </p:normalViewPr>
  <p:slideViewPr>
    <p:cSldViewPr snapToGrid="0">
      <p:cViewPr>
        <p:scale>
          <a:sx n="135" d="100"/>
          <a:sy n="135" d="100"/>
        </p:scale>
        <p:origin x="1640" y="1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2022. 6. 6.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2022. 6. 6.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6746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56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2530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186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92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080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559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625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pO0TzVlb_u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dirty="0" err="1"/>
              <a:t>하이퍼레저패브릭</a:t>
            </a:r>
            <a:r>
              <a:rPr lang="ko-KR" altLang="en-US" sz="4000" dirty="0"/>
              <a:t> </a:t>
            </a:r>
            <a:r>
              <a:rPr lang="en-US" altLang="ko-KR" sz="4000" dirty="0"/>
              <a:t>:</a:t>
            </a:r>
            <a:r>
              <a:rPr lang="ko-KR" altLang="en-US" sz="4000" dirty="0"/>
              <a:t> 실습</a:t>
            </a:r>
            <a:endParaRPr lang="ko-KR" altLang="en-US" sz="32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</a:t>
            </a:r>
            <a:r>
              <a:rPr lang="en-US" altLang="ko-KR" dirty="0" err="1">
                <a:hlinkClick r:id="rId3"/>
              </a:rPr>
              <a:t>youtu.be</a:t>
            </a:r>
            <a:r>
              <a:rPr lang="en-US" altLang="ko-KR" dirty="0">
                <a:hlinkClick r:id="rId3"/>
              </a:rPr>
              <a:t>/pO0TzVlb_uM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BFC71AF6-A4EC-424A-BB3E-90994C0B0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71946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/>
              <a:t>스마트 </a:t>
            </a:r>
            <a:r>
              <a:rPr lang="ko-KR" altLang="en-US" sz="1600" dirty="0" err="1"/>
              <a:t>컨트랙트</a:t>
            </a:r>
            <a:r>
              <a:rPr lang="ko-KR" altLang="en-US" sz="1600" dirty="0"/>
              <a:t> 파일 수정 후 </a:t>
            </a:r>
            <a:r>
              <a:rPr lang="en-US" altLang="ko-KR" sz="1600" dirty="0" err="1"/>
              <a:t>Package.json</a:t>
            </a:r>
            <a:r>
              <a:rPr lang="ko-KR" altLang="en-US" sz="1600" dirty="0"/>
              <a:t> 파일에서 </a:t>
            </a:r>
            <a:r>
              <a:rPr lang="en-US" altLang="ko-KR" sz="1600" dirty="0"/>
              <a:t>version</a:t>
            </a:r>
            <a:r>
              <a:rPr lang="ko-KR" altLang="en-US" sz="1600" dirty="0"/>
              <a:t> 수정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업데이트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F0388-02C9-4EB8-9A75-46B179ACF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54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3B74923-DFE6-C2F4-858E-FC1C579D2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957" y="2109580"/>
            <a:ext cx="2898568" cy="39855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3D19A13-9345-9C84-41BB-C1D306208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3452" y="3095869"/>
            <a:ext cx="3632064" cy="2012951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3517177D-748E-C1C5-66FA-B797661DC80F}"/>
              </a:ext>
            </a:extLst>
          </p:cNvPr>
          <p:cNvSpPr/>
          <p:nvPr/>
        </p:nvSpPr>
        <p:spPr>
          <a:xfrm>
            <a:off x="2541678" y="5466821"/>
            <a:ext cx="1043402" cy="219233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9E8A60A4-0CE1-EC49-4C46-88AF144A0F14}"/>
              </a:ext>
            </a:extLst>
          </p:cNvPr>
          <p:cNvSpPr/>
          <p:nvPr/>
        </p:nvSpPr>
        <p:spPr>
          <a:xfrm>
            <a:off x="7622725" y="3481600"/>
            <a:ext cx="1606115" cy="23256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69742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B8532E-675A-968C-BBDF-62C6BD910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533335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IBM Blockchain Platform </a:t>
            </a:r>
            <a:r>
              <a:rPr lang="ko-KR" altLang="en-US" dirty="0"/>
              <a:t>설치 방법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생성 및 배포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업데이트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IBM Blockchain Platform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47267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" altLang="ko-Kore-KR" sz="1800" b="1" dirty="0"/>
              <a:t>IBM Blockchain Platform Extension for Visual Studio Code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체인코드 작성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블록체인 네트워크용 어플리케이션 구축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내장된 패브릭 인스턴스를 사용하여 어플리케이션을 테스트 및 디버그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" altLang="ko-Kore-KR" sz="1400" b="1" dirty="0"/>
          </a:p>
          <a:p>
            <a:pPr>
              <a:lnSpc>
                <a:spcPct val="150000"/>
              </a:lnSpc>
            </a:pPr>
            <a:r>
              <a:rPr lang="en" altLang="ko-Kore-KR" sz="1800" b="1" dirty="0"/>
              <a:t>IBM Blockchain Platform Console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err="1"/>
              <a:t>하이퍼레저</a:t>
            </a:r>
            <a:r>
              <a:rPr lang="ko-KR" altLang="en-US" sz="1400" dirty="0"/>
              <a:t> 패브릭 구성 요소를 생성하고 관리 가능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BFC71AF6-A4EC-424A-BB3E-90994C0B0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71946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/>
              <a:t>VS</a:t>
            </a:r>
            <a:r>
              <a:rPr lang="ko-KR" altLang="en-US" sz="1800" dirty="0"/>
              <a:t> </a:t>
            </a:r>
            <a:r>
              <a:rPr lang="en-US" altLang="ko-KR" sz="1800" dirty="0"/>
              <a:t>Code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마켓플레이스에서</a:t>
            </a:r>
            <a:r>
              <a:rPr lang="ko-KR" altLang="en-US" sz="1800" dirty="0"/>
              <a:t> </a:t>
            </a:r>
            <a:r>
              <a:rPr lang="en-US" altLang="ko-KR" sz="1800" dirty="0"/>
              <a:t>IBM </a:t>
            </a:r>
            <a:r>
              <a:rPr lang="en-US" altLang="ko-KR" sz="1800" dirty="0" err="1"/>
              <a:t>Blochchain</a:t>
            </a:r>
            <a:r>
              <a:rPr lang="en-US" altLang="ko-KR" sz="1800" dirty="0"/>
              <a:t> Platform </a:t>
            </a:r>
            <a:r>
              <a:rPr lang="ko-KR" altLang="en-US" sz="1800" dirty="0"/>
              <a:t> 검색 후 설치</a:t>
            </a:r>
            <a:endParaRPr lang="en-US" altLang="ko-KR" sz="1800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설치 방법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F0388-02C9-4EB8-9A75-46B179ACF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54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7CC0161-4A9F-211E-3727-634BED95D1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99"/>
          <a:stretch/>
        </p:blipFill>
        <p:spPr>
          <a:xfrm>
            <a:off x="1608232" y="2203068"/>
            <a:ext cx="8398213" cy="43769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7799E996-2955-3AF9-D8F8-C49ABB4AEE93}"/>
              </a:ext>
            </a:extLst>
          </p:cNvPr>
          <p:cNvSpPr/>
          <p:nvPr/>
        </p:nvSpPr>
        <p:spPr>
          <a:xfrm>
            <a:off x="3813463" y="2461190"/>
            <a:ext cx="5579919" cy="1050937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7B72658-6C17-971E-E6D0-1D8400D0FDE1}"/>
              </a:ext>
            </a:extLst>
          </p:cNvPr>
          <p:cNvSpPr/>
          <p:nvPr/>
        </p:nvSpPr>
        <p:spPr>
          <a:xfrm>
            <a:off x="1825337" y="2638981"/>
            <a:ext cx="1260764" cy="31203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8C5C225-D465-6B4F-667F-E92CED6279D6}"/>
              </a:ext>
            </a:extLst>
          </p:cNvPr>
          <p:cNvSpPr/>
          <p:nvPr/>
        </p:nvSpPr>
        <p:spPr>
          <a:xfrm>
            <a:off x="1608232" y="3168918"/>
            <a:ext cx="217105" cy="197232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F26F9-7298-419D-5ACC-CF2371A3E693}"/>
              </a:ext>
            </a:extLst>
          </p:cNvPr>
          <p:cNvSpPr txBox="1"/>
          <p:nvPr/>
        </p:nvSpPr>
        <p:spPr>
          <a:xfrm>
            <a:off x="1218190" y="3082868"/>
            <a:ext cx="60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>
                <a:solidFill>
                  <a:srgbClr val="FF0000"/>
                </a:solidFill>
              </a:rPr>
              <a:t>1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890309-1B52-C4CB-CA2C-93935108D970}"/>
              </a:ext>
            </a:extLst>
          </p:cNvPr>
          <p:cNvSpPr txBox="1"/>
          <p:nvPr/>
        </p:nvSpPr>
        <p:spPr>
          <a:xfrm>
            <a:off x="2782527" y="2898202"/>
            <a:ext cx="60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2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3AC25A0-E5CB-D25E-3A0C-CE871EB0FFA6}"/>
              </a:ext>
            </a:extLst>
          </p:cNvPr>
          <p:cNvSpPr txBox="1"/>
          <p:nvPr/>
        </p:nvSpPr>
        <p:spPr>
          <a:xfrm>
            <a:off x="9255664" y="3452200"/>
            <a:ext cx="60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</a:rPr>
              <a:t>3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633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BFC71AF6-A4EC-424A-BB3E-90994C0B0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71946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/>
              <a:t>스마트 </a:t>
            </a:r>
            <a:r>
              <a:rPr lang="ko-KR" altLang="en-US" sz="1800" b="1" dirty="0" err="1"/>
              <a:t>컨트랙트</a:t>
            </a:r>
            <a:r>
              <a:rPr lang="ko-KR" altLang="en-US" sz="1800" b="1" dirty="0"/>
              <a:t> 프로젝트 생성</a:t>
            </a:r>
            <a:endParaRPr lang="en-US" altLang="ko-KR" sz="1800" b="1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b="1" dirty="0"/>
              <a:t>스마트 </a:t>
            </a:r>
            <a:r>
              <a:rPr lang="ko-KR" altLang="en-US" sz="1800" b="1" dirty="0" err="1"/>
              <a:t>컨트랙트가</a:t>
            </a:r>
            <a:r>
              <a:rPr lang="ko-KR" altLang="en-US" sz="1800" b="1" dirty="0"/>
              <a:t> 포함되어 있는 코드</a:t>
            </a:r>
            <a:endParaRPr lang="en-US" altLang="ko-KR" sz="1800" b="1" dirty="0"/>
          </a:p>
          <a:p>
            <a:pPr marL="0" indent="0">
              <a:lnSpc>
                <a:spcPct val="150000"/>
              </a:lnSpc>
              <a:buNone/>
            </a:pPr>
            <a:endParaRPr lang="ko-KR" altLang="en-US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생성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F0388-02C9-4EB8-9A75-46B179ACF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54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6760C9-EBBA-59EA-A97B-E35E198DF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63" y="1838613"/>
            <a:ext cx="4378728" cy="159038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E6D7755-DDAA-CCA1-17BA-DE4D4DDB3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863" y="4514168"/>
            <a:ext cx="5070753" cy="45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9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BFC71AF6-A4EC-424A-BB3E-90994C0B0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71946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@Transaction</a:t>
            </a:r>
            <a:r>
              <a:rPr lang="ko-KR" altLang="en-US" sz="1800" b="1" dirty="0"/>
              <a:t> </a:t>
            </a:r>
            <a:r>
              <a:rPr lang="ko-KR" altLang="en-US" sz="1800" b="1" dirty="0" err="1"/>
              <a:t>데코레이터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트랜잭션 응답을 생성하기 위한 메소드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True </a:t>
            </a:r>
            <a:r>
              <a:rPr lang="en-US" altLang="ko-KR" sz="1400" dirty="0">
                <a:sym typeface="Wingdings" pitchFamily="2" charset="2"/>
              </a:rPr>
              <a:t></a:t>
            </a:r>
            <a:r>
              <a:rPr lang="ko-KR" altLang="en-US" sz="1400" dirty="0">
                <a:sym typeface="Wingdings" pitchFamily="2" charset="2"/>
              </a:rPr>
              <a:t> 읽기</a:t>
            </a:r>
            <a:r>
              <a:rPr lang="en-US" altLang="ko-KR" sz="1400" dirty="0">
                <a:sym typeface="Wingdings" pitchFamily="2" charset="2"/>
              </a:rPr>
              <a:t>,</a:t>
            </a:r>
            <a:r>
              <a:rPr lang="ko-KR" altLang="en-US" sz="1400" dirty="0">
                <a:sym typeface="Wingdings" pitchFamily="2" charset="2"/>
              </a:rPr>
              <a:t> 쓰기 가능</a:t>
            </a:r>
            <a:endParaRPr lang="en-US" altLang="ko-KR" sz="1400" dirty="0"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dirty="0">
                <a:sym typeface="Wingdings" pitchFamily="2" charset="2"/>
              </a:rPr>
              <a:t>False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en-US" altLang="ko-KR" sz="1400" dirty="0">
                <a:sym typeface="Wingdings" pitchFamily="2" charset="2"/>
              </a:rPr>
              <a:t></a:t>
            </a:r>
            <a:r>
              <a:rPr lang="ko-KR" altLang="en-US" sz="1400" dirty="0">
                <a:sym typeface="Wingdings" pitchFamily="2" charset="2"/>
              </a:rPr>
              <a:t> 읽기만 가능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Context </a:t>
            </a:r>
            <a:r>
              <a:rPr lang="ko-KR" altLang="en-US" sz="1800" b="1" dirty="0"/>
              <a:t>객체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데이터를 관리하는데 사용되는 객체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이를 통해 </a:t>
            </a:r>
            <a:r>
              <a:rPr lang="en-US" altLang="ko-KR" sz="1400" dirty="0"/>
              <a:t>World State</a:t>
            </a:r>
            <a:r>
              <a:rPr lang="ko-KR" altLang="en-US" sz="1400" dirty="0"/>
              <a:t>에 </a:t>
            </a:r>
            <a:r>
              <a:rPr lang="ko-KR" altLang="en-US" sz="1400" dirty="0" err="1"/>
              <a:t>엑세스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endParaRPr lang="en-US" altLang="ko-KR" sz="18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스마트 </a:t>
            </a:r>
            <a:r>
              <a:rPr lang="ko-KR" altLang="en-US" dirty="0" err="1"/>
              <a:t>컨트랙트</a:t>
            </a:r>
            <a:r>
              <a:rPr lang="ko-KR" altLang="en-US" dirty="0"/>
              <a:t> 생성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F0388-02C9-4EB8-9A75-46B179ACF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54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3BF1558-FBB4-6061-AF48-A722E784C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86" y="3111793"/>
            <a:ext cx="7870699" cy="6344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9BE8EBC-14F0-3D39-852C-BEBD0FB863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785" y="5412427"/>
            <a:ext cx="6053367" cy="634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052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BFC71AF6-A4EC-424A-BB3E-90994C0B0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71946"/>
            <a:ext cx="11369675" cy="547830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/>
              <a:t>원장 </a:t>
            </a:r>
            <a:r>
              <a:rPr lang="en-US" altLang="ko-KR" sz="1800" b="1" dirty="0"/>
              <a:t>(Ledger)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 err="1"/>
              <a:t>하이퍼레저</a:t>
            </a:r>
            <a:r>
              <a:rPr lang="ko-KR" altLang="en-US" sz="1400" dirty="0"/>
              <a:t> 패브릭 네트워크에서 생성되어 실행되는 모든 트랜잭션들에 대한 기록을 저장하는 객체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Ledger = blockchain</a:t>
            </a:r>
            <a:r>
              <a:rPr lang="ko-KR" altLang="en-US" sz="1400" dirty="0"/>
              <a:t> </a:t>
            </a:r>
            <a:r>
              <a:rPr lang="en-US" altLang="ko-KR" sz="1400" dirty="0"/>
              <a:t>+</a:t>
            </a:r>
            <a:r>
              <a:rPr lang="ko-KR" altLang="en-US" sz="1400" dirty="0"/>
              <a:t> </a:t>
            </a:r>
            <a:r>
              <a:rPr lang="en-US" altLang="ko-KR" sz="1400" dirty="0"/>
              <a:t>world state</a:t>
            </a:r>
          </a:p>
          <a:p>
            <a:pPr lvl="1">
              <a:lnSpc>
                <a:spcPct val="150000"/>
              </a:lnSpc>
            </a:pPr>
            <a:endParaRPr lang="en-US" altLang="ko-KR" sz="1400" b="1" dirty="0"/>
          </a:p>
          <a:p>
            <a:pPr>
              <a:lnSpc>
                <a:spcPct val="150000"/>
              </a:lnSpc>
            </a:pPr>
            <a:r>
              <a:rPr lang="en-US" altLang="ko-KR" sz="1800" b="1" dirty="0" err="1"/>
              <a:t>BlockChain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트랜잭션들의 모든 블록이 암호학적 해시함수로 연결되어 있는 상태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Ex) </a:t>
            </a:r>
            <a:r>
              <a:rPr lang="ko-KR" altLang="en-US" sz="1400" dirty="0"/>
              <a:t>계좌의 모든 거래 내역이 저장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World state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트랜잭션들의 로그들로 생성되고</a:t>
            </a:r>
            <a:r>
              <a:rPr lang="en-US" altLang="ko-KR" sz="1400" dirty="0"/>
              <a:t>,</a:t>
            </a:r>
            <a:r>
              <a:rPr lang="ko-KR" altLang="en-US" sz="1400" dirty="0"/>
              <a:t> 변경된 모든 키</a:t>
            </a:r>
            <a:r>
              <a:rPr lang="en-US" altLang="ko-KR" sz="1400" dirty="0"/>
              <a:t>-</a:t>
            </a:r>
            <a:r>
              <a:rPr lang="ko-KR" altLang="en-US" sz="1400" dirty="0"/>
              <a:t>값들의 최신 상태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데이터베이스 형태로 데이터를 저장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 err="1"/>
              <a:t>하이퍼레저</a:t>
            </a:r>
            <a:r>
              <a:rPr lang="ko-KR" altLang="en-US" sz="1400" dirty="0"/>
              <a:t> 패브릭에서는 </a:t>
            </a:r>
            <a:r>
              <a:rPr lang="en-US" altLang="ko-KR" sz="1400" dirty="0"/>
              <a:t>World state</a:t>
            </a:r>
            <a:r>
              <a:rPr lang="ko-KR" altLang="en-US" sz="1400" dirty="0"/>
              <a:t>에 사용할 데이터베이스로 </a:t>
            </a:r>
            <a:r>
              <a:rPr lang="en-US" altLang="ko-KR" sz="1400" dirty="0" err="1"/>
              <a:t>LevelDB</a:t>
            </a:r>
            <a:r>
              <a:rPr lang="en-US" altLang="ko-KR" sz="1400" dirty="0"/>
              <a:t>, CouchDB</a:t>
            </a:r>
            <a:r>
              <a:rPr lang="ko-KR" altLang="en-US" sz="1400" dirty="0"/>
              <a:t> 두 가지를 제공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400" dirty="0"/>
              <a:t>Ex) </a:t>
            </a:r>
            <a:r>
              <a:rPr lang="ko-KR" altLang="en-US" sz="1400" dirty="0"/>
              <a:t>계좌의 현재 남아있는 잔액을 저장</a:t>
            </a:r>
            <a:endParaRPr lang="en-US" altLang="ko-KR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원장 </a:t>
            </a:r>
            <a:r>
              <a:rPr lang="en-US" altLang="ko-KR" dirty="0"/>
              <a:t>(Ledger)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F0388-02C9-4EB8-9A75-46B179ACF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54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3381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BA7579-8BD0-8A12-C9B0-B96633AFD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스마트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컨트랙트</a:t>
            </a:r>
            <a:r>
              <a:rPr kumimoji="1" lang="ko-KR" altLang="en-US" dirty="0"/>
              <a:t> 배포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FDDA92-0B3C-6903-0CA0-762548E51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48" y="3123978"/>
            <a:ext cx="3156717" cy="160671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6843608-D7B1-BAE8-A205-FA744C96D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7871" y="2465164"/>
            <a:ext cx="3232209" cy="2637324"/>
          </a:xfrm>
          <a:prstGeom prst="rect">
            <a:avLst/>
          </a:prstGeom>
        </p:spPr>
      </p:pic>
      <p:sp>
        <p:nvSpPr>
          <p:cNvPr id="6" name="오른쪽 화살표[R] 5">
            <a:extLst>
              <a:ext uri="{FF2B5EF4-FFF2-40B4-BE49-F238E27FC236}">
                <a16:creationId xmlns:a16="http://schemas.microsoft.com/office/drawing/2014/main" id="{BCAB7BB4-9BB0-0903-E924-EC922478B1B8}"/>
              </a:ext>
            </a:extLst>
          </p:cNvPr>
          <p:cNvSpPr/>
          <p:nvPr/>
        </p:nvSpPr>
        <p:spPr>
          <a:xfrm>
            <a:off x="3521651" y="3783826"/>
            <a:ext cx="352827" cy="293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D35C2F4-6E6A-0F81-8878-36164A0A30D4}"/>
              </a:ext>
            </a:extLst>
          </p:cNvPr>
          <p:cNvSpPr/>
          <p:nvPr/>
        </p:nvSpPr>
        <p:spPr>
          <a:xfrm>
            <a:off x="8859735" y="3082947"/>
            <a:ext cx="1648690" cy="21573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478ADDC-CFF9-B332-84C8-C466B5AC64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37852"/>
          <a:stretch/>
        </p:blipFill>
        <p:spPr>
          <a:xfrm>
            <a:off x="4005464" y="3372848"/>
            <a:ext cx="3711810" cy="1138553"/>
          </a:xfrm>
          <a:prstGeom prst="rect">
            <a:avLst/>
          </a:prstGeom>
        </p:spPr>
      </p:pic>
      <p:sp>
        <p:nvSpPr>
          <p:cNvPr id="11" name="오른쪽 화살표[R] 10">
            <a:extLst>
              <a:ext uri="{FF2B5EF4-FFF2-40B4-BE49-F238E27FC236}">
                <a16:creationId xmlns:a16="http://schemas.microsoft.com/office/drawing/2014/main" id="{95DC96BB-CEA2-AB65-E349-1A62B8479D4D}"/>
              </a:ext>
            </a:extLst>
          </p:cNvPr>
          <p:cNvSpPr/>
          <p:nvPr/>
        </p:nvSpPr>
        <p:spPr>
          <a:xfrm>
            <a:off x="7947473" y="3783826"/>
            <a:ext cx="352827" cy="2931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6DC54CF2-A810-76A5-60E0-69EEB0EF2053}"/>
              </a:ext>
            </a:extLst>
          </p:cNvPr>
          <p:cNvSpPr/>
          <p:nvPr/>
        </p:nvSpPr>
        <p:spPr>
          <a:xfrm>
            <a:off x="6475196" y="4151707"/>
            <a:ext cx="1242078" cy="221510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095266BB-43ED-6843-747D-D367BAFC816F}"/>
              </a:ext>
            </a:extLst>
          </p:cNvPr>
          <p:cNvSpPr/>
          <p:nvPr/>
        </p:nvSpPr>
        <p:spPr>
          <a:xfrm>
            <a:off x="540682" y="3298676"/>
            <a:ext cx="2083247" cy="259531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F2F9D02-680A-C3F2-5C35-FCD8A9A50E02}"/>
              </a:ext>
            </a:extLst>
          </p:cNvPr>
          <p:cNvSpPr txBox="1"/>
          <p:nvPr/>
        </p:nvSpPr>
        <p:spPr>
          <a:xfrm>
            <a:off x="811289" y="5102488"/>
            <a:ext cx="2002033" cy="45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dirty="0"/>
              <a:t>패브릭 환경 생성 </a:t>
            </a:r>
            <a:endParaRPr kumimoji="1" lang="en-US" altLang="ko-KR" sz="1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3D7909-259F-0A43-4C88-1132B2422B7D}"/>
              </a:ext>
            </a:extLst>
          </p:cNvPr>
          <p:cNvSpPr txBox="1"/>
          <p:nvPr/>
        </p:nvSpPr>
        <p:spPr>
          <a:xfrm>
            <a:off x="4068598" y="5102488"/>
            <a:ext cx="3585541" cy="45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dirty="0"/>
              <a:t>스마트 </a:t>
            </a:r>
            <a:r>
              <a:rPr kumimoji="1" lang="ko-KR" altLang="en-US" sz="1800" dirty="0" err="1"/>
              <a:t>컨트랙트</a:t>
            </a:r>
            <a:r>
              <a:rPr kumimoji="1" lang="ko-KR" altLang="en-US" sz="1800" dirty="0"/>
              <a:t> 패키지로 만들기</a:t>
            </a:r>
            <a:endParaRPr kumimoji="1" lang="en-US" altLang="ko-KR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D4BF40-ECEB-DAB3-8D02-B63AD2DAFB2E}"/>
              </a:ext>
            </a:extLst>
          </p:cNvPr>
          <p:cNvSpPr txBox="1"/>
          <p:nvPr/>
        </p:nvSpPr>
        <p:spPr>
          <a:xfrm>
            <a:off x="8992400" y="5102488"/>
            <a:ext cx="2343150" cy="871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800" dirty="0"/>
              <a:t>스마트 </a:t>
            </a:r>
            <a:r>
              <a:rPr kumimoji="1" lang="ko-KR" altLang="en-US" sz="1800" dirty="0" err="1"/>
              <a:t>컨트랙트</a:t>
            </a:r>
            <a:r>
              <a:rPr kumimoji="1" lang="ko-KR" altLang="en-US" sz="1800" dirty="0"/>
              <a:t> 배포</a:t>
            </a: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74821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텍스트 개체 틀 2">
            <a:extLst>
              <a:ext uri="{FF2B5EF4-FFF2-40B4-BE49-F238E27FC236}">
                <a16:creationId xmlns:a16="http://schemas.microsoft.com/office/drawing/2014/main" id="{BFC71AF6-A4EC-424A-BB3E-90994C0B0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71946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dirty="0"/>
              <a:t>Identity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err="1"/>
              <a:t>하이퍼레저</a:t>
            </a:r>
            <a:r>
              <a:rPr lang="ko-KR" altLang="en-US" sz="1200" dirty="0"/>
              <a:t> 패브릭은 허가를 받아야 네트워크 접근 가능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이때 접근할 수 있는 데이터는 사용자의 </a:t>
            </a:r>
            <a:r>
              <a:rPr lang="en-US" altLang="ko-KR" sz="1200" dirty="0"/>
              <a:t>Identity</a:t>
            </a:r>
            <a:r>
              <a:rPr lang="ko-KR" altLang="en-US" sz="1200" dirty="0"/>
              <a:t>에 따라 결정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Wallet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조직에서 발행한 </a:t>
            </a:r>
            <a:r>
              <a:rPr lang="en-US" altLang="ko-KR" sz="1200" dirty="0"/>
              <a:t>Identity</a:t>
            </a:r>
            <a:r>
              <a:rPr lang="ko-KR" altLang="en-US" sz="1200" dirty="0"/>
              <a:t>가 </a:t>
            </a:r>
            <a:r>
              <a:rPr lang="en-US" altLang="ko-KR" sz="1200" dirty="0"/>
              <a:t>X.509 </a:t>
            </a:r>
            <a:r>
              <a:rPr lang="ko-KR" altLang="en-US" sz="1200" dirty="0"/>
              <a:t>형태로 </a:t>
            </a:r>
            <a:r>
              <a:rPr lang="en-US" altLang="ko-KR" sz="1200" dirty="0"/>
              <a:t>Wallet</a:t>
            </a:r>
            <a:r>
              <a:rPr lang="ko-KR" altLang="en-US" sz="1200" dirty="0"/>
              <a:t>에 저장됨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Gateway</a:t>
            </a:r>
          </a:p>
          <a:p>
            <a:pPr lvl="1">
              <a:lnSpc>
                <a:spcPct val="150000"/>
              </a:lnSpc>
            </a:pPr>
            <a:r>
              <a:rPr lang="ko-KR" altLang="en-US" sz="1200" dirty="0" err="1"/>
              <a:t>하이퍼레저패브릭</a:t>
            </a:r>
            <a:r>
              <a:rPr lang="ko-KR" altLang="en-US" sz="1200" dirty="0"/>
              <a:t> 네트워크에 대한 연결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en-US" altLang="ko-KR" sz="1200" dirty="0"/>
              <a:t>Wallet</a:t>
            </a:r>
            <a:r>
              <a:rPr lang="ko-KR" altLang="en-US" sz="1200" dirty="0"/>
              <a:t>에 </a:t>
            </a:r>
            <a:r>
              <a:rPr lang="en-US" altLang="ko-KR" sz="1200" dirty="0"/>
              <a:t>Identity</a:t>
            </a:r>
            <a:r>
              <a:rPr lang="ko-KR" altLang="en-US" sz="1200" dirty="0"/>
              <a:t>가 있다면 게이트웨이 생성 가능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r>
              <a:rPr lang="ko-KR" altLang="en-US" sz="1200" dirty="0"/>
              <a:t>게이트웨이를 통해 트랜잭션 제출</a:t>
            </a:r>
            <a:endParaRPr lang="en-US" altLang="ko-KR" sz="1200" dirty="0"/>
          </a:p>
          <a:p>
            <a:pPr lvl="1">
              <a:lnSpc>
                <a:spcPct val="150000"/>
              </a:lnSpc>
            </a:pPr>
            <a:endParaRPr lang="en-US" altLang="ko-KR" sz="12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Identity, Wallet, Gateway</a:t>
            </a:r>
            <a:endParaRPr lang="ko-KR" alt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EFF0388-02C9-4EB8-9A75-46B179ACF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5430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49051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6685</TotalTime>
  <Words>287</Words>
  <Application>Microsoft Macintosh PowerPoint</Application>
  <PresentationFormat>와이드스크린</PresentationFormat>
  <Paragraphs>75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CryptoCraft 테마</vt:lpstr>
      <vt:lpstr>제목 테마</vt:lpstr>
      <vt:lpstr>하이퍼레저패브릭 : 실습</vt:lpstr>
      <vt:lpstr>PowerPoint 프레젠테이션</vt:lpstr>
      <vt:lpstr>IBM Blockchain Platform</vt:lpstr>
      <vt:lpstr>설치 방법</vt:lpstr>
      <vt:lpstr>스마트 컨트랙트 생성</vt:lpstr>
      <vt:lpstr>스마트 컨트랙트 생성</vt:lpstr>
      <vt:lpstr>원장 (Ledger)</vt:lpstr>
      <vt:lpstr>스마트 컨트랙트 배포</vt:lpstr>
      <vt:lpstr>Identity, Wallet, Gateway</vt:lpstr>
      <vt:lpstr>스마트 컨트랙트 업데이트</vt:lpstr>
      <vt:lpstr>실습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예준 캉</cp:lastModifiedBy>
  <cp:revision>122</cp:revision>
  <dcterms:created xsi:type="dcterms:W3CDTF">2019-03-05T04:29:07Z</dcterms:created>
  <dcterms:modified xsi:type="dcterms:W3CDTF">2022-06-06T18:34:21Z</dcterms:modified>
</cp:coreProperties>
</file>