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8" r:id="rId2"/>
    <p:sldId id="286" r:id="rId3"/>
    <p:sldId id="306" r:id="rId4"/>
    <p:sldId id="311" r:id="rId5"/>
    <p:sldId id="312" r:id="rId6"/>
    <p:sldId id="308" r:id="rId7"/>
    <p:sldId id="310" r:id="rId8"/>
    <p:sldId id="302" r:id="rId9"/>
    <p:sldId id="307" r:id="rId10"/>
    <p:sldId id="289" r:id="rId11"/>
    <p:sldId id="309" r:id="rId12"/>
    <p:sldId id="313" r:id="rId13"/>
    <p:sldId id="314" r:id="rId14"/>
    <p:sldId id="315" r:id="rId15"/>
    <p:sldId id="303" r:id="rId16"/>
    <p:sldId id="260" r:id="rId17"/>
  </p:sldIdLst>
  <p:sldSz cx="12192000" cy="6858000"/>
  <p:notesSz cx="6858000" cy="9144000"/>
  <p:embeddedFontLst>
    <p:embeddedFont>
      <p:font typeface="맑은 고딕" panose="020B0503020000020004" pitchFamily="34" charset="-127"/>
      <p:regular r:id="rId19"/>
      <p:bold r:id="rId20"/>
    </p:embeddedFont>
    <p:embeddedFont>
      <p:font typeface="NanumSquare_ac" panose="020B0600000101010101" pitchFamily="34" charset="-127"/>
      <p:regular r:id="rId21"/>
    </p:embeddedFont>
    <p:embeddedFont>
      <p:font typeface="NanumSquare_ac Bold" panose="020B0600000101010101" pitchFamily="34" charset="-127"/>
      <p:bold r:id="rId22"/>
    </p:embeddedFont>
    <p:embeddedFont>
      <p:font typeface="나눔스퀘어_ac" panose="020B0600000101010101" pitchFamily="34" charset="-127"/>
      <p:regular r:id="rId23"/>
      <p:bold r:id="rId24"/>
      <p:italic r:id="rId25"/>
      <p:boldItalic r:id="rId26"/>
    </p:embeddedFont>
    <p:embeddedFont>
      <p:font typeface="나눔스퀘어_ac Bold" panose="020B0600000101010101" pitchFamily="34" charset="-127"/>
      <p:bold r:id="rId27"/>
    </p:embeddedFont>
    <p:embeddedFont>
      <p:font typeface="나눔스퀘어_ac ExtraBold" panose="020B0600000101010101" pitchFamily="34" charset="-127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6" autoAdjust="0"/>
    <p:restoredTop sz="87423" autoAdjust="0"/>
  </p:normalViewPr>
  <p:slideViewPr>
    <p:cSldViewPr snapToGrid="0">
      <p:cViewPr>
        <p:scale>
          <a:sx n="114" d="100"/>
          <a:sy n="114" d="100"/>
        </p:scale>
        <p:origin x="7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828C-5788-4E04-9FD4-1FBA79A34E9E}" type="datetimeFigureOut">
              <a:rPr lang="ko-KR" altLang="en-US" smtClean="0"/>
              <a:t>2022. 6. 8.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8760-119B-44DD-AF60-8D132A33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3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55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57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16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1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60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24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4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1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1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1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0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3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5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8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9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175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149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2022. 6. 8.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7DBA-0F48-474D-80D4-CDE52096A71A}" type="datetimeFigureOut">
              <a:rPr lang="ko-KR" altLang="en-US" smtClean="0"/>
              <a:t>2022. 6. 8.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DNoRm76X2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4105" y="1041400"/>
            <a:ext cx="840377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PassGAN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A Deep Learning Approach </a:t>
            </a:r>
            <a:b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for Password Guessing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논문 리뷰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4104" y="4309947"/>
            <a:ext cx="8403774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임세진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https://youtu.be/kDNoRm76X2M</a:t>
            </a:r>
            <a:endParaRPr lang="en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67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Dataset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대규모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PW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dataset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Training :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RockYou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dataset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일부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:  2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수행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RockYou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dataset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(train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이랑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데이터셋 중복 제거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10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 이내로 필터링하여 사용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LinkedIn (10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 이내로 필터링하여 사용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842FC3-D686-0EF1-EA94-403B19BB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78" y="4725580"/>
            <a:ext cx="8692243" cy="97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A19564-3E2C-8073-A9DB-F5AAED6C447E}"/>
              </a:ext>
            </a:extLst>
          </p:cNvPr>
          <p:cNvSpPr txBox="1"/>
          <p:nvPr/>
        </p:nvSpPr>
        <p:spPr>
          <a:xfrm>
            <a:off x="4702628" y="5886315"/>
            <a:ext cx="277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en-US" altLang="ko-Kore-KR" dirty="0" err="1"/>
              <a:t>RockYou</a:t>
            </a:r>
            <a:r>
              <a:rPr kumimoji="1" lang="en-US" altLang="ko-Kore-KR" dirty="0"/>
              <a:t> dataset </a:t>
            </a:r>
            <a:r>
              <a:rPr kumimoji="1" lang="ko-Kore-KR" altLang="en-US" dirty="0"/>
              <a:t>예시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5990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실험결과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43.6 %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(1,350,178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3,094,199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24.2 %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(10,478,322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43,354,871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---------- train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데이터셋과 중복된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PW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제거 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----------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(1) 34.6 %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(676,439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1,978,367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(2) 34.2 %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(8,878,284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40,593,536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70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실험결과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522C42-21FC-CE0E-02B6-BEECA64F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1308100"/>
            <a:ext cx="65659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7B06F-633F-091C-C5D8-3751DA90011B}"/>
              </a:ext>
            </a:extLst>
          </p:cNvPr>
          <p:cNvSpPr txBox="1"/>
          <p:nvPr/>
        </p:nvSpPr>
        <p:spPr>
          <a:xfrm>
            <a:off x="1524001" y="5888090"/>
            <a:ext cx="960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PassGAN</a:t>
            </a:r>
            <a:r>
              <a:rPr kumimoji="1" lang="ko-Kore-KR" altLang="en-US" dirty="0"/>
              <a:t>으로 </a:t>
            </a:r>
            <a:r>
              <a:rPr kumimoji="1" lang="en-US" altLang="ko-Kore-KR" dirty="0"/>
              <a:t>5</a:t>
            </a:r>
            <a:r>
              <a:rPr kumimoji="1" lang="ko-Kore-KR" altLang="en-US" dirty="0"/>
              <a:t>백억개의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W </a:t>
            </a:r>
            <a:r>
              <a:rPr kumimoji="1" lang="ko-KR" altLang="en-US" dirty="0"/>
              <a:t>생성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겹치지 않는 </a:t>
            </a:r>
            <a:r>
              <a:rPr kumimoji="1" lang="en-US" altLang="ko-KR" dirty="0">
                <a:sym typeface="Wingdings" pitchFamily="2" charset="2"/>
              </a:rPr>
              <a:t>PW</a:t>
            </a:r>
            <a:r>
              <a:rPr kumimoji="1" lang="ko-KR" altLang="en-US" dirty="0">
                <a:sym typeface="Wingdings" pitchFamily="2" charset="2"/>
              </a:rPr>
              <a:t>가 </a:t>
            </a:r>
            <a:r>
              <a:rPr kumimoji="1" lang="en-US" altLang="ko-KR" dirty="0">
                <a:solidFill>
                  <a:schemeClr val="accent5"/>
                </a:solidFill>
                <a:sym typeface="Wingdings" pitchFamily="2" charset="2"/>
              </a:rPr>
              <a:t>70</a:t>
            </a:r>
            <a:r>
              <a:rPr kumimoji="1" lang="ko-KR" altLang="en-US" dirty="0" err="1">
                <a:solidFill>
                  <a:schemeClr val="accent5"/>
                </a:solidFill>
                <a:sym typeface="Wingdings" pitchFamily="2" charset="2"/>
              </a:rPr>
              <a:t>억개</a:t>
            </a:r>
            <a:r>
              <a:rPr kumimoji="1" lang="ko-KR" altLang="en-US" dirty="0">
                <a:solidFill>
                  <a:schemeClr val="accent5"/>
                </a:solidFill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en-US" altLang="ko-KR" dirty="0">
                <a:solidFill>
                  <a:schemeClr val="accent5"/>
                </a:solidFill>
                <a:sym typeface="Wingdings" pitchFamily="2" charset="2"/>
              </a:rPr>
              <a:t>34% </a:t>
            </a:r>
            <a:r>
              <a:rPr kumimoji="1" lang="ko-KR" altLang="en-US" dirty="0">
                <a:solidFill>
                  <a:schemeClr val="accent5"/>
                </a:solidFill>
                <a:sym typeface="Wingdings" pitchFamily="2" charset="2"/>
              </a:rPr>
              <a:t>확률로 </a:t>
            </a:r>
            <a:r>
              <a:rPr kumimoji="1" lang="en-US" altLang="ko-KR" dirty="0">
                <a:solidFill>
                  <a:schemeClr val="accent5"/>
                </a:solidFill>
                <a:sym typeface="Wingdings" pitchFamily="2" charset="2"/>
              </a:rPr>
              <a:t>PW</a:t>
            </a:r>
            <a:r>
              <a:rPr kumimoji="1" lang="ko-KR" altLang="en-US" dirty="0" err="1">
                <a:solidFill>
                  <a:schemeClr val="accent5"/>
                </a:solidFill>
                <a:sym typeface="Wingdings" pitchFamily="2" charset="2"/>
              </a:rPr>
              <a:t>를</a:t>
            </a:r>
            <a:r>
              <a:rPr kumimoji="1" lang="ko-KR" altLang="en-US" dirty="0">
                <a:solidFill>
                  <a:schemeClr val="accent5"/>
                </a:solidFill>
                <a:sym typeface="Wingdings" pitchFamily="2" charset="2"/>
              </a:rPr>
              <a:t> 맞힘</a:t>
            </a:r>
            <a:endParaRPr kumimoji="1" lang="ko-Kore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1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7B06F-633F-091C-C5D8-3751DA90011B}"/>
              </a:ext>
            </a:extLst>
          </p:cNvPr>
          <p:cNvSpPr txBox="1"/>
          <p:nvPr/>
        </p:nvSpPr>
        <p:spPr>
          <a:xfrm>
            <a:off x="2404829" y="5238976"/>
            <a:ext cx="738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ore-KR" altLang="en-US" dirty="0"/>
              <a:t>다른 </a:t>
            </a:r>
            <a:r>
              <a:rPr kumimoji="1" lang="en-US" altLang="ko-Kore-KR" dirty="0"/>
              <a:t>Password Guessing Tool</a:t>
            </a:r>
            <a:r>
              <a:rPr kumimoji="1" lang="ko-Kore-KR" altLang="en-US" dirty="0"/>
              <a:t>과의 성능 비교</a:t>
            </a:r>
            <a:r>
              <a:rPr kumimoji="1" lang="en-US" altLang="ko-Kore-KR" dirty="0"/>
              <a:t> (</a:t>
            </a:r>
            <a:r>
              <a:rPr kumimoji="1" lang="en-US" altLang="ko-Kore-KR" dirty="0" err="1"/>
              <a:t>RockYou</a:t>
            </a:r>
            <a:r>
              <a:rPr kumimoji="1" lang="en-US" altLang="ko-Kore-KR" dirty="0"/>
              <a:t> testing set)&gt;</a:t>
            </a:r>
            <a:endParaRPr kumimoji="1" lang="ko-Kore-KR" altLang="en-US" dirty="0">
              <a:solidFill>
                <a:schemeClr val="accent5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80D067-BB4F-AD7F-7DDF-4B288068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215576"/>
            <a:ext cx="10160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4AC62A-FC1F-416E-E4A9-B5E06E0D4049}"/>
              </a:ext>
            </a:extLst>
          </p:cNvPr>
          <p:cNvSpPr txBox="1"/>
          <p:nvPr/>
        </p:nvSpPr>
        <p:spPr>
          <a:xfrm>
            <a:off x="2196663" y="5769371"/>
            <a:ext cx="7579062" cy="88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같은 성능을 내기 위해 </a:t>
            </a:r>
            <a:r>
              <a:rPr kumimoji="1" lang="en-US" altLang="ko-Kore-KR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PassGAN</a:t>
            </a:r>
            <a:r>
              <a:rPr kumimoji="1" lang="ko-Kore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은 다른 알고리즘보다 </a:t>
            </a:r>
            <a:r>
              <a:rPr kumimoji="1"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10</a:t>
            </a:r>
            <a:r>
              <a:rPr kumimoji="1" lang="ko-Kore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배 이내의</a:t>
            </a: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PW 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생성 요구</a:t>
            </a:r>
            <a:endParaRPr kumimoji="1"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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But 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추측을 위해 사전 지식 </a:t>
            </a: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X  </a:t>
            </a:r>
            <a:r>
              <a:rPr kumimoji="1" lang="en-US" altLang="ko-KR" dirty="0" err="1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PassGAN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이 실제 </a:t>
            </a: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PW</a:t>
            </a:r>
            <a:r>
              <a:rPr kumimoji="1"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의 분포를 잘 학습했다</a:t>
            </a:r>
            <a:endParaRPr kumimoji="1" lang="ko-Kore-KR" altLang="en-US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44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실험결과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7E84818-F1BC-6FC0-9B6D-5D1C39D51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7" y="1057256"/>
            <a:ext cx="7382765" cy="5800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909FFD-E015-DC9A-FF45-68718FB57090}"/>
              </a:ext>
            </a:extLst>
          </p:cNvPr>
          <p:cNvSpPr txBox="1"/>
          <p:nvPr/>
        </p:nvSpPr>
        <p:spPr>
          <a:xfrm>
            <a:off x="8098971" y="3244334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FLA</a:t>
            </a:r>
            <a:r>
              <a:rPr kumimoji="1" lang="ko-Kore-KR" altLang="en-US" dirty="0"/>
              <a:t>보다 </a:t>
            </a:r>
            <a:r>
              <a:rPr kumimoji="1" lang="en-US" altLang="ko-Kore-KR" dirty="0"/>
              <a:t>Training set</a:t>
            </a:r>
            <a:r>
              <a:rPr kumimoji="1" lang="ko-Kore-KR" altLang="en-US" dirty="0"/>
              <a:t>과 더 유사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A789092-7855-2872-7A7C-D7BADA8D7A74}"/>
              </a:ext>
            </a:extLst>
          </p:cNvPr>
          <p:cNvSpPr/>
          <p:nvPr/>
        </p:nvSpPr>
        <p:spPr>
          <a:xfrm>
            <a:off x="5326743" y="1057256"/>
            <a:ext cx="2525486" cy="580074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21887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앞으로 진행 사항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98B141-5211-AC91-E29F-9CBF133D4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3" y="2727002"/>
            <a:ext cx="9310254" cy="39232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0904C-1253-A7A7-A54B-1F6D3E0CB3AD}"/>
              </a:ext>
            </a:extLst>
          </p:cNvPr>
          <p:cNvSpPr txBox="1"/>
          <p:nvPr/>
        </p:nvSpPr>
        <p:spPr>
          <a:xfrm>
            <a:off x="411920" y="1134624"/>
            <a:ext cx="11368160" cy="115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논문에서 모델 동작방식에 대한 자세한 설명이 부족 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ore-KR" sz="1600" dirty="0" err="1"/>
              <a:t>Github</a:t>
            </a:r>
            <a:r>
              <a:rPr kumimoji="1" lang="ko-KR" altLang="en-US" sz="1600" dirty="0"/>
              <a:t>에 있는 </a:t>
            </a:r>
            <a:r>
              <a:rPr kumimoji="1" lang="en-US" altLang="ko-KR" sz="1600" dirty="0" err="1"/>
              <a:t>PassGAN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코드 돌려보면서 </a:t>
            </a:r>
            <a:r>
              <a:rPr kumimoji="1" lang="en-US" altLang="ko-KR" sz="1600" dirty="0"/>
              <a:t>Input, output, </a:t>
            </a:r>
            <a:r>
              <a:rPr kumimoji="1" lang="ko-KR" altLang="en-US" sz="1600" dirty="0"/>
              <a:t>동작 방식 등 상세히 살펴보며 이해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600" dirty="0"/>
              <a:t>GAN</a:t>
            </a:r>
            <a:r>
              <a:rPr kumimoji="1" lang="ko-KR" altLang="en-US" sz="1600" dirty="0"/>
              <a:t> 모델 </a:t>
            </a:r>
            <a:r>
              <a:rPr kumimoji="1" lang="en-US" altLang="ko-KR" sz="1600" dirty="0" err="1"/>
              <a:t>pytorch</a:t>
            </a:r>
            <a:r>
              <a:rPr kumimoji="1" lang="ko-KR" altLang="en-US" sz="1600" dirty="0"/>
              <a:t>로 구현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439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454449"/>
            <a:ext cx="12192000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6183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Password Guessing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대량의 후보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PW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사전을 만들어 이 사전을 기반으로 대입해서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PW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알아내는 기법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유출된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PW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Database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통해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많은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user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들이 추측하기 쉬운 암호를 사용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(ex.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iLoVeyOu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p@ssw0rd)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Password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Guessing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Tool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이러한 암호들을 후보 암호로 사용해서 보다 효율적인 공격 시도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SOTA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암호 분석 도구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HashCat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John the Ripper)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규칙을 더 추가해서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PW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생성하려고 하면 관련 전문 지식이 필요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확장성 제한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GAN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으로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학습 데이터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유출된 비밀번호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분포를 훈련시키면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PW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구조 및 사전 지식 없이도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Password Guessing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생성함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Intro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58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PassGAN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모델을 통해 수동 암호 분석이 아닌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GAN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실제 비밀번호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유출된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로부터 비밀번호의 분포를 자율적으로 학습해서 동일한 분포를 갖는 고품질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Password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Guessing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생성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신경망을 사용하는 것의 이점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   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PW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생성되는 공간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범위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특정한 하위 집합으로 제한되지 않고 광범위하게 생성 가능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Purpose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45310" cy="53036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&lt;Tool&gt;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JTR (John The Ripper)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사전 공격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(Dictionary Attack)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통해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PW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강도를 테스트하고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해시화된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PW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Brute force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공격하여 크래킹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HashCat</a:t>
            </a:r>
            <a:endParaRPr lang="en-US" altLang="ko-KR" sz="20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PW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Crack Tool. PW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추측하여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해시화한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후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공격하고자하는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PW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해시와 비교하여 추측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사전 공격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규칙 기반 공격 등 다양한 무차별 대입 공격이 있음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RNN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기반 방식 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(FLA)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 목적은 암호 강도 추정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||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PassGAN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Password Guessing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목적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Related Work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89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45310" cy="530369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&lt;Attack&gt;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Rule-based Attack (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규칙 기반 공격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공격 방법 중 가장 복잡함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단어의 수정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잘라내기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확장하기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건너뛰기 등을 통해 공격하는 방식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Markov 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모델 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(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자연어 처리에 사용되는 알고리즘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단어를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n-gram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화하여 어떤 단어가 나올 확률을 조건부 확률로 예측하는 방법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(PW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전체에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n-gram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방식을 적용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 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기억하기 쉬운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PW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는 자연어의 특성과 비슷할 것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’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에서 출발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수동적으로 정의된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PW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규칙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(PW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어느 부분이 문자와 숫자로 구성되는지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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PCFG (Probabilistic Context-Free Grammars)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기술 개선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PCFG (</a:t>
            </a:r>
            <a:r>
              <a:rPr lang="ko-KR" altLang="en-US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자연어 처리에 사용되는 알고리즘</a:t>
            </a:r>
            <a:r>
              <a:rPr lang="en-US" altLang="ko-KR" sz="20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PW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의 구조를 파악하여 각 자리에 특정 문자가 올 확률을 계산하는 방식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Related Work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26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최초로 </a:t>
            </a:r>
            <a:r>
              <a:rPr lang="en-US" altLang="ko-KR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GAN</a:t>
            </a:r>
            <a:r>
              <a:rPr lang="ko-KR" altLang="en-US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Password Guessing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시도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유명 데이터셋으로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PassGAN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평가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    </a:t>
            </a:r>
            <a:r>
              <a:rPr lang="ko-KR" altLang="en-US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규칙 기반 </a:t>
            </a:r>
            <a:r>
              <a:rPr lang="en-US" altLang="ko-KR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Tool, SOTA Tool</a:t>
            </a:r>
            <a:r>
              <a:rPr lang="ko-KR" altLang="en-US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을 능가함 </a:t>
            </a:r>
            <a:r>
              <a:rPr lang="en-US" altLang="ko-KR" sz="20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(PW</a:t>
            </a:r>
            <a:r>
              <a:rPr lang="ko-KR" altLang="en-US" sz="20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구조에 대한 사전 지식 요구 </a:t>
            </a:r>
            <a:r>
              <a:rPr lang="en-US" altLang="ko-KR" sz="20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X)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Testing set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일치하지 않는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PassGAN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output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대부분이 사람이 생성한 비밀번호처럼 보였음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    Dataset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에는 없었지만 </a:t>
            </a:r>
            <a:r>
              <a:rPr lang="ko-KR" altLang="en-US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실제 사용자 </a:t>
            </a:r>
            <a:r>
              <a:rPr lang="en-US" altLang="ko-KR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PW</a:t>
            </a:r>
            <a:r>
              <a:rPr lang="ko-KR" altLang="en-US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와 잠재적으로 일치할 수 있음</a:t>
            </a:r>
            <a:endParaRPr lang="en-US" altLang="ko-KR" sz="2000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HashCat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단독 사용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&lt;&lt;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en-US" altLang="ko-KR" sz="2000" dirty="0" err="1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PassGAN</a:t>
            </a:r>
            <a:r>
              <a:rPr lang="en-US" altLang="ko-KR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+ </a:t>
            </a:r>
            <a:r>
              <a:rPr lang="en-US" altLang="ko-KR" sz="2000" dirty="0" err="1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HashCat</a:t>
            </a:r>
            <a:r>
              <a:rPr lang="en-US" altLang="ko-KR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ko-KR" altLang="en-US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출력을 결합 </a:t>
            </a:r>
            <a:r>
              <a:rPr lang="en-US" altLang="ko-KR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(</a:t>
            </a:r>
            <a:r>
              <a:rPr lang="ko-KR" altLang="en-US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더 많은 </a:t>
            </a:r>
            <a:r>
              <a:rPr lang="en-US" altLang="ko-KR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PW</a:t>
            </a:r>
            <a:r>
              <a:rPr lang="ko-KR" altLang="en-US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일치</a:t>
            </a:r>
            <a:r>
              <a:rPr lang="en-US" altLang="ko-KR" sz="20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Contribution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B6E4B22D-7A5F-5524-B59F-52D6F732D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50" y="4763511"/>
            <a:ext cx="4286250" cy="18839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567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기존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Tool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과 달리 </a:t>
                </a:r>
                <a:r>
                  <a:rPr lang="en-US" altLang="ko-KR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PassGAN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은 </a:t>
                </a:r>
                <a:r>
                  <a:rPr lang="ko-KR" altLang="en-US" sz="2000" dirty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거의 무제한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으로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Password Guessing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을 출력할 수 있음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PassGAN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output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∝</m:t>
                    </m:r>
                  </m:oMath>
                </a14:m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일치하는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PW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수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   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PW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 생성되는 공간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범위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 특정한 하위 집합으로 제한되지 않고 광범위하게 생성 가능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동일한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Dataset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으로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관련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Tool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과 성능 비교했을 때 </a:t>
                </a:r>
                <a:r>
                  <a:rPr lang="en-US" altLang="ko-KR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PassGAN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 가장 많은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Password Guessing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달성 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(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다른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Tool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보다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PW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를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많이 생성했을 때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Contribution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27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구조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463A5C5-62D4-1368-5A68-E1624C590130}"/>
              </a:ext>
            </a:extLst>
          </p:cNvPr>
          <p:cNvSpPr/>
          <p:nvPr/>
        </p:nvSpPr>
        <p:spPr>
          <a:xfrm>
            <a:off x="2424547" y="3422063"/>
            <a:ext cx="1773381" cy="1233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3FF572E-683C-3EE2-D99F-DEC809DABBEF}"/>
              </a:ext>
            </a:extLst>
          </p:cNvPr>
          <p:cNvSpPr/>
          <p:nvPr/>
        </p:nvSpPr>
        <p:spPr>
          <a:xfrm>
            <a:off x="7426037" y="2438400"/>
            <a:ext cx="1773381" cy="12330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7D4CAC-1300-7969-EEEA-3F3FC42C5DE9}"/>
              </a:ext>
            </a:extLst>
          </p:cNvPr>
          <p:cNvSpPr/>
          <p:nvPr/>
        </p:nvSpPr>
        <p:spPr>
          <a:xfrm>
            <a:off x="1634850" y="3422063"/>
            <a:ext cx="277091" cy="1233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FBB37C-0F25-B01A-9218-53395523AB06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911941" y="4038590"/>
            <a:ext cx="5126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CC43A87-BC78-8802-0269-945BBB38A90A}"/>
              </a:ext>
            </a:extLst>
          </p:cNvPr>
          <p:cNvCxnSpPr>
            <a:cxnSpLocks/>
            <a:stCxn id="4" idx="3"/>
            <a:endCxn id="1030" idx="1"/>
          </p:cNvCxnSpPr>
          <p:nvPr/>
        </p:nvCxnSpPr>
        <p:spPr>
          <a:xfrm>
            <a:off x="4197928" y="4038590"/>
            <a:ext cx="9744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Archive ">
            <a:extLst>
              <a:ext uri="{FF2B5EF4-FFF2-40B4-BE49-F238E27FC236}">
                <a16:creationId xmlns:a16="http://schemas.microsoft.com/office/drawing/2014/main" id="{8C935D0D-4CE3-EDC3-8E3C-20A99C795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92" y="1117600"/>
            <a:ext cx="1251526" cy="125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DB2215-4D30-7C14-E72C-44F5F2E3E139}"/>
              </a:ext>
            </a:extLst>
          </p:cNvPr>
          <p:cNvSpPr txBox="1"/>
          <p:nvPr/>
        </p:nvSpPr>
        <p:spPr>
          <a:xfrm>
            <a:off x="4527208" y="214754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dataset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BED6D-F332-BE30-58B1-AA416FC30CF9}"/>
              </a:ext>
            </a:extLst>
          </p:cNvPr>
          <p:cNvCxnSpPr>
            <a:cxnSpLocks/>
            <a:stCxn id="1028" idx="3"/>
            <a:endCxn id="5" idx="1"/>
          </p:cNvCxnSpPr>
          <p:nvPr/>
        </p:nvCxnSpPr>
        <p:spPr>
          <a:xfrm>
            <a:off x="6151418" y="1743363"/>
            <a:ext cx="1274619" cy="1311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AD9A51-688C-C010-9D1A-2EEE790919C7}"/>
              </a:ext>
            </a:extLst>
          </p:cNvPr>
          <p:cNvSpPr txBox="1"/>
          <p:nvPr/>
        </p:nvSpPr>
        <p:spPr>
          <a:xfrm>
            <a:off x="2168244" y="5779573"/>
            <a:ext cx="8228535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D : </a:t>
            </a:r>
            <a:r>
              <a:rPr kumimoji="1" lang="ko-Kore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진짜 </a:t>
            </a: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PW</a:t>
            </a:r>
            <a:r>
              <a:rPr kumimoji="1" lang="ko-Kore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와 </a:t>
            </a:r>
            <a:r>
              <a:rPr kumimoji="1"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G</a:t>
            </a:r>
            <a:r>
              <a:rPr kumimoji="1" lang="ko-Kore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가 만든 </a:t>
            </a:r>
            <a:r>
              <a:rPr kumimoji="1"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PW</a:t>
            </a:r>
            <a:r>
              <a:rPr kumimoji="1" lang="ko-Kore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를 완벽하게 구별해내는 것이 목적</a:t>
            </a:r>
            <a:endParaRPr kumimoji="1" lang="en-US" altLang="ko-Kore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G : </a:t>
            </a:r>
            <a:r>
              <a:rPr kumimoji="1" lang="ko-Kore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그럴듯한 가짜 </a:t>
            </a:r>
            <a:r>
              <a:rPr kumimoji="1"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PW</a:t>
            </a:r>
            <a:r>
              <a:rPr kumimoji="1" lang="ko-Kore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를 생성하여 </a:t>
            </a:r>
            <a:r>
              <a:rPr kumimoji="1"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D</a:t>
            </a:r>
            <a:r>
              <a:rPr kumimoji="1" lang="ko-Kore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가 진짜인지 가짜인지 구별하지 못하게 하는 것이 목적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5F886-658F-1518-D0DE-4C139C3A0671}"/>
              </a:ext>
            </a:extLst>
          </p:cNvPr>
          <p:cNvSpPr txBox="1"/>
          <p:nvPr/>
        </p:nvSpPr>
        <p:spPr>
          <a:xfrm>
            <a:off x="994976" y="4705119"/>
            <a:ext cx="155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N-dimensional</a:t>
            </a:r>
          </a:p>
          <a:p>
            <a:pPr algn="ctr"/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Vector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6714EA2-E991-8074-D3B9-C564F81F827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199418" y="3054927"/>
            <a:ext cx="498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A464FA78-C282-CD41-35EB-F4C6E7EDBE1F}"/>
              </a:ext>
            </a:extLst>
          </p:cNvPr>
          <p:cNvSpPr/>
          <p:nvPr/>
        </p:nvSpPr>
        <p:spPr>
          <a:xfrm>
            <a:off x="9712024" y="2687613"/>
            <a:ext cx="235540" cy="762164"/>
          </a:xfrm>
          <a:prstGeom prst="lef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C390F0-0E05-18B0-D99C-946504F64C7E}"/>
              </a:ext>
            </a:extLst>
          </p:cNvPr>
          <p:cNvSpPr txBox="1"/>
          <p:nvPr/>
        </p:nvSpPr>
        <p:spPr>
          <a:xfrm>
            <a:off x="9947564" y="2516878"/>
            <a:ext cx="61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6627E4-E190-908E-CBFA-4C81F5EE9EA8}"/>
              </a:ext>
            </a:extLst>
          </p:cNvPr>
          <p:cNvSpPr txBox="1"/>
          <p:nvPr/>
        </p:nvSpPr>
        <p:spPr>
          <a:xfrm>
            <a:off x="9947564" y="3265111"/>
            <a:ext cx="64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Fake ">
            <a:extLst>
              <a:ext uri="{FF2B5EF4-FFF2-40B4-BE49-F238E27FC236}">
                <a16:creationId xmlns:a16="http://schemas.microsoft.com/office/drawing/2014/main" id="{2FD26532-68A1-FF9B-64C5-CFEBCD1E8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366" y="3604481"/>
            <a:ext cx="868218" cy="86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40A253B-3B33-5AA1-AFA7-803D0B5705F0}"/>
              </a:ext>
            </a:extLst>
          </p:cNvPr>
          <p:cNvSpPr txBox="1"/>
          <p:nvPr/>
        </p:nvSpPr>
        <p:spPr>
          <a:xfrm>
            <a:off x="4747036" y="458254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Password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CC41735-AC87-691B-6194-7E77DE98662F}"/>
              </a:ext>
            </a:extLst>
          </p:cNvPr>
          <p:cNvCxnSpPr>
            <a:cxnSpLocks/>
            <a:stCxn id="1030" idx="3"/>
            <a:endCxn id="5" idx="1"/>
          </p:cNvCxnSpPr>
          <p:nvPr/>
        </p:nvCxnSpPr>
        <p:spPr>
          <a:xfrm flipV="1">
            <a:off x="6040584" y="3054927"/>
            <a:ext cx="1385453" cy="983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8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9819" b="45367"/>
          <a:stretch/>
        </p:blipFill>
        <p:spPr>
          <a:xfrm>
            <a:off x="481193" y="1399473"/>
            <a:ext cx="10716682" cy="1233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BA56EC-690E-0571-2661-6D37F42C3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86"/>
          <a:stretch/>
        </p:blipFill>
        <p:spPr>
          <a:xfrm>
            <a:off x="481193" y="3257194"/>
            <a:ext cx="10716682" cy="1233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3DD7D0-4883-7598-554E-9804EC3ED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07" y="4709462"/>
            <a:ext cx="8016586" cy="1733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D586DC-6B5B-CBC8-EF19-B3028467C941}"/>
              </a:ext>
            </a:extLst>
          </p:cNvPr>
          <p:cNvSpPr txBox="1"/>
          <p:nvPr/>
        </p:nvSpPr>
        <p:spPr>
          <a:xfrm>
            <a:off x="2848554" y="1030141"/>
            <a:ext cx="550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학습이 완료되면 </a:t>
            </a:r>
            <a:r>
              <a:rPr kumimoji="1" lang="en-US" altLang="ko-Kore-KR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G</a:t>
            </a:r>
            <a:r>
              <a:rPr kumimoji="1" lang="ko-Kore-KR" altLang="en-US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를 사용하여 </a:t>
            </a:r>
            <a:r>
              <a:rPr kumimoji="1" lang="en-US" altLang="ko-Kore-KR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Password Guessing</a:t>
            </a:r>
            <a:r>
              <a:rPr kumimoji="1" lang="ko-Kore-KR" altLang="en-US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0B649-E795-AB68-9E68-0A3EB0B1AEDB}"/>
              </a:ext>
            </a:extLst>
          </p:cNvPr>
          <p:cNvSpPr txBox="1"/>
          <p:nvPr/>
        </p:nvSpPr>
        <p:spPr>
          <a:xfrm>
            <a:off x="4757185" y="6427595"/>
            <a:ext cx="200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&lt;Residual Block&gt;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693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15752</TotalTime>
  <Words>785</Words>
  <Application>Microsoft Macintosh PowerPoint</Application>
  <PresentationFormat>와이드스크린</PresentationFormat>
  <Paragraphs>108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NanumSquare_ac Bold</vt:lpstr>
      <vt:lpstr>Times New Roman</vt:lpstr>
      <vt:lpstr>나눔스퀘어_ac Bold</vt:lpstr>
      <vt:lpstr>NanumSquare_ac</vt:lpstr>
      <vt:lpstr>Cambria Math</vt:lpstr>
      <vt:lpstr>Arial</vt:lpstr>
      <vt:lpstr>Wingdings</vt:lpstr>
      <vt:lpstr>나눔스퀘어_ac</vt:lpstr>
      <vt:lpstr>맑은 고딕</vt:lpstr>
      <vt:lpstr>나눔스퀘어_ac ExtraBold</vt:lpstr>
      <vt:lpstr>Office 테마</vt:lpstr>
      <vt:lpstr>PassGAN: A Deep Learning Approach  for Password Guessing 논문 리뷰</vt:lpstr>
      <vt:lpstr>Intro</vt:lpstr>
      <vt:lpstr>Purpose</vt:lpstr>
      <vt:lpstr>Related Work</vt:lpstr>
      <vt:lpstr>Related Work</vt:lpstr>
      <vt:lpstr>Contribution</vt:lpstr>
      <vt:lpstr>Contribution</vt:lpstr>
      <vt:lpstr>모델 구조</vt:lpstr>
      <vt:lpstr>모델 구조</vt:lpstr>
      <vt:lpstr>Dataset</vt:lpstr>
      <vt:lpstr>실험결과</vt:lpstr>
      <vt:lpstr>실험결과</vt:lpstr>
      <vt:lpstr>실험결과</vt:lpstr>
      <vt:lpstr>실험결과</vt:lpstr>
      <vt:lpstr>앞으로 진행 사항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 신경망 학습</dc:title>
  <dc:creator>user</dc:creator>
  <cp:lastModifiedBy>임세진</cp:lastModifiedBy>
  <cp:revision>432</cp:revision>
  <dcterms:created xsi:type="dcterms:W3CDTF">2021-02-28T19:38:14Z</dcterms:created>
  <dcterms:modified xsi:type="dcterms:W3CDTF">2022-06-08T16:35:05Z</dcterms:modified>
</cp:coreProperties>
</file>