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44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86" y="9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1.png"  /><Relationship Id="rId15" Type="http://schemas.openxmlformats.org/officeDocument/2006/relationships/image" Target="../media/image12.png"  /><Relationship Id="rId16" Type="http://schemas.openxmlformats.org/officeDocument/2006/relationships/image" Target="../media/image13.png"  /><Relationship Id="rId17" Type="http://schemas.openxmlformats.org/officeDocument/2006/relationships/image" Target="../media/image13.pn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6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hyperlink" Target="https://tv.naver.com/v/4876564" TargetMode="External"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85" name="Freeform 81"/>
          <p:cNvSpPr/>
          <p:nvPr/>
        </p:nvSpPr>
        <p:spPr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87" name="Freeform 83"/>
          <p:cNvSpPr/>
          <p:nvPr/>
        </p:nvSpPr>
        <p:spPr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2680335" y="2386180"/>
            <a:ext cx="6831329" cy="178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>
                <a:solidFill>
                  <a:schemeClr val="bg1"/>
                </a:solidFill>
                <a:latin typeface="Calibri"/>
                <a:ea typeface="Raleway"/>
                <a:cs typeface="Calibri"/>
              </a:rPr>
              <a:t>블럭체인을 이용한</a:t>
            </a:r>
            <a:endParaRPr lang="ko-KR" altLang="en-US" sz="3700">
              <a:solidFill>
                <a:schemeClr val="bg1"/>
              </a:solidFill>
              <a:latin typeface="Calibri"/>
              <a:ea typeface="Raleway"/>
              <a:cs typeface="Calibri"/>
            </a:endParaRPr>
          </a:p>
          <a:p>
            <a:pPr algn="ctr">
              <a:defRPr/>
            </a:pPr>
            <a:r>
              <a:rPr lang="ko-KR" altLang="en-US" sz="3700">
                <a:solidFill>
                  <a:schemeClr val="bg1"/>
                </a:solidFill>
                <a:latin typeface="Calibri"/>
                <a:ea typeface="Raleway"/>
                <a:cs typeface="Calibri"/>
              </a:rPr>
              <a:t>정보저장 서비스와</a:t>
            </a:r>
            <a:endParaRPr lang="ko-KR" altLang="en-US" sz="3700">
              <a:solidFill>
                <a:schemeClr val="bg1"/>
              </a:solidFill>
              <a:latin typeface="Calibri"/>
              <a:ea typeface="Raleway"/>
              <a:cs typeface="Calibri"/>
            </a:endParaRPr>
          </a:p>
          <a:p>
            <a:pPr algn="ctr">
              <a:defRPr/>
            </a:pPr>
            <a:r>
              <a:rPr lang="ko-KR" altLang="en-US" sz="3700">
                <a:solidFill>
                  <a:schemeClr val="bg1"/>
                </a:solidFill>
                <a:latin typeface="Calibri"/>
                <a:ea typeface="Raleway"/>
                <a:cs typeface="Calibri"/>
              </a:rPr>
              <a:t>에너지 거래 서비스</a:t>
            </a:r>
            <a:endParaRPr lang="ko-KR" altLang="en-US" sz="3700">
              <a:solidFill>
                <a:schemeClr val="bg1"/>
              </a:solidFill>
              <a:latin typeface="Calibri"/>
              <a:ea typeface="Raleway"/>
              <a:cs typeface="Calibri"/>
            </a:endParaRPr>
          </a:p>
        </p:txBody>
      </p:sp>
      <p:sp>
        <p:nvSpPr>
          <p:cNvPr id="1755" name=""/>
          <p:cNvSpPr txBox="1"/>
          <p:nvPr/>
        </p:nvSpPr>
        <p:spPr>
          <a:xfrm>
            <a:off x="9201978" y="6148455"/>
            <a:ext cx="2664238" cy="3647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조 </a:t>
            </a:r>
            <a:r>
              <a:rPr lang="en-US" altLang="ko-KR">
                <a:solidFill>
                  <a:schemeClr val="dk1"/>
                </a:solidFill>
              </a:rPr>
              <a:t>1971202</a:t>
            </a:r>
            <a:r>
              <a:rPr lang="ko-KR" altLang="en-US">
                <a:solidFill>
                  <a:schemeClr val="dk1"/>
                </a:solidFill>
              </a:rPr>
              <a:t> 김익준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85" name="Freeform 81"/>
          <p:cNvSpPr/>
          <p:nvPr/>
        </p:nvSpPr>
        <p:spPr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87" name="Freeform 83"/>
          <p:cNvSpPr/>
          <p:nvPr/>
        </p:nvSpPr>
        <p:spPr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956934" y="4267358"/>
            <a:ext cx="259080" cy="293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1400">
              <a:solidFill>
                <a:schemeClr val="bg1"/>
              </a:solidFill>
              <a:latin typeface="Montserrat"/>
              <a:ea typeface="Raleway"/>
              <a:cs typeface="Lato"/>
            </a:endParaRPr>
          </a:p>
        </p:txBody>
      </p:sp>
      <p:sp>
        <p:nvSpPr>
          <p:cNvPr id="1753" name="TextBox 1752"/>
          <p:cNvSpPr txBox="1"/>
          <p:nvPr/>
        </p:nvSpPr>
        <p:spPr>
          <a:xfrm>
            <a:off x="4719692" y="2315250"/>
            <a:ext cx="2746266" cy="11695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7000">
                <a:solidFill>
                  <a:schemeClr val="bg1"/>
                </a:solidFill>
                <a:latin typeface="Calibri"/>
                <a:ea typeface="Raleway"/>
                <a:cs typeface="Calibri"/>
              </a:rPr>
              <a:t>THANK</a:t>
            </a:r>
            <a:endParaRPr lang="en-US" sz="7000">
              <a:solidFill>
                <a:schemeClr val="bg1"/>
              </a:solidFill>
              <a:latin typeface="Calibri"/>
              <a:ea typeface="Raleway"/>
              <a:cs typeface="Calibri"/>
            </a:endParaRPr>
          </a:p>
        </p:txBody>
      </p:sp>
      <p:sp>
        <p:nvSpPr>
          <p:cNvPr id="1754" name="TextBox 1753"/>
          <p:cNvSpPr txBox="1"/>
          <p:nvPr/>
        </p:nvSpPr>
        <p:spPr>
          <a:xfrm>
            <a:off x="4851790" y="3134655"/>
            <a:ext cx="252017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000">
                <a:solidFill>
                  <a:schemeClr val="bg1"/>
                </a:solidFill>
                <a:latin typeface="Calibri"/>
                <a:ea typeface="Raleway"/>
                <a:cs typeface="Calibri"/>
              </a:rPr>
              <a:t>YOU</a:t>
            </a:r>
            <a:r>
              <a:rPr lang="en-US" sz="7000">
                <a:solidFill>
                  <a:schemeClr val="bg1"/>
                </a:solidFill>
                <a:latin typeface="Calibri"/>
                <a:ea typeface="Raleway"/>
                <a:cs typeface="Calibri"/>
                <a:sym typeface="Wingdings"/>
              </a:rPr>
              <a:t></a:t>
            </a:r>
            <a:endParaRPr lang="en-US" sz="7000">
              <a:solidFill>
                <a:schemeClr val="bg1"/>
              </a:solidFill>
              <a:latin typeface="Calibri"/>
              <a:ea typeface="Raleway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8"/>
          <p:cNvSpPr/>
          <p:nvPr/>
        </p:nvSpPr>
        <p:spPr>
          <a:xfrm>
            <a:off x="4560445" y="2526916"/>
            <a:ext cx="32961" cy="964089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quadBezTo>
                  <a:pt x="36" y="1040"/>
                  <a:pt x="36" y="1040"/>
                </a:quad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quadBezTo>
                  <a:pt x="0" y="10"/>
                  <a:pt x="0" y="10"/>
                </a:quad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+mj-lt"/>
            </a:endParaRPr>
          </a:p>
        </p:txBody>
      </p:sp>
      <p:sp>
        <p:nvSpPr>
          <p:cNvPr id="3" name="Freeform 26"/>
          <p:cNvSpPr/>
          <p:nvPr/>
        </p:nvSpPr>
        <p:spPr>
          <a:xfrm>
            <a:off x="6142884" y="4662996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quadBezTo>
                  <a:pt x="0" y="11"/>
                  <a:pt x="0" y="11"/>
                </a:quad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quadBezTo>
                  <a:pt x="36" y="1040"/>
                  <a:pt x="36" y="1040"/>
                </a:quad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+mj-lt"/>
            </a:endParaRPr>
          </a:p>
        </p:txBody>
      </p:sp>
      <p:sp>
        <p:nvSpPr>
          <p:cNvPr id="4" name="Freeform 30"/>
          <p:cNvSpPr/>
          <p:nvPr/>
        </p:nvSpPr>
        <p:spPr>
          <a:xfrm>
            <a:off x="7646379" y="2526916"/>
            <a:ext cx="32961" cy="964089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quadBezTo>
                  <a:pt x="36" y="1040"/>
                  <a:pt x="36" y="1040"/>
                </a:quad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quadBezTo>
                  <a:pt x="0" y="10"/>
                  <a:pt x="0" y="10"/>
                </a:quad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+mj-lt"/>
            </a:endParaRPr>
          </a:p>
        </p:txBody>
      </p:sp>
      <p:sp>
        <p:nvSpPr>
          <p:cNvPr id="6" name="Freeform 24"/>
          <p:cNvSpPr/>
          <p:nvPr/>
        </p:nvSpPr>
        <p:spPr>
          <a:xfrm>
            <a:off x="3002776" y="4662996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quadBezTo>
                  <a:pt x="0" y="11"/>
                  <a:pt x="0" y="11"/>
                </a:quad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quadBezTo>
                  <a:pt x="36" y="1040"/>
                  <a:pt x="36" y="1040"/>
                </a:quad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+mj-lt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>
          <a:xfrm>
            <a:off x="3859401" y="3364234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+mj-lt"/>
            </a:endParaRPr>
          </a:p>
        </p:txBody>
      </p:sp>
      <p:sp>
        <p:nvSpPr>
          <p:cNvPr id="8" name="Oval 29"/>
          <p:cNvSpPr>
            <a:spLocks noChangeArrowheads="1"/>
          </p:cNvSpPr>
          <p:nvPr/>
        </p:nvSpPr>
        <p:spPr>
          <a:xfrm>
            <a:off x="4448253" y="2414090"/>
            <a:ext cx="256711" cy="25671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>
          <a:xfrm>
            <a:off x="2313145" y="3364234"/>
            <a:ext cx="1440112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+mj-lt"/>
            </a:endParaRPr>
          </a:p>
        </p:txBody>
      </p:sp>
      <p:sp>
        <p:nvSpPr>
          <p:cNvPr id="10" name="Oval 25"/>
          <p:cNvSpPr>
            <a:spLocks noChangeArrowheads="1"/>
          </p:cNvSpPr>
          <p:nvPr/>
        </p:nvSpPr>
        <p:spPr>
          <a:xfrm>
            <a:off x="2891218" y="5482567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>
          <a:xfrm>
            <a:off x="2361012" y="3411868"/>
            <a:ext cx="1344378" cy="13467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+mj-lt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>
          <a:xfrm>
            <a:off x="3906556" y="3411789"/>
            <a:ext cx="1345168" cy="134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+mj-lt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>
          <a:xfrm>
            <a:off x="5406349" y="3364234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+mj-lt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>
          <a:xfrm>
            <a:off x="5454850" y="3411868"/>
            <a:ext cx="1344378" cy="13467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+mj-lt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>
          <a:xfrm>
            <a:off x="6959285" y="3364234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+mj-lt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>
          <a:xfrm>
            <a:off x="7007151" y="3411789"/>
            <a:ext cx="1344380" cy="134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+mj-lt"/>
            </a:endParaRPr>
          </a:p>
        </p:txBody>
      </p:sp>
      <p:sp>
        <p:nvSpPr>
          <p:cNvPr id="19" name="Oval 27"/>
          <p:cNvSpPr>
            <a:spLocks noChangeArrowheads="1"/>
          </p:cNvSpPr>
          <p:nvPr/>
        </p:nvSpPr>
        <p:spPr>
          <a:xfrm>
            <a:off x="6030693" y="5482566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+mj-lt"/>
            </a:endParaRPr>
          </a:p>
        </p:txBody>
      </p:sp>
      <p:sp>
        <p:nvSpPr>
          <p:cNvPr id="20" name="Oval 31"/>
          <p:cNvSpPr>
            <a:spLocks noChangeArrowheads="1"/>
          </p:cNvSpPr>
          <p:nvPr/>
        </p:nvSpPr>
        <p:spPr>
          <a:xfrm>
            <a:off x="7534822" y="2414090"/>
            <a:ext cx="256711" cy="25671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 b="1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52474" y="5855095"/>
            <a:ext cx="2210725" cy="362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endParaRPr lang="en-US" sz="1600">
              <a:solidFill>
                <a:schemeClr val="accent1">
                  <a:lumMod val="60000"/>
                  <a:lumOff val="40000"/>
                </a:schemeClr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13893" y="5855095"/>
            <a:ext cx="2210725" cy="362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ea typeface="Lato Light"/>
                <a:cs typeface="Lato Light"/>
              </a:rPr>
              <a:t>생각해본 분야</a:t>
            </a:r>
            <a:endParaRPr lang="ko-KR" altLang="en-US" sz="2000">
              <a:solidFill>
                <a:schemeClr val="accent1">
                  <a:lumMod val="60000"/>
                  <a:lumOff val="40000"/>
                </a:schemeClr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43661" y="5855095"/>
            <a:ext cx="2210725" cy="362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ea typeface="Lato Light"/>
                <a:cs typeface="Lato Light"/>
              </a:rPr>
              <a:t>적용 방안</a:t>
            </a:r>
            <a:endParaRPr lang="ko-KR" altLang="en-US" sz="2000">
              <a:solidFill>
                <a:schemeClr val="accent1">
                  <a:lumMod val="60000"/>
                  <a:lumOff val="40000"/>
                </a:schemeClr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74470" y="1716560"/>
            <a:ext cx="2210725" cy="653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ea typeface="Lato Light"/>
                <a:cs typeface="Lato Light"/>
              </a:rPr>
              <a:t>다른부분에서의 활용</a:t>
            </a:r>
            <a:endParaRPr lang="ko-KR" altLang="en-US" sz="2000">
              <a:solidFill>
                <a:schemeClr val="accent1">
                  <a:lumMod val="60000"/>
                  <a:lumOff val="40000"/>
                </a:schemeClr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77384" y="1959015"/>
            <a:ext cx="2210725" cy="363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0"/>
              </a:lnSpc>
              <a:defRPr/>
            </a:pP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ea typeface="Lato Light"/>
                <a:cs typeface="Lato Light"/>
              </a:rPr>
              <a:t>문제점</a:t>
            </a:r>
            <a:endParaRPr lang="ko-KR" altLang="en-US" sz="2000">
              <a:solidFill>
                <a:schemeClr val="accent1">
                  <a:lumMod val="60000"/>
                  <a:lumOff val="40000"/>
                </a:schemeClr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73743" y="3660562"/>
            <a:ext cx="510076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000">
                <a:solidFill>
                  <a:schemeClr val="accent1"/>
                </a:solidFill>
                <a:latin typeface="Calibri"/>
                <a:ea typeface="Roboto"/>
                <a:cs typeface="Calibri"/>
              </a:rPr>
              <a:t>1</a:t>
            </a:r>
            <a:endParaRPr lang="en-US" sz="5000">
              <a:solidFill>
                <a:schemeClr val="accent1"/>
              </a:solidFill>
              <a:latin typeface="Calibri"/>
              <a:ea typeface="Roboto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60453" y="3619638"/>
            <a:ext cx="510076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000">
                <a:solidFill>
                  <a:schemeClr val="accent1"/>
                </a:solidFill>
                <a:latin typeface="Calibri"/>
                <a:ea typeface="Roboto"/>
                <a:cs typeface="Calibri"/>
              </a:rPr>
              <a:t>2</a:t>
            </a:r>
            <a:endParaRPr lang="en-US" sz="5000">
              <a:solidFill>
                <a:schemeClr val="accent1"/>
              </a:solidFill>
              <a:latin typeface="Calibri"/>
              <a:ea typeface="Roboto"/>
              <a:cs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8121" y="3624463"/>
            <a:ext cx="510075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000">
                <a:solidFill>
                  <a:schemeClr val="accent1"/>
                </a:solidFill>
                <a:latin typeface="Calibri"/>
                <a:ea typeface="Roboto"/>
                <a:cs typeface="Calibri"/>
              </a:rPr>
              <a:t>3</a:t>
            </a:r>
            <a:endParaRPr lang="en-US" sz="5000">
              <a:solidFill>
                <a:schemeClr val="accent1"/>
              </a:solidFill>
              <a:latin typeface="Calibri"/>
              <a:ea typeface="Roboto"/>
              <a:cs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24303" y="3634632"/>
            <a:ext cx="510075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000">
                <a:solidFill>
                  <a:schemeClr val="accent1"/>
                </a:solidFill>
                <a:latin typeface="Calibri"/>
                <a:ea typeface="Roboto"/>
                <a:cs typeface="Calibri"/>
              </a:rPr>
              <a:t>4</a:t>
            </a:r>
            <a:endParaRPr lang="en-US" sz="5000">
              <a:solidFill>
                <a:schemeClr val="accent1"/>
              </a:solidFill>
              <a:latin typeface="Calibri"/>
              <a:ea typeface="Roboto"/>
              <a:cs typeface="Calibri"/>
            </a:endParaRPr>
          </a:p>
        </p:txBody>
      </p:sp>
      <p:sp>
        <p:nvSpPr>
          <p:cNvPr id="77" name="Rectangle 3"/>
          <p:cNvSpPr/>
          <p:nvPr/>
        </p:nvSpPr>
        <p:spPr>
          <a:xfrm>
            <a:off x="3376993" y="545891"/>
            <a:ext cx="54888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000">
                <a:solidFill>
                  <a:srgbClr val="53483f"/>
                </a:solidFill>
                <a:latin typeface="Noto Sans CJK KR Bold"/>
                <a:ea typeface="Noto Sans CJK KR Bold"/>
              </a:rPr>
              <a:t>목차</a:t>
            </a:r>
            <a:endParaRPr lang="ko-KR" altLang="en-US" sz="5000">
              <a:solidFill>
                <a:srgbClr val="53483f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79" name="Rectangle 13"/>
          <p:cNvSpPr>
            <a:spLocks noChangeArrowheads="1"/>
          </p:cNvSpPr>
          <p:nvPr/>
        </p:nvSpPr>
        <p:spPr>
          <a:xfrm>
            <a:off x="8526182" y="3429000"/>
            <a:ext cx="1344380" cy="1347536"/>
          </a:xfrm>
          <a:prstGeom prst="ellipse">
            <a:avLst/>
          </a:prstGeom>
          <a:solidFill>
            <a:schemeClr val="lt1">
              <a:alpha val="100000"/>
            </a:schemeClr>
          </a:solidFill>
          <a:ln w="50800">
            <a:solidFill>
              <a:schemeClr val="accent2"/>
            </a:solidFill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2" name="Freeform 26"/>
          <p:cNvSpPr/>
          <p:nvPr/>
        </p:nvSpPr>
        <p:spPr>
          <a:xfrm>
            <a:off x="9194197" y="4801591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quadBezTo>
                  <a:pt x="0" y="11"/>
                  <a:pt x="0" y="11"/>
                </a:quad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quadBezTo>
                  <a:pt x="36" y="1040"/>
                  <a:pt x="36" y="1040"/>
                </a:quad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rgbClr val="a4906c">
              <a:alpha val="100000"/>
            </a:srgbClr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3" name="Oval 27"/>
          <p:cNvSpPr>
            <a:spLocks noChangeArrowheads="1"/>
          </p:cNvSpPr>
          <p:nvPr/>
        </p:nvSpPr>
        <p:spPr>
          <a:xfrm>
            <a:off x="9082006" y="5621161"/>
            <a:ext cx="256711" cy="257344"/>
          </a:xfrm>
          <a:prstGeom prst="ellipse">
            <a:avLst/>
          </a:prstGeom>
          <a:solidFill>
            <a:srgbClr val="53483f">
              <a:alpha val="100000"/>
            </a:srgbClr>
          </a:solidFill>
          <a:ln w="9525">
            <a:noFill/>
            <a:round/>
          </a:ln>
        </p:spPr>
        <p:txBody>
          <a:bodyPr vert="horz" wrap="square" lIns="45708" tIns="22854" rIns="45708" bIns="22854" anchor="t" anchorCtr="0">
            <a:prstTxWarp prst="textNoShape">
              <a:avLst/>
            </a:prstTxWarp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8981107" y="3691281"/>
            <a:ext cx="345109" cy="8502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000"/>
              <a:t>5</a:t>
            </a:r>
            <a:endParaRPr lang="en-US" altLang="ko-KR" sz="5000"/>
          </a:p>
        </p:txBody>
      </p:sp>
      <p:sp>
        <p:nvSpPr>
          <p:cNvPr id="85" name="TextBox 23"/>
          <p:cNvSpPr txBox="1"/>
          <p:nvPr/>
        </p:nvSpPr>
        <p:spPr>
          <a:xfrm>
            <a:off x="8025954" y="5966080"/>
            <a:ext cx="2210726" cy="3661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ts val="222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a19083"/>
                </a:solidFill>
                <a:latin typeface="Lato Light"/>
                <a:ea typeface="Lato Light"/>
                <a:cs typeface="Lato Light"/>
              </a:rPr>
              <a:t>극복해야 할점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a19083"/>
              </a:solidFill>
              <a:latin typeface="Lato Light"/>
              <a:ea typeface="Lato Light"/>
              <a:cs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rot="0">
            <a:off x="1103547" y="4913276"/>
            <a:ext cx="3072031" cy="689847"/>
            <a:chOff x="867465" y="4965063"/>
            <a:chExt cx="2789358" cy="689847"/>
          </a:xfrm>
        </p:grpSpPr>
        <p:sp>
          <p:nvSpPr>
            <p:cNvPr id="16" name="TextBox 15"/>
            <p:cNvSpPr txBox="1"/>
            <p:nvPr/>
          </p:nvSpPr>
          <p:spPr>
            <a:xfrm>
              <a:off x="867465" y="4965063"/>
              <a:ext cx="1812236" cy="363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n-US" altLang="ko-KR" sz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ato Light"/>
                  <a:ea typeface="Lato Light"/>
                  <a:cs typeface="Lato Light"/>
                </a:rPr>
                <a:t>.</a:t>
              </a:r>
              <a:endPara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ea typeface="Lato Light"/>
                <a:cs typeface="Lato Ligh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66895" y="5031119"/>
              <a:ext cx="1989928" cy="6237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5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ato"/>
                  <a:ea typeface="Lato"/>
                  <a:cs typeface="Lato"/>
                </a:rPr>
                <a:t>환경</a:t>
              </a:r>
              <a:endParaRPr lang="ko-KR" altLang="en-US" sz="3500">
                <a:solidFill>
                  <a:schemeClr val="accent1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rot="0">
            <a:off x="2175356" y="2415074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28" name="Freeform 6"/>
            <p:cNvSpPr>
              <a:spLocks noEditPoints="1"/>
            </p:cNvSpPr>
            <p:nvPr/>
          </p:nvSpPr>
          <p:spPr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>
            <a:xfrm>
              <a:off x="2771775" y="2268538"/>
              <a:ext cx="1922462" cy="192405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0">
            <a:off x="8242216" y="2372559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31" name="Freeform 6"/>
            <p:cNvSpPr>
              <a:spLocks noEditPoints="1"/>
            </p:cNvSpPr>
            <p:nvPr/>
          </p:nvSpPr>
          <p:spPr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>
            <a:xfrm>
              <a:off x="2771775" y="2268538"/>
              <a:ext cx="1922462" cy="19240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en-US"/>
            </a:p>
          </p:txBody>
        </p:sp>
      </p:grpSp>
      <p:sp>
        <p:nvSpPr>
          <p:cNvPr id="277" name="Rectangle 3"/>
          <p:cNvSpPr/>
          <p:nvPr/>
        </p:nvSpPr>
        <p:spPr>
          <a:xfrm>
            <a:off x="3804937" y="545891"/>
            <a:ext cx="46049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000">
                <a:solidFill>
                  <a:schemeClr val="accent2">
                    <a:lumMod val="50000"/>
                  </a:schemeClr>
                </a:solidFill>
                <a:latin typeface="Noto Sans CJK KR Bold"/>
                <a:ea typeface="Noto Sans CJK KR Bold"/>
              </a:rPr>
              <a:t>   생각해본 분야</a:t>
            </a:r>
            <a:endParaRPr lang="ko-KR" altLang="en-US" sz="5000">
              <a:solidFill>
                <a:schemeClr val="accent2">
                  <a:lumMod val="50000"/>
                </a:schemeClr>
              </a:solidFill>
              <a:latin typeface="Noto Sans CJK KR Bold"/>
              <a:ea typeface="Noto Sans CJK KR Bold"/>
            </a:endParaRPr>
          </a:p>
        </p:txBody>
      </p:sp>
      <p:sp>
        <p:nvSpPr>
          <p:cNvPr id="278" name="Freeform 179"/>
          <p:cNvSpPr>
            <a:spLocks noEditPoints="1"/>
          </p:cNvSpPr>
          <p:nvPr/>
        </p:nvSpPr>
        <p:spPr>
          <a:xfrm>
            <a:off x="2636345" y="3023043"/>
            <a:ext cx="1129622" cy="811913"/>
          </a:xfrm>
          <a:custGeom>
            <a:avLst/>
            <a:gdLst/>
            <a:cxnLst>
              <a:cxn ang="0">
                <a:pos x="204" y="52"/>
              </a:cxn>
              <a:cxn ang="0">
                <a:pos x="184" y="18"/>
              </a:cxn>
              <a:cxn ang="0">
                <a:pos x="150" y="2"/>
              </a:cxn>
              <a:cxn ang="0">
                <a:pos x="126" y="0"/>
              </a:cxn>
              <a:cxn ang="0">
                <a:pos x="96" y="12"/>
              </a:cxn>
              <a:cxn ang="0">
                <a:pos x="76" y="32"/>
              </a:cxn>
              <a:cxn ang="0">
                <a:pos x="60" y="40"/>
              </a:cxn>
              <a:cxn ang="0">
                <a:pos x="46" y="42"/>
              </a:cxn>
              <a:cxn ang="0">
                <a:pos x="30" y="56"/>
              </a:cxn>
              <a:cxn ang="0">
                <a:pos x="24" y="76"/>
              </a:cxn>
              <a:cxn ang="0">
                <a:pos x="26" y="88"/>
              </a:cxn>
              <a:cxn ang="0">
                <a:pos x="2" y="118"/>
              </a:cxn>
              <a:cxn ang="0">
                <a:pos x="2" y="142"/>
              </a:cxn>
              <a:cxn ang="0">
                <a:pos x="16" y="168"/>
              </a:cxn>
              <a:cxn ang="0">
                <a:pos x="42" y="182"/>
              </a:cxn>
              <a:cxn ang="0">
                <a:pos x="196" y="184"/>
              </a:cxn>
              <a:cxn ang="0">
                <a:pos x="208" y="182"/>
              </a:cxn>
              <a:cxn ang="0">
                <a:pos x="238" y="166"/>
              </a:cxn>
              <a:cxn ang="0">
                <a:pos x="254" y="136"/>
              </a:cxn>
              <a:cxn ang="0">
                <a:pos x="256" y="114"/>
              </a:cxn>
              <a:cxn ang="0">
                <a:pos x="242" y="86"/>
              </a:cxn>
              <a:cxn ang="0">
                <a:pos x="218" y="68"/>
              </a:cxn>
              <a:cxn ang="0">
                <a:pos x="196" y="168"/>
              </a:cxn>
              <a:cxn ang="0">
                <a:pos x="44" y="168"/>
              </a:cxn>
              <a:cxn ang="0">
                <a:pos x="26" y="158"/>
              </a:cxn>
              <a:cxn ang="0">
                <a:pos x="16" y="140"/>
              </a:cxn>
              <a:cxn ang="0">
                <a:pos x="18" y="122"/>
              </a:cxn>
              <a:cxn ang="0">
                <a:pos x="34" y="102"/>
              </a:cxn>
              <a:cxn ang="0">
                <a:pos x="44" y="94"/>
              </a:cxn>
              <a:cxn ang="0">
                <a:pos x="42" y="82"/>
              </a:cxn>
              <a:cxn ang="0">
                <a:pos x="42" y="68"/>
              </a:cxn>
              <a:cxn ang="0">
                <a:pos x="60" y="56"/>
              </a:cxn>
              <a:cxn ang="0">
                <a:pos x="70" y="58"/>
              </a:cxn>
              <a:cxn ang="0">
                <a:pos x="80" y="58"/>
              </a:cxn>
              <a:cxn ang="0">
                <a:pos x="86" y="48"/>
              </a:cxn>
              <a:cxn ang="0">
                <a:pos x="120" y="18"/>
              </a:cxn>
              <a:cxn ang="0">
                <a:pos x="146" y="16"/>
              </a:cxn>
              <a:cxn ang="0">
                <a:pos x="174" y="30"/>
              </a:cxn>
              <a:cxn ang="0">
                <a:pos x="190" y="56"/>
              </a:cxn>
              <a:cxn ang="0">
                <a:pos x="192" y="74"/>
              </a:cxn>
              <a:cxn ang="0">
                <a:pos x="204" y="80"/>
              </a:cxn>
              <a:cxn ang="0">
                <a:pos x="218" y="86"/>
              </a:cxn>
              <a:cxn ang="0">
                <a:pos x="234" y="102"/>
              </a:cxn>
              <a:cxn ang="0">
                <a:pos x="240" y="124"/>
              </a:cxn>
              <a:cxn ang="0">
                <a:pos x="236" y="142"/>
              </a:cxn>
              <a:cxn ang="0">
                <a:pos x="220" y="160"/>
              </a:cxn>
              <a:cxn ang="0">
                <a:pos x="196" y="168"/>
              </a:cxn>
            </a:cxnLst>
            <a:rect l="0" t="0" r="r" b="b"/>
            <a:pathLst>
              <a:path w="256" h="184">
                <a:moveTo>
                  <a:pt x="208" y="66"/>
                </a:moveTo>
                <a:lnTo>
                  <a:pt x="208" y="66"/>
                </a:lnTo>
                <a:lnTo>
                  <a:pt x="204" y="52"/>
                </a:lnTo>
                <a:lnTo>
                  <a:pt x="200" y="40"/>
                </a:lnTo>
                <a:lnTo>
                  <a:pt x="194" y="28"/>
                </a:lnTo>
                <a:lnTo>
                  <a:pt x="184" y="18"/>
                </a:lnTo>
                <a:lnTo>
                  <a:pt x="174" y="10"/>
                </a:lnTo>
                <a:lnTo>
                  <a:pt x="162" y="6"/>
                </a:lnTo>
                <a:lnTo>
                  <a:pt x="150" y="2"/>
                </a:lnTo>
                <a:lnTo>
                  <a:pt x="136" y="0"/>
                </a:lnTo>
                <a:lnTo>
                  <a:pt x="136" y="0"/>
                </a:lnTo>
                <a:lnTo>
                  <a:pt x="126" y="0"/>
                </a:lnTo>
                <a:lnTo>
                  <a:pt x="116" y="4"/>
                </a:lnTo>
                <a:lnTo>
                  <a:pt x="106" y="6"/>
                </a:lnTo>
                <a:lnTo>
                  <a:pt x="96" y="12"/>
                </a:lnTo>
                <a:lnTo>
                  <a:pt x="88" y="18"/>
                </a:lnTo>
                <a:lnTo>
                  <a:pt x="82" y="24"/>
                </a:lnTo>
                <a:lnTo>
                  <a:pt x="76" y="32"/>
                </a:lnTo>
                <a:lnTo>
                  <a:pt x="70" y="42"/>
                </a:lnTo>
                <a:lnTo>
                  <a:pt x="70" y="42"/>
                </a:lnTo>
                <a:lnTo>
                  <a:pt x="60" y="40"/>
                </a:lnTo>
                <a:lnTo>
                  <a:pt x="60" y="40"/>
                </a:lnTo>
                <a:lnTo>
                  <a:pt x="52" y="40"/>
                </a:lnTo>
                <a:lnTo>
                  <a:pt x="46" y="42"/>
                </a:lnTo>
                <a:lnTo>
                  <a:pt x="40" y="46"/>
                </a:lnTo>
                <a:lnTo>
                  <a:pt x="34" y="50"/>
                </a:lnTo>
                <a:lnTo>
                  <a:pt x="30" y="56"/>
                </a:lnTo>
                <a:lnTo>
                  <a:pt x="26" y="62"/>
                </a:lnTo>
                <a:lnTo>
                  <a:pt x="24" y="68"/>
                </a:lnTo>
                <a:lnTo>
                  <a:pt x="24" y="76"/>
                </a:lnTo>
                <a:lnTo>
                  <a:pt x="24" y="76"/>
                </a:lnTo>
                <a:lnTo>
                  <a:pt x="26" y="88"/>
                </a:lnTo>
                <a:lnTo>
                  <a:pt x="26" y="88"/>
                </a:lnTo>
                <a:lnTo>
                  <a:pt x="16" y="96"/>
                </a:lnTo>
                <a:lnTo>
                  <a:pt x="8" y="106"/>
                </a:lnTo>
                <a:lnTo>
                  <a:pt x="2" y="118"/>
                </a:lnTo>
                <a:lnTo>
                  <a:pt x="0" y="132"/>
                </a:lnTo>
                <a:lnTo>
                  <a:pt x="0" y="132"/>
                </a:lnTo>
                <a:lnTo>
                  <a:pt x="2" y="142"/>
                </a:lnTo>
                <a:lnTo>
                  <a:pt x="4" y="152"/>
                </a:lnTo>
                <a:lnTo>
                  <a:pt x="8" y="162"/>
                </a:lnTo>
                <a:lnTo>
                  <a:pt x="16" y="168"/>
                </a:lnTo>
                <a:lnTo>
                  <a:pt x="22" y="176"/>
                </a:lnTo>
                <a:lnTo>
                  <a:pt x="32" y="180"/>
                </a:lnTo>
                <a:lnTo>
                  <a:pt x="42" y="182"/>
                </a:lnTo>
                <a:lnTo>
                  <a:pt x="52" y="184"/>
                </a:lnTo>
                <a:lnTo>
                  <a:pt x="52" y="184"/>
                </a:lnTo>
                <a:lnTo>
                  <a:pt x="196" y="184"/>
                </a:lnTo>
                <a:lnTo>
                  <a:pt x="196" y="184"/>
                </a:lnTo>
                <a:lnTo>
                  <a:pt x="196" y="184"/>
                </a:lnTo>
                <a:lnTo>
                  <a:pt x="208" y="182"/>
                </a:lnTo>
                <a:lnTo>
                  <a:pt x="220" y="180"/>
                </a:lnTo>
                <a:lnTo>
                  <a:pt x="230" y="174"/>
                </a:lnTo>
                <a:lnTo>
                  <a:pt x="238" y="166"/>
                </a:lnTo>
                <a:lnTo>
                  <a:pt x="246" y="158"/>
                </a:lnTo>
                <a:lnTo>
                  <a:pt x="252" y="148"/>
                </a:lnTo>
                <a:lnTo>
                  <a:pt x="254" y="136"/>
                </a:lnTo>
                <a:lnTo>
                  <a:pt x="256" y="124"/>
                </a:lnTo>
                <a:lnTo>
                  <a:pt x="256" y="124"/>
                </a:lnTo>
                <a:lnTo>
                  <a:pt x="256" y="114"/>
                </a:lnTo>
                <a:lnTo>
                  <a:pt x="252" y="104"/>
                </a:lnTo>
                <a:lnTo>
                  <a:pt x="248" y="94"/>
                </a:lnTo>
                <a:lnTo>
                  <a:pt x="242" y="86"/>
                </a:lnTo>
                <a:lnTo>
                  <a:pt x="234" y="78"/>
                </a:lnTo>
                <a:lnTo>
                  <a:pt x="226" y="72"/>
                </a:lnTo>
                <a:lnTo>
                  <a:pt x="218" y="68"/>
                </a:lnTo>
                <a:lnTo>
                  <a:pt x="208" y="66"/>
                </a:lnTo>
                <a:close/>
                <a:moveTo>
                  <a:pt x="196" y="168"/>
                </a:moveTo>
                <a:lnTo>
                  <a:pt x="196" y="168"/>
                </a:lnTo>
                <a:lnTo>
                  <a:pt x="52" y="168"/>
                </a:lnTo>
                <a:lnTo>
                  <a:pt x="52" y="168"/>
                </a:lnTo>
                <a:lnTo>
                  <a:pt x="44" y="168"/>
                </a:lnTo>
                <a:lnTo>
                  <a:pt x="38" y="166"/>
                </a:lnTo>
                <a:lnTo>
                  <a:pt x="32" y="162"/>
                </a:lnTo>
                <a:lnTo>
                  <a:pt x="26" y="158"/>
                </a:lnTo>
                <a:lnTo>
                  <a:pt x="22" y="152"/>
                </a:lnTo>
                <a:lnTo>
                  <a:pt x="18" y="146"/>
                </a:lnTo>
                <a:lnTo>
                  <a:pt x="16" y="140"/>
                </a:lnTo>
                <a:lnTo>
                  <a:pt x="16" y="132"/>
                </a:lnTo>
                <a:lnTo>
                  <a:pt x="16" y="132"/>
                </a:lnTo>
                <a:lnTo>
                  <a:pt x="18" y="122"/>
                </a:lnTo>
                <a:lnTo>
                  <a:pt x="20" y="114"/>
                </a:lnTo>
                <a:lnTo>
                  <a:pt x="26" y="106"/>
                </a:lnTo>
                <a:lnTo>
                  <a:pt x="34" y="102"/>
                </a:lnTo>
                <a:lnTo>
                  <a:pt x="34" y="102"/>
                </a:lnTo>
                <a:lnTo>
                  <a:pt x="40" y="98"/>
                </a:lnTo>
                <a:lnTo>
                  <a:pt x="44" y="94"/>
                </a:lnTo>
                <a:lnTo>
                  <a:pt x="44" y="90"/>
                </a:lnTo>
                <a:lnTo>
                  <a:pt x="42" y="82"/>
                </a:lnTo>
                <a:lnTo>
                  <a:pt x="42" y="82"/>
                </a:lnTo>
                <a:lnTo>
                  <a:pt x="40" y="76"/>
                </a:lnTo>
                <a:lnTo>
                  <a:pt x="40" y="76"/>
                </a:lnTo>
                <a:lnTo>
                  <a:pt x="42" y="68"/>
                </a:lnTo>
                <a:lnTo>
                  <a:pt x="46" y="62"/>
                </a:lnTo>
                <a:lnTo>
                  <a:pt x="52" y="58"/>
                </a:lnTo>
                <a:lnTo>
                  <a:pt x="60" y="56"/>
                </a:lnTo>
                <a:lnTo>
                  <a:pt x="60" y="56"/>
                </a:lnTo>
                <a:lnTo>
                  <a:pt x="64" y="56"/>
                </a:lnTo>
                <a:lnTo>
                  <a:pt x="70" y="58"/>
                </a:lnTo>
                <a:lnTo>
                  <a:pt x="70" y="58"/>
                </a:lnTo>
                <a:lnTo>
                  <a:pt x="76" y="60"/>
                </a:lnTo>
                <a:lnTo>
                  <a:pt x="80" y="58"/>
                </a:lnTo>
                <a:lnTo>
                  <a:pt x="82" y="54"/>
                </a:lnTo>
                <a:lnTo>
                  <a:pt x="86" y="48"/>
                </a:lnTo>
                <a:lnTo>
                  <a:pt x="86" y="48"/>
                </a:lnTo>
                <a:lnTo>
                  <a:pt x="94" y="36"/>
                </a:lnTo>
                <a:lnTo>
                  <a:pt x="106" y="24"/>
                </a:lnTo>
                <a:lnTo>
                  <a:pt x="120" y="18"/>
                </a:lnTo>
                <a:lnTo>
                  <a:pt x="136" y="16"/>
                </a:lnTo>
                <a:lnTo>
                  <a:pt x="136" y="16"/>
                </a:lnTo>
                <a:lnTo>
                  <a:pt x="146" y="16"/>
                </a:lnTo>
                <a:lnTo>
                  <a:pt x="156" y="20"/>
                </a:lnTo>
                <a:lnTo>
                  <a:pt x="166" y="24"/>
                </a:lnTo>
                <a:lnTo>
                  <a:pt x="174" y="30"/>
                </a:lnTo>
                <a:lnTo>
                  <a:pt x="180" y="38"/>
                </a:lnTo>
                <a:lnTo>
                  <a:pt x="186" y="46"/>
                </a:lnTo>
                <a:lnTo>
                  <a:pt x="190" y="56"/>
                </a:lnTo>
                <a:lnTo>
                  <a:pt x="192" y="66"/>
                </a:lnTo>
                <a:lnTo>
                  <a:pt x="192" y="66"/>
                </a:lnTo>
                <a:lnTo>
                  <a:pt x="192" y="74"/>
                </a:lnTo>
                <a:lnTo>
                  <a:pt x="194" y="78"/>
                </a:lnTo>
                <a:lnTo>
                  <a:pt x="198" y="80"/>
                </a:lnTo>
                <a:lnTo>
                  <a:pt x="204" y="80"/>
                </a:lnTo>
                <a:lnTo>
                  <a:pt x="204" y="80"/>
                </a:lnTo>
                <a:lnTo>
                  <a:pt x="212" y="82"/>
                </a:lnTo>
                <a:lnTo>
                  <a:pt x="218" y="86"/>
                </a:lnTo>
                <a:lnTo>
                  <a:pt x="224" y="90"/>
                </a:lnTo>
                <a:lnTo>
                  <a:pt x="230" y="96"/>
                </a:lnTo>
                <a:lnTo>
                  <a:pt x="234" y="102"/>
                </a:lnTo>
                <a:lnTo>
                  <a:pt x="238" y="108"/>
                </a:lnTo>
                <a:lnTo>
                  <a:pt x="240" y="116"/>
                </a:lnTo>
                <a:lnTo>
                  <a:pt x="240" y="124"/>
                </a:lnTo>
                <a:lnTo>
                  <a:pt x="240" y="124"/>
                </a:lnTo>
                <a:lnTo>
                  <a:pt x="240" y="132"/>
                </a:lnTo>
                <a:lnTo>
                  <a:pt x="236" y="142"/>
                </a:lnTo>
                <a:lnTo>
                  <a:pt x="232" y="148"/>
                </a:lnTo>
                <a:lnTo>
                  <a:pt x="228" y="156"/>
                </a:lnTo>
                <a:lnTo>
                  <a:pt x="220" y="160"/>
                </a:lnTo>
                <a:lnTo>
                  <a:pt x="214" y="164"/>
                </a:lnTo>
                <a:lnTo>
                  <a:pt x="204" y="168"/>
                </a:lnTo>
                <a:lnTo>
                  <a:pt x="196" y="168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ar-SA"/>
          </a:p>
        </p:txBody>
      </p:sp>
      <p:sp>
        <p:nvSpPr>
          <p:cNvPr id="291" name="Freeform 154"/>
          <p:cNvSpPr>
            <a:spLocks noEditPoints="1"/>
          </p:cNvSpPr>
          <p:nvPr/>
        </p:nvSpPr>
        <p:spPr>
          <a:xfrm>
            <a:off x="8783250" y="2882962"/>
            <a:ext cx="1009993" cy="978431"/>
          </a:xfrm>
          <a:prstGeom prst="lightningBolt">
            <a:avLst/>
          </a:prstGeom>
          <a:solidFill>
            <a:schemeClr val="bg2"/>
          </a:solidFill>
          <a:ln w="9525">
            <a:noFill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ar-SA"/>
          </a:p>
        </p:txBody>
      </p:sp>
      <p:grpSp>
        <p:nvGrpSpPr>
          <p:cNvPr id="42" name="Group 14"/>
          <p:cNvGrpSpPr/>
          <p:nvPr/>
        </p:nvGrpSpPr>
        <p:grpSpPr>
          <a:xfrm rot="0">
            <a:off x="8167244" y="5073107"/>
            <a:ext cx="2318876" cy="830487"/>
            <a:chOff x="867464" y="4501440"/>
            <a:chExt cx="2105504" cy="830487"/>
          </a:xfrm>
        </p:grpSpPr>
        <p:sp>
          <p:nvSpPr>
            <p:cNvPr id="43" name="TextBox 42"/>
            <p:cNvSpPr txBox="1"/>
            <p:nvPr/>
          </p:nvSpPr>
          <p:spPr>
            <a:xfrm>
              <a:off x="867464" y="4965063"/>
              <a:ext cx="1812236" cy="3668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n-US" altLang="ko-KR" sz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ato Light"/>
                  <a:ea typeface="Lato Light"/>
                  <a:cs typeface="Lato Light"/>
                </a:rPr>
                <a:t>.</a:t>
              </a:r>
              <a:endParaRPr lang="en-US" altLang="ko-KR" sz="1200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ea typeface="Lato Light"/>
                <a:cs typeface="Lato Ligh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83040" y="4501440"/>
              <a:ext cx="1989929" cy="620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35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ato"/>
                  <a:ea typeface="Lato"/>
                  <a:cs typeface="Lato"/>
                </a:rPr>
                <a:t>에너지</a:t>
              </a:r>
              <a:endParaRPr lang="ko-KR" altLang="en-US" sz="3500">
                <a:solidFill>
                  <a:schemeClr val="accent1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423605" y="4930595"/>
            <a:ext cx="1995888" cy="363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endParaRPr lang="ko-KR" altLang="en-US" sz="1200">
              <a:solidFill>
                <a:schemeClr val="accent1">
                  <a:lumMod val="60000"/>
                  <a:lumOff val="40000"/>
                </a:schemeClr>
              </a:solidFill>
              <a:latin typeface="Lato Light"/>
              <a:ea typeface="Lato Light"/>
              <a:cs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1" animBg="1"/>
      <p:bldP spid="278" grpId="2" animBg="1"/>
      <p:bldP spid="30" grpId="3" animBg="1"/>
      <p:bldP spid="291" grpId="4" animBg="1"/>
      <p:bldP spid="42" grpId="5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44" y="2621709"/>
            <a:ext cx="24977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Noto Sans CJK KR Light"/>
              <a:ea typeface="Noto Sans CJK KR Light"/>
              <a:cs typeface="La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5" y="1726991"/>
            <a:ext cx="3092271" cy="852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chemeClr val="accent2"/>
                </a:solidFill>
                <a:latin typeface="Noto Sans CJK KR Bold"/>
                <a:ea typeface="Noto Sans CJK KR Bold"/>
              </a:rPr>
              <a:t>문제점</a:t>
            </a:r>
            <a:endParaRPr lang="ko-KR" altLang="en-US" sz="5000">
              <a:solidFill>
                <a:schemeClr val="accent2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625" y="1838136"/>
            <a:ext cx="369840" cy="846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sz="5000">
              <a:solidFill>
                <a:schemeClr val="accent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24" name="Freeform 81"/>
          <p:cNvSpPr/>
          <p:nvPr/>
        </p:nvSpPr>
        <p:spPr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502260" y="4011987"/>
            <a:ext cx="218040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>
                <a:solidFill>
                  <a:schemeClr val="bg1"/>
                </a:solidFill>
                <a:latin typeface="Montserrat"/>
                <a:ea typeface="Raleway"/>
                <a:cs typeface="Lato"/>
              </a:rPr>
              <a:t>we are the profesional</a:t>
            </a:r>
            <a:endParaRPr lang="en-US" sz="1400">
              <a:solidFill>
                <a:schemeClr val="bg1"/>
              </a:solidFill>
              <a:latin typeface="Montserrat"/>
              <a:ea typeface="Raleway"/>
              <a:cs typeface="Lato"/>
            </a:endParaRPr>
          </a:p>
        </p:txBody>
      </p:sp>
      <p:sp>
        <p:nvSpPr>
          <p:cNvPr id="455" name="Snip and Round Single Corner Rectangle 22"/>
          <p:cNvSpPr/>
          <p:nvPr/>
        </p:nvSpPr>
        <p:spPr>
          <a:xfrm rot="5400000">
            <a:off x="3597057" y="1519342"/>
            <a:ext cx="4997884" cy="4415244"/>
          </a:xfrm>
          <a:prstGeom prst="snipRoundRect">
            <a:avLst>
              <a:gd name="adj1" fmla="val 16667"/>
              <a:gd name="adj2" fmla="val 16667"/>
            </a:avLst>
          </a:prstGeom>
          <a:noFill/>
          <a:ln w="101600">
            <a:solidFill>
              <a:schemeClr val="accent2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54340" y="434080"/>
            <a:ext cx="6683318" cy="5989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44" y="2621709"/>
            <a:ext cx="24977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Noto Sans CJK KR Light"/>
              <a:ea typeface="Noto Sans CJK KR Light"/>
              <a:cs typeface="La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5" y="1726991"/>
            <a:ext cx="3092271" cy="852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chemeClr val="accent2"/>
                </a:solidFill>
                <a:latin typeface="Noto Sans CJK KR Bold"/>
                <a:ea typeface="Noto Sans CJK KR Bold"/>
              </a:rPr>
              <a:t>문제점</a:t>
            </a:r>
            <a:endParaRPr lang="ko-KR" altLang="en-US" sz="5000">
              <a:solidFill>
                <a:schemeClr val="accent2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625" y="1838136"/>
            <a:ext cx="369840" cy="846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sz="5000">
              <a:solidFill>
                <a:schemeClr val="accent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24" name="Freeform 81"/>
          <p:cNvSpPr/>
          <p:nvPr/>
        </p:nvSpPr>
        <p:spPr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502260" y="4011987"/>
            <a:ext cx="218040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>
                <a:solidFill>
                  <a:schemeClr val="bg1"/>
                </a:solidFill>
                <a:latin typeface="Montserrat"/>
                <a:ea typeface="Raleway"/>
                <a:cs typeface="Lato"/>
              </a:rPr>
              <a:t>we are the profesional</a:t>
            </a:r>
            <a:endParaRPr lang="en-US" sz="1400">
              <a:solidFill>
                <a:schemeClr val="bg1"/>
              </a:solidFill>
              <a:latin typeface="Montserrat"/>
              <a:ea typeface="Raleway"/>
              <a:cs typeface="Lato"/>
            </a:endParaRPr>
          </a:p>
        </p:txBody>
      </p:sp>
      <p:sp>
        <p:nvSpPr>
          <p:cNvPr id="455" name="Snip and Round Single Corner Rectangle 22"/>
          <p:cNvSpPr/>
          <p:nvPr/>
        </p:nvSpPr>
        <p:spPr>
          <a:xfrm rot="5400000">
            <a:off x="3597057" y="1519342"/>
            <a:ext cx="4997884" cy="4415244"/>
          </a:xfrm>
          <a:prstGeom prst="snipRoundRect">
            <a:avLst>
              <a:gd name="adj1" fmla="val 16667"/>
              <a:gd name="adj2" fmla="val 16667"/>
            </a:avLst>
          </a:prstGeom>
          <a:noFill/>
          <a:ln w="101600">
            <a:solidFill>
              <a:schemeClr val="accent2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31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754340" y="743482"/>
            <a:ext cx="6683318" cy="53710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44" y="2621709"/>
            <a:ext cx="24977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Noto Sans CJK KR Light"/>
              <a:ea typeface="Noto Sans CJK KR Light"/>
              <a:cs typeface="La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5" y="1726991"/>
            <a:ext cx="3092271" cy="852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chemeClr val="accent2"/>
                </a:solidFill>
                <a:latin typeface="Noto Sans CJK KR Bold"/>
                <a:ea typeface="Noto Sans CJK KR Bold"/>
              </a:rPr>
              <a:t>문제점</a:t>
            </a:r>
            <a:endParaRPr lang="ko-KR" altLang="en-US" sz="5000">
              <a:solidFill>
                <a:schemeClr val="accent2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625" y="1838136"/>
            <a:ext cx="369840" cy="846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sz="5000">
              <a:solidFill>
                <a:schemeClr val="accent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24" name="Freeform 81"/>
          <p:cNvSpPr/>
          <p:nvPr/>
        </p:nvSpPr>
        <p:spPr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502260" y="4011987"/>
            <a:ext cx="218040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>
                <a:solidFill>
                  <a:schemeClr val="bg1"/>
                </a:solidFill>
                <a:latin typeface="Montserrat"/>
                <a:ea typeface="Raleway"/>
                <a:cs typeface="Lato"/>
              </a:rPr>
              <a:t>we are the profesional</a:t>
            </a:r>
            <a:endParaRPr lang="en-US" sz="1400">
              <a:solidFill>
                <a:schemeClr val="bg1"/>
              </a:solidFill>
              <a:latin typeface="Montserrat"/>
              <a:ea typeface="Raleway"/>
              <a:cs typeface="Lato"/>
            </a:endParaRPr>
          </a:p>
        </p:txBody>
      </p:sp>
      <p:sp>
        <p:nvSpPr>
          <p:cNvPr id="455" name="Snip and Round Single Corner Rectangle 22"/>
          <p:cNvSpPr/>
          <p:nvPr/>
        </p:nvSpPr>
        <p:spPr>
          <a:xfrm rot="5400000">
            <a:off x="3597057" y="1519342"/>
            <a:ext cx="4997884" cy="4415244"/>
          </a:xfrm>
          <a:prstGeom prst="snipRoundRect">
            <a:avLst>
              <a:gd name="adj1" fmla="val 16667"/>
              <a:gd name="adj2" fmla="val 16667"/>
            </a:avLst>
          </a:prstGeom>
          <a:noFill/>
          <a:ln w="101600">
            <a:solidFill>
              <a:schemeClr val="accent2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31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29608" y="743482"/>
            <a:ext cx="5732783" cy="53710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44" y="2621709"/>
            <a:ext cx="24977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Noto Sans CJK KR Light"/>
              <a:ea typeface="Noto Sans CJK KR Light"/>
              <a:cs typeface="La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6" y="1155491"/>
            <a:ext cx="20185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sz="5000">
              <a:solidFill>
                <a:schemeClr val="accent2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624" y="1838136"/>
            <a:ext cx="2827291" cy="846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chemeClr val="accent1"/>
                </a:solidFill>
                <a:latin typeface="Noto Sans CJK KR Bold"/>
                <a:ea typeface="Noto Sans CJK KR Bold"/>
              </a:rPr>
              <a:t>적용 방안</a:t>
            </a:r>
            <a:endParaRPr lang="ko-KR" altLang="en-US" sz="5000">
              <a:solidFill>
                <a:schemeClr val="accent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6990" y="2441864"/>
            <a:ext cx="3208020" cy="3048000"/>
          </a:xfrm>
          <a:prstGeom prst="rect">
            <a:avLst/>
          </a:prstGeom>
        </p:spPr>
      </p:pic>
      <p:sp>
        <p:nvSpPr>
          <p:cNvPr id="152" name=""/>
          <p:cNvSpPr/>
          <p:nvPr/>
        </p:nvSpPr>
        <p:spPr>
          <a:xfrm>
            <a:off x="6096000" y="3040945"/>
            <a:ext cx="1781527" cy="1781527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50388" y="2891161"/>
            <a:ext cx="3630083" cy="2415655"/>
          </a:xfrm>
          <a:prstGeom prst="rect">
            <a:avLst/>
          </a:prstGeom>
        </p:spPr>
      </p:pic>
      <p:sp>
        <p:nvSpPr>
          <p:cNvPr id="154" name=""/>
          <p:cNvSpPr txBox="1"/>
          <p:nvPr/>
        </p:nvSpPr>
        <p:spPr>
          <a:xfrm>
            <a:off x="4246215" y="401402"/>
            <a:ext cx="5935872" cy="22827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/>
              <a:t>사물인터넷은 세상에 존재하는 유형 혹은 무형의 객체들이 다양한 방식으로 서로 연결되어 개별 객체들이 제공하지 못했던 새로운 서비스를 제공하는 것을 말한다. 사물인터넷은 책상, 자동차, 가방, </a:t>
            </a:r>
            <a:r>
              <a:rPr lang="en-US" altLang="ko-KR" b="1"/>
              <a:t>TV</a:t>
            </a:r>
            <a:r>
              <a:rPr lang="ko-KR" altLang="en-US" b="1"/>
              <a:t> 등 세상에 존재하는 모든 사물이 연결되어 구성된 인터넷이라 할 수 있다. </a:t>
            </a:r>
            <a:endParaRPr lang="ko-KR" altLang="en-US" b="1"/>
          </a:p>
          <a:p>
            <a:pPr>
              <a:defRPr/>
            </a:pPr>
            <a:endParaRPr lang="ko-KR" altLang="en-US" b="1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155" name=""/>
          <p:cNvSpPr txBox="1"/>
          <p:nvPr/>
        </p:nvSpPr>
        <p:spPr>
          <a:xfrm>
            <a:off x="4359548" y="442954"/>
            <a:ext cx="5162828" cy="14620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/>
              <a:t>블록체인은 블록에 데이터를 담아 체인 형태로 연결, 수많은 컴퓨터에 이를 복제해 저장하는 분산형 데이터 저장 기술이다.거래 때마다 모든 거래 참여자들이 정보를 공유하고 이를 대조해 데이터 위조나 변조를 할 수 없도록 돼 있다.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4" grpId="1" animBg="1"/>
      <p:bldP spid="155" grpId="2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44" y="2621709"/>
            <a:ext cx="24977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Noto Sans CJK KR Light"/>
              <a:ea typeface="Noto Sans CJK KR Light"/>
              <a:cs typeface="La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6" y="1155491"/>
            <a:ext cx="20185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sz="5000">
              <a:solidFill>
                <a:schemeClr val="accent2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624" y="1838136"/>
            <a:ext cx="2827291" cy="846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chemeClr val="accent1"/>
                </a:solidFill>
                <a:latin typeface="Noto Sans CJK KR Bold"/>
                <a:ea typeface="Noto Sans CJK KR Bold"/>
              </a:rPr>
              <a:t>적용 방안</a:t>
            </a:r>
            <a:endParaRPr lang="ko-KR" altLang="en-US" sz="5000">
              <a:solidFill>
                <a:schemeClr val="accent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834984">
            <a:off x="3580978" y="2700656"/>
            <a:ext cx="1456686" cy="1456686"/>
          </a:xfrm>
          <a:prstGeom prst="rect">
            <a:avLst/>
          </a:prstGeom>
        </p:spPr>
      </p:pic>
      <p:pic>
        <p:nvPicPr>
          <p:cNvPr id="1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54810" y="4363861"/>
            <a:ext cx="839325" cy="839325"/>
          </a:xfrm>
          <a:prstGeom prst="rect">
            <a:avLst/>
          </a:prstGeom>
        </p:spPr>
      </p:pic>
      <p:pic>
        <p:nvPicPr>
          <p:cNvPr id="16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72031" y="4720308"/>
            <a:ext cx="1015714" cy="1015714"/>
          </a:xfrm>
          <a:prstGeom prst="rect">
            <a:avLst/>
          </a:prstGeom>
        </p:spPr>
      </p:pic>
      <p:pic>
        <p:nvPicPr>
          <p:cNvPr id="16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9798788">
            <a:off x="7561018" y="2517129"/>
            <a:ext cx="1456686" cy="1456686"/>
          </a:xfrm>
          <a:prstGeom prst="rect">
            <a:avLst/>
          </a:prstGeom>
        </p:spPr>
      </p:pic>
      <p:pic>
        <p:nvPicPr>
          <p:cNvPr id="16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939531" y="4808504"/>
            <a:ext cx="1209741" cy="1209741"/>
          </a:xfrm>
          <a:prstGeom prst="rect">
            <a:avLst/>
          </a:prstGeom>
        </p:spPr>
      </p:pic>
      <p:pic>
        <p:nvPicPr>
          <p:cNvPr id="16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244810" y="4385171"/>
            <a:ext cx="1386130" cy="1386130"/>
          </a:xfrm>
          <a:prstGeom prst="rect">
            <a:avLst/>
          </a:prstGeom>
        </p:spPr>
      </p:pic>
      <p:pic>
        <p:nvPicPr>
          <p:cNvPr id="16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18281" y="843475"/>
            <a:ext cx="535742" cy="535742"/>
          </a:xfrm>
          <a:prstGeom prst="rect">
            <a:avLst/>
          </a:prstGeom>
        </p:spPr>
      </p:pic>
      <p:pic>
        <p:nvPicPr>
          <p:cNvPr id="165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859212" y="642055"/>
            <a:ext cx="948829" cy="948829"/>
          </a:xfrm>
          <a:prstGeom prst="rect">
            <a:avLst/>
          </a:prstGeom>
        </p:spPr>
      </p:pic>
      <p:pic>
        <p:nvPicPr>
          <p:cNvPr id="166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096000" y="819485"/>
            <a:ext cx="535742" cy="535742"/>
          </a:xfrm>
          <a:prstGeom prst="rect">
            <a:avLst/>
          </a:prstGeom>
        </p:spPr>
      </p:pic>
      <p:pic>
        <p:nvPicPr>
          <p:cNvPr id="167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936931" y="618066"/>
            <a:ext cx="948829" cy="948829"/>
          </a:xfrm>
          <a:prstGeom prst="rect">
            <a:avLst/>
          </a:prstGeom>
        </p:spPr>
      </p:pic>
      <p:pic>
        <p:nvPicPr>
          <p:cNvPr id="168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8225440" y="784209"/>
            <a:ext cx="535742" cy="535742"/>
          </a:xfrm>
          <a:prstGeom prst="rect">
            <a:avLst/>
          </a:prstGeom>
        </p:spPr>
      </p:pic>
      <p:pic>
        <p:nvPicPr>
          <p:cNvPr id="169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066371" y="582789"/>
            <a:ext cx="948829" cy="948829"/>
          </a:xfrm>
          <a:prstGeom prst="rect">
            <a:avLst/>
          </a:prstGeom>
        </p:spPr>
      </p:pic>
      <p:pic>
        <p:nvPicPr>
          <p:cNvPr id="170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0303160" y="760219"/>
            <a:ext cx="535742" cy="535742"/>
          </a:xfrm>
          <a:prstGeom prst="rect">
            <a:avLst/>
          </a:prstGeom>
        </p:spPr>
      </p:pic>
      <p:pic>
        <p:nvPicPr>
          <p:cNvPr id="171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9144091" y="558800"/>
            <a:ext cx="948829" cy="948829"/>
          </a:xfrm>
          <a:prstGeom prst="rect">
            <a:avLst/>
          </a:prstGeom>
        </p:spPr>
      </p:pic>
      <p:pic>
        <p:nvPicPr>
          <p:cNvPr id="172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8904254" y="3203365"/>
            <a:ext cx="1491964" cy="1491964"/>
          </a:xfrm>
          <a:prstGeom prst="rect">
            <a:avLst/>
          </a:prstGeom>
        </p:spPr>
      </p:pic>
      <p:pic>
        <p:nvPicPr>
          <p:cNvPr id="177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2124572" y="3197014"/>
            <a:ext cx="1491964" cy="1491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44" y="2621709"/>
            <a:ext cx="24977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Noto Sans CJK KR Light"/>
              <a:ea typeface="Noto Sans CJK KR Light"/>
              <a:cs typeface="La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6" y="1155491"/>
            <a:ext cx="20185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sz="5000">
              <a:solidFill>
                <a:schemeClr val="accent2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622" y="1838136"/>
            <a:ext cx="5913392" cy="846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chemeClr val="accent1"/>
                </a:solidFill>
                <a:latin typeface="Noto Sans CJK KR Bold"/>
                <a:ea typeface="Noto Sans CJK KR Bold"/>
              </a:rPr>
              <a:t>다른부분에서의 활용</a:t>
            </a:r>
            <a:endParaRPr lang="ko-KR" altLang="en-US" sz="5000">
              <a:solidFill>
                <a:schemeClr val="accent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05003" y="878206"/>
            <a:ext cx="2285714" cy="2285714"/>
          </a:xfrm>
          <a:prstGeom prst="rect">
            <a:avLst/>
          </a:prstGeom>
        </p:spPr>
      </p:pic>
      <p:pic>
        <p:nvPicPr>
          <p:cNvPr id="184" name="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5149" y="2754657"/>
            <a:ext cx="3985700" cy="3884268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8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72168" y="3429000"/>
            <a:ext cx="2285714" cy="2285714"/>
          </a:xfrm>
          <a:prstGeom prst="rect">
            <a:avLst/>
          </a:prstGeom>
        </p:spPr>
      </p:pic>
      <p:pic>
        <p:nvPicPr>
          <p:cNvPr id="18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95492" y="3876816"/>
            <a:ext cx="2285714" cy="2285714"/>
          </a:xfrm>
          <a:prstGeom prst="rect">
            <a:avLst/>
          </a:prstGeom>
        </p:spPr>
      </p:pic>
      <p:pic>
        <p:nvPicPr>
          <p:cNvPr id="18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572642" y="3848239"/>
            <a:ext cx="2285714" cy="2285714"/>
          </a:xfrm>
          <a:prstGeom prst="rect">
            <a:avLst/>
          </a:prstGeom>
        </p:spPr>
      </p:pic>
      <p:sp>
        <p:nvSpPr>
          <p:cNvPr id="188" name=""/>
          <p:cNvSpPr/>
          <p:nvPr/>
        </p:nvSpPr>
        <p:spPr>
          <a:xfrm>
            <a:off x="3067050" y="4667250"/>
            <a:ext cx="1743075" cy="4572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9" name=""/>
          <p:cNvSpPr/>
          <p:nvPr/>
        </p:nvSpPr>
        <p:spPr>
          <a:xfrm>
            <a:off x="6886575" y="4629151"/>
            <a:ext cx="1743075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483f">
              <a:alpha val="100000"/>
            </a:srgbClr>
          </a:solidFill>
          <a:ln w="12700" cap="flat" cmpd="sng" algn="ctr">
            <a:solidFill>
              <a:srgbClr val="28221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5260029" y="6023043"/>
            <a:ext cx="4975292" cy="5284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/>
              <a:t>수수료</a:t>
            </a:r>
            <a:endParaRPr lang="ko-KR" altLang="en-US" sz="2900"/>
          </a:p>
        </p:txBody>
      </p:sp>
      <p:sp>
        <p:nvSpPr>
          <p:cNvPr id="194" name=""/>
          <p:cNvSpPr/>
          <p:nvPr/>
        </p:nvSpPr>
        <p:spPr>
          <a:xfrm>
            <a:off x="2940426" y="4468519"/>
            <a:ext cx="5735469" cy="8118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483f">
              <a:alpha val="100000"/>
            </a:srgbClr>
          </a:solidFill>
          <a:ln w="12700" cap="flat" cmpd="sng" algn="ctr">
            <a:solidFill>
              <a:srgbClr val="28221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7631144" y="3672191"/>
            <a:ext cx="4043060" cy="3930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에너지 거래시장 활성화</a:t>
            </a:r>
            <a:endParaRPr lang="ko-KR" altLang="en-US" sz="2000"/>
          </a:p>
        </p:txBody>
      </p:sp>
      <p:sp>
        <p:nvSpPr>
          <p:cNvPr id="196" name=""/>
          <p:cNvSpPr txBox="1"/>
          <p:nvPr/>
        </p:nvSpPr>
        <p:spPr>
          <a:xfrm>
            <a:off x="5605260" y="2828925"/>
            <a:ext cx="294322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정보 확인</a:t>
            </a:r>
            <a:r>
              <a:rPr lang="en-US" altLang="ko-KR"/>
              <a:t>,</a:t>
            </a:r>
            <a:r>
              <a:rPr lang="ko-KR" altLang="en-US"/>
              <a:t>관리</a:t>
            </a:r>
            <a:r>
              <a:rPr lang="en-US" altLang="ko-KR"/>
              <a:t>,</a:t>
            </a:r>
            <a:r>
              <a:rPr lang="ko-KR" altLang="en-US"/>
              <a:t>보안</a:t>
            </a:r>
            <a:r>
              <a:rPr lang="en-US" altLang="ko-KR"/>
              <a:t>,</a:t>
            </a:r>
            <a:r>
              <a:rPr lang="ko-KR" altLang="en-US"/>
              <a:t>거래</a:t>
            </a:r>
            <a:endParaRPr lang="ko-KR" altLang="en-US"/>
          </a:p>
        </p:txBody>
      </p:sp>
      <p:sp>
        <p:nvSpPr>
          <p:cNvPr id="197" name=""/>
          <p:cNvSpPr/>
          <p:nvPr/>
        </p:nvSpPr>
        <p:spPr>
          <a:xfrm>
            <a:off x="6470921" y="5982511"/>
            <a:ext cx="324255" cy="55731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182d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5695673" y="2835413"/>
            <a:ext cx="2250109" cy="3630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정보확인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89" grpId="1" animBg="1"/>
      <p:bldP spid="196" grpId="2" animBg="1"/>
      <p:bldP spid="196" grpId="3" animBg="1"/>
      <p:bldP spid="198" grpId="4" animBg="1"/>
      <p:bldP spid="194" grpId="5" animBg="1"/>
      <p:bldP spid="197" grpId="6" animBg="1"/>
      <p:bldP spid="195" grpId="7" animBg="1"/>
      <p:bldP spid="191" grpId="8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129</ep:Words>
  <ep:PresentationFormat>와이드스크린</ep:PresentationFormat>
  <ep:Paragraphs>33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2018-08-21T13:08:41.000</dcterms:created>
  <dc:creator>delight</dc:creator>
  <cp:lastModifiedBy>김익준</cp:lastModifiedBy>
  <dcterms:modified xsi:type="dcterms:W3CDTF">2019-05-26T14:20:31.850</dcterms:modified>
  <cp:revision>178</cp:revision>
  <dc:title>PowerPoint Presentation</dc:title>
  <cp:version/>
</cp:coreProperties>
</file>