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7" r:id="rId3"/>
    <p:sldId id="266" r:id="rId4"/>
    <p:sldId id="267" r:id="rId5"/>
    <p:sldId id="269" r:id="rId6"/>
    <p:sldId id="271" r:id="rId7"/>
    <p:sldId id="272" r:id="rId8"/>
    <p:sldId id="273" r:id="rId9"/>
    <p:sldId id="274" r:id="rId10"/>
  </p:sldIdLst>
  <p:sldSz cx="12192000" cy="6858000"/>
  <p:notesSz cx="6858000" cy="9144000"/>
  <p:embeddedFontLst>
    <p:embeddedFont>
      <p:font typeface="나눔바른고딕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935421"/>
            <a:ext cx="11267090" cy="4971393"/>
          </a:xfrm>
          <a:prstGeom prst="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906814"/>
            <a:ext cx="1126709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9764110" y="775864"/>
            <a:ext cx="2427890" cy="319113"/>
          </a:xfrm>
          <a:prstGeom prst="rect">
            <a:avLst/>
          </a:prstGeom>
          <a:solidFill>
            <a:schemeClr val="tx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619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9764110" y="775864"/>
            <a:ext cx="2427890" cy="319113"/>
          </a:xfrm>
          <a:prstGeom prst="rect">
            <a:avLst/>
          </a:prstGeom>
          <a:solidFill>
            <a:schemeClr val="tx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94977"/>
            <a:ext cx="242640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995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8854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C11D-9E96-4C86-AB27-6EA55E292A3E}" type="datetimeFigureOut">
              <a:rPr lang="ko-KR" altLang="en-US" smtClean="0"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FBCE-1903-4347-8830-0504A1E65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6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VAOpkJq-NH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717" y="189188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200" b="1" dirty="0"/>
              <a:t>2019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22562" y="311545"/>
            <a:ext cx="49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12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year</a:t>
            </a:r>
            <a:endParaRPr lang="ko-KR" altLang="en-US" sz="12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2757" y="6404191"/>
            <a:ext cx="189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algn="dist"/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인터넷 윤리와 보안 개론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8034905" y="1438982"/>
            <a:ext cx="2769481" cy="4027331"/>
            <a:chOff x="8129495" y="1376853"/>
            <a:chExt cx="2769481" cy="4027331"/>
          </a:xfrm>
        </p:grpSpPr>
        <p:sp>
          <p:nvSpPr>
            <p:cNvPr id="4" name="TextBox 3"/>
            <p:cNvSpPr txBox="1"/>
            <p:nvPr/>
          </p:nvSpPr>
          <p:spPr>
            <a:xfrm>
              <a:off x="8129495" y="1376853"/>
              <a:ext cx="2769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29495" y="4819409"/>
              <a:ext cx="27694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2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은행 계좌 보안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129387" y="6404191"/>
            <a:ext cx="189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algn="dist"/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1971290 1971120 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96016" y="6404191"/>
            <a:ext cx="189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defRPr>
            </a:lvl1pPr>
          </a:lstStyle>
          <a:p>
            <a:pPr algn="dist"/>
            <a:r>
              <a:rPr lang="ko-KR" altLang="en-US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홍영준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성정식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1603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389914" y="0"/>
            <a:ext cx="5802086" cy="6858000"/>
          </a:xfrm>
          <a:prstGeom prst="rect">
            <a:avLst/>
          </a:prstGeom>
          <a:pattFill prst="openDmn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764110" y="775864"/>
            <a:ext cx="2427890" cy="319113"/>
          </a:xfrm>
          <a:prstGeom prst="rect">
            <a:avLst/>
          </a:prstGeom>
          <a:solidFill>
            <a:schemeClr val="tx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05601" y="643032"/>
            <a:ext cx="2994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dist"/>
            <a:r>
              <a:rPr lang="en-US" altLang="ko-KR" sz="3200" dirty="0"/>
              <a:t>Contents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0" y="775864"/>
            <a:ext cx="118800" cy="319113"/>
          </a:xfrm>
          <a:prstGeom prst="rect">
            <a:avLst/>
          </a:prstGeom>
          <a:solidFill>
            <a:schemeClr val="tx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2965" y="1870839"/>
            <a:ext cx="11246069" cy="4582514"/>
          </a:xfrm>
          <a:prstGeom prst="rect">
            <a:avLst/>
          </a:prstGeom>
          <a:solidFill>
            <a:schemeClr val="bg1">
              <a:alpha val="67000"/>
            </a:schemeClr>
          </a:solidFill>
          <a:ln w="3175">
            <a:solidFill>
              <a:schemeClr val="bg1">
                <a:lumMod val="85000"/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935420"/>
            <a:ext cx="242640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1318897" y="2544592"/>
            <a:ext cx="1894319" cy="338554"/>
            <a:chOff x="1540292" y="2467473"/>
            <a:chExt cx="1894319" cy="338554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1809246" y="2475382"/>
              <a:ext cx="0" cy="305918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직사각형 17"/>
            <p:cNvSpPr/>
            <p:nvPr/>
          </p:nvSpPr>
          <p:spPr>
            <a:xfrm rot="5400000">
              <a:off x="1699446" y="2603141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74569" y="2467473"/>
              <a:ext cx="1560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주제 선정 이유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1721128" y="2626684"/>
              <a:ext cx="71203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540292" y="253248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pPr algn="r"/>
              <a:r>
                <a:rPr lang="en-US" altLang="ko-KR" sz="800" dirty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1</a:t>
              </a:r>
              <a:endParaRPr lang="ko-KR" altLang="en-US" sz="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318897" y="3561816"/>
            <a:ext cx="1411816" cy="338554"/>
            <a:chOff x="1540292" y="2467473"/>
            <a:chExt cx="1411816" cy="338554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1809246" y="2475382"/>
              <a:ext cx="0" cy="305918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직사각형 31"/>
            <p:cNvSpPr/>
            <p:nvPr/>
          </p:nvSpPr>
          <p:spPr>
            <a:xfrm rot="5400000">
              <a:off x="1699446" y="2603141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4569" y="2467473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개설 과정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>
              <a:off x="1721128" y="2626684"/>
              <a:ext cx="71203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540292" y="253248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pPr algn="r"/>
              <a:r>
                <a:rPr lang="en-US" altLang="ko-KR" sz="800" dirty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</a:t>
              </a:r>
              <a:endParaRPr lang="ko-KR" altLang="en-US" sz="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1318897" y="4579040"/>
            <a:ext cx="1001447" cy="338554"/>
            <a:chOff x="1540292" y="2467473"/>
            <a:chExt cx="1001447" cy="338554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809246" y="2475382"/>
              <a:ext cx="0" cy="305918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8" name="직사각형 37"/>
            <p:cNvSpPr/>
            <p:nvPr/>
          </p:nvSpPr>
          <p:spPr>
            <a:xfrm rot="5400000">
              <a:off x="1699446" y="2603141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874569" y="2467473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특징 </a:t>
              </a:r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1721128" y="2626684"/>
              <a:ext cx="71203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40292" y="253248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pPr algn="r"/>
              <a:r>
                <a:rPr lang="en-US" altLang="ko-KR" sz="800" dirty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3</a:t>
              </a:r>
              <a:endParaRPr lang="ko-KR" altLang="en-US" sz="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318897" y="5596264"/>
            <a:ext cx="1822185" cy="338554"/>
            <a:chOff x="1540292" y="2467473"/>
            <a:chExt cx="1822185" cy="338554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809246" y="2475382"/>
              <a:ext cx="0" cy="305918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직사각형 43"/>
            <p:cNvSpPr/>
            <p:nvPr/>
          </p:nvSpPr>
          <p:spPr>
            <a:xfrm rot="5400000">
              <a:off x="1699446" y="2603141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74569" y="2467473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algn="l"/>
              <a:r>
                <a:rPr lang="ko-KR" altLang="en-US" sz="16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취약점과 보완</a:t>
              </a:r>
            </a:p>
          </p:txBody>
        </p:sp>
        <p:cxnSp>
          <p:nvCxnSpPr>
            <p:cNvPr id="46" name="직선 연결선 45"/>
            <p:cNvCxnSpPr/>
            <p:nvPr/>
          </p:nvCxnSpPr>
          <p:spPr>
            <a:xfrm flipH="1">
              <a:off x="1721128" y="2626684"/>
              <a:ext cx="71203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540292" y="253248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pPr algn="r"/>
              <a:r>
                <a:rPr lang="en-US" altLang="ko-KR" sz="800" dirty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4</a:t>
              </a:r>
              <a:endParaRPr lang="ko-KR" altLang="en-US" sz="8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4134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17" y="18918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1227" y="663337"/>
            <a:ext cx="4808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algn="l"/>
            <a:r>
              <a:rPr lang="ko-KR" altLang="en-US" sz="1000" dirty="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은행 계좌보안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&lt; TOPIC </a:t>
            </a:r>
            <a:r>
              <a:rPr lang="ko-KR" altLang="en-US" sz="1000" dirty="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선정 이유</a:t>
            </a:r>
            <a:endParaRPr lang="en-US" altLang="ko-KR" sz="1000" dirty="0">
              <a:ln>
                <a:solidFill>
                  <a:schemeClr val="bg2">
                    <a:lumMod val="50000"/>
                    <a:alpha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0622" y="261825"/>
            <a:ext cx="6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특징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87925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개설 과정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95228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 b="1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선정이유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73319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취약보안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5E0C65-63C6-4C01-9A90-8B1E93B83D17}"/>
              </a:ext>
            </a:extLst>
          </p:cNvPr>
          <p:cNvSpPr txBox="1"/>
          <p:nvPr/>
        </p:nvSpPr>
        <p:spPr>
          <a:xfrm>
            <a:off x="3537453" y="5473661"/>
            <a:ext cx="5117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ko-KR" altLang="en-US" sz="2000" dirty="0">
                <a:latin typeface="+mn-lt"/>
              </a:rPr>
              <a:t>손가락 </a:t>
            </a:r>
            <a:r>
              <a:rPr lang="ko-KR" altLang="en-US" sz="2000" dirty="0" err="1">
                <a:latin typeface="+mn-lt"/>
              </a:rPr>
              <a:t>몇번으로</a:t>
            </a:r>
            <a:r>
              <a:rPr lang="ko-KR" altLang="en-US" sz="2000" dirty="0">
                <a:latin typeface="+mn-lt"/>
              </a:rPr>
              <a:t> 만들어지는 우리의 은행계좌</a:t>
            </a:r>
          </a:p>
        </p:txBody>
      </p:sp>
      <p:sp>
        <p:nvSpPr>
          <p:cNvPr id="28" name="아래쪽 화살표 11">
            <a:extLst>
              <a:ext uri="{FF2B5EF4-FFF2-40B4-BE49-F238E27FC236}">
                <a16:creationId xmlns:a16="http://schemas.microsoft.com/office/drawing/2014/main" id="{A95860B4-7559-4F29-8495-EABF6E7F2D70}"/>
              </a:ext>
            </a:extLst>
          </p:cNvPr>
          <p:cNvSpPr>
            <a:spLocks noChangeAspect="1"/>
          </p:cNvSpPr>
          <p:nvPr/>
        </p:nvSpPr>
        <p:spPr>
          <a:xfrm>
            <a:off x="5961000" y="4843728"/>
            <a:ext cx="270000" cy="338438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113A26E-A278-4E4B-9AB4-A9F3D5D6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28" y="1675834"/>
            <a:ext cx="5671820" cy="29778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3B3EFC4-47DB-499F-B7A6-A6C84F22F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0" y="1675834"/>
            <a:ext cx="5650898" cy="29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19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17" y="18918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1227" y="663337"/>
            <a:ext cx="4808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algn="l"/>
            <a:r>
              <a:rPr lang="en-US" altLang="ko-KR" sz="1000" dirty="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Making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5689" y="5473661"/>
            <a:ext cx="2300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algn="ctr"/>
            <a:r>
              <a:rPr lang="ko-KR" altLang="en-US" sz="2000" dirty="0"/>
              <a:t>보안 계좌 생긴 이유</a:t>
            </a:r>
          </a:p>
        </p:txBody>
      </p:sp>
      <p:sp>
        <p:nvSpPr>
          <p:cNvPr id="12" name="아래쪽 화살표 11"/>
          <p:cNvSpPr>
            <a:spLocks noChangeAspect="1"/>
          </p:cNvSpPr>
          <p:nvPr/>
        </p:nvSpPr>
        <p:spPr>
          <a:xfrm>
            <a:off x="5961000" y="4843728"/>
            <a:ext cx="270000" cy="338438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12BC7-5ADC-47CF-A88E-BBAD79FEA46C}"/>
              </a:ext>
            </a:extLst>
          </p:cNvPr>
          <p:cNvSpPr txBox="1"/>
          <p:nvPr/>
        </p:nvSpPr>
        <p:spPr>
          <a:xfrm>
            <a:off x="9380622" y="261825"/>
            <a:ext cx="6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특징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02A59-471C-4E47-9883-ECFB63E67CBC}"/>
              </a:ext>
            </a:extLst>
          </p:cNvPr>
          <p:cNvSpPr txBox="1"/>
          <p:nvPr/>
        </p:nvSpPr>
        <p:spPr>
          <a:xfrm>
            <a:off x="8487925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개설 과정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16B7F-2007-4A85-8D17-79B46E7A22E7}"/>
              </a:ext>
            </a:extLst>
          </p:cNvPr>
          <p:cNvSpPr txBox="1"/>
          <p:nvPr/>
        </p:nvSpPr>
        <p:spPr>
          <a:xfrm>
            <a:off x="7595228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 b="1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선정이유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381EA4-34C5-4AD2-B9CB-352C57E91179}"/>
              </a:ext>
            </a:extLst>
          </p:cNvPr>
          <p:cNvSpPr txBox="1"/>
          <p:nvPr/>
        </p:nvSpPr>
        <p:spPr>
          <a:xfrm>
            <a:off x="10273319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취약보안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F501E2-EE8A-470E-A6D2-C823DE5A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381" y="1659481"/>
            <a:ext cx="4099236" cy="28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641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0717" y="18918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380622" y="261825"/>
            <a:ext cx="6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특징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87925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 b="1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개설과정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95228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선정이유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3319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취약보완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1227" y="663337"/>
            <a:ext cx="4808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algn="l"/>
            <a:r>
              <a:rPr lang="ko-KR" altLang="en-US" sz="1000" dirty="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카드 생성</a:t>
            </a:r>
            <a:endParaRPr lang="en-US" altLang="ko-KR" sz="1000" dirty="0">
              <a:ln>
                <a:solidFill>
                  <a:schemeClr val="bg2">
                    <a:lumMod val="50000"/>
                    <a:alpha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97228" y="2597579"/>
            <a:ext cx="2302363" cy="369332"/>
            <a:chOff x="1097228" y="2593628"/>
            <a:chExt cx="2302363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188729" y="2593628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카드 만들어지는 과정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97228" y="2660927"/>
              <a:ext cx="49437" cy="2186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88646" y="2660927"/>
              <a:ext cx="49437" cy="21864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6022430" y="3735523"/>
            <a:ext cx="2937261" cy="1640566"/>
            <a:chOff x="5770085" y="3650079"/>
            <a:chExt cx="2937261" cy="1640566"/>
          </a:xfrm>
        </p:grpSpPr>
        <p:grpSp>
          <p:nvGrpSpPr>
            <p:cNvPr id="27" name="그룹 26"/>
            <p:cNvGrpSpPr/>
            <p:nvPr/>
          </p:nvGrpSpPr>
          <p:grpSpPr>
            <a:xfrm>
              <a:off x="5872096" y="4952091"/>
              <a:ext cx="1316445" cy="338554"/>
              <a:chOff x="1080377" y="5752376"/>
              <a:chExt cx="1316445" cy="33855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367373" y="5752376"/>
                <a:ext cx="10294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pPr algn="l"/>
                <a:r>
                  <a:rPr lang="ko-KR" altLang="en-US" sz="1600" b="1" dirty="0"/>
                  <a:t>개설 완료</a:t>
                </a:r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>
                <a:off x="1080377" y="5817295"/>
                <a:ext cx="249078" cy="162996"/>
              </a:xfrm>
              <a:prstGeom prst="rightArrow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5770085" y="3650079"/>
              <a:ext cx="2937261" cy="1323481"/>
              <a:chOff x="5738555" y="3688728"/>
              <a:chExt cx="2937261" cy="13234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17716" y="3688728"/>
                <a:ext cx="26581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lvl1pPr>
              </a:lstStyle>
              <a:p>
                <a:r>
                  <a:rPr lang="ko-KR" altLang="en-US" sz="1600" b="1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카카오뱅크 카드 개설 과정</a:t>
                </a:r>
              </a:p>
            </p:txBody>
          </p: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0056" y="3743846"/>
                <a:ext cx="195461" cy="195461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738555" y="3996546"/>
                <a:ext cx="214674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200" b="1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* </a:t>
                </a:r>
                <a:r>
                  <a:rPr lang="ko-KR" altLang="en-US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지문 </a:t>
                </a:r>
                <a:r>
                  <a:rPr lang="en-US" altLang="ko-KR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, </a:t>
                </a:r>
                <a:r>
                  <a:rPr lang="ko-KR" altLang="en-US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패턴</a:t>
                </a:r>
                <a:r>
                  <a:rPr lang="en-US" altLang="ko-KR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, </a:t>
                </a:r>
                <a:r>
                  <a:rPr lang="ko-KR" altLang="en-US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비밀번호 등록</a:t>
                </a:r>
                <a:endParaRPr lang="en-US" altLang="ko-KR" sz="1200" b="1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* </a:t>
                </a:r>
                <a:r>
                  <a:rPr lang="ko-KR" altLang="en-US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신분증 확인 과정</a:t>
                </a:r>
                <a:endParaRPr lang="en-US" altLang="ko-KR" sz="1200" b="1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* </a:t>
                </a:r>
                <a:r>
                  <a:rPr lang="ko-KR" altLang="en-US" sz="1200" b="1" dirty="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카드 신청하기</a:t>
                </a:r>
                <a:endParaRPr lang="en-US" altLang="ko-KR" sz="1200" b="1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endParaRPr lang="en-US" altLang="ko-KR" sz="1200" b="1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4DB2C31-D928-4708-B069-9EB92EDE2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1" y="2950825"/>
            <a:ext cx="3351671" cy="356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352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717" y="18918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380622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 b="1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특징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487925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개설과정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95228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선정이유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73319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취약보안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1227" y="663337"/>
            <a:ext cx="4808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algn="l"/>
            <a:r>
              <a:rPr lang="ko-KR" altLang="en-US" sz="1000" dirty="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보안계좌 특징</a:t>
            </a:r>
            <a:endParaRPr lang="en-US" altLang="ko-KR" sz="1000" dirty="0">
              <a:ln>
                <a:solidFill>
                  <a:schemeClr val="bg2">
                    <a:lumMod val="50000"/>
                    <a:alpha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82784" y="3244148"/>
            <a:ext cx="1263487" cy="1603836"/>
            <a:chOff x="1247196" y="2960370"/>
            <a:chExt cx="1263487" cy="1603836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4170" y="2960370"/>
              <a:ext cx="663308" cy="663308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1455934" y="3800008"/>
              <a:ext cx="846000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1769134" y="3774808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7196" y="3978678"/>
              <a:ext cx="1263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오프라인 결제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05092" y="4317985"/>
              <a:ext cx="9476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온라인결제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X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161005" y="3116078"/>
            <a:ext cx="1388522" cy="1731906"/>
            <a:chOff x="3292746" y="2832300"/>
            <a:chExt cx="1388522" cy="1731906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923" y="2832300"/>
              <a:ext cx="757088" cy="757088"/>
            </a:xfrm>
            <a:prstGeom prst="rect">
              <a:avLst/>
            </a:prstGeom>
          </p:spPr>
        </p:pic>
        <p:cxnSp>
          <p:nvCxnSpPr>
            <p:cNvPr id="31" name="직선 연결선 30"/>
            <p:cNvCxnSpPr/>
            <p:nvPr/>
          </p:nvCxnSpPr>
          <p:spPr>
            <a:xfrm>
              <a:off x="3564467" y="3800008"/>
              <a:ext cx="846000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877667" y="3774808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94199" y="3978678"/>
              <a:ext cx="1186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대면거래 허용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292746" y="4317985"/>
              <a:ext cx="1388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은행 거래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 ATM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거래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39037" y="3116078"/>
            <a:ext cx="1713932" cy="1731906"/>
            <a:chOff x="5238107" y="2832300"/>
            <a:chExt cx="1713932" cy="1731906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456" y="2832300"/>
              <a:ext cx="757088" cy="757088"/>
            </a:xfrm>
            <a:prstGeom prst="rect">
              <a:avLst/>
            </a:prstGeom>
          </p:spPr>
        </p:pic>
        <p:cxnSp>
          <p:nvCxnSpPr>
            <p:cNvPr id="49" name="직선 연결선 48"/>
            <p:cNvCxnSpPr/>
            <p:nvPr/>
          </p:nvCxnSpPr>
          <p:spPr>
            <a:xfrm>
              <a:off x="5673000" y="3800008"/>
              <a:ext cx="846000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986200" y="3774808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03349" y="3978678"/>
              <a:ext cx="13853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pPr algn="ctr"/>
              <a:r>
                <a:rPr lang="ko-KR" altLang="en-US" sz="1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비대면거래</a:t>
              </a: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차단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238107" y="4317985"/>
              <a:ext cx="17139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인터넷뱅킹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모바일뱅킹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등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574950" y="3116078"/>
            <a:ext cx="1526380" cy="1731906"/>
            <a:chOff x="7441349" y="2832300"/>
            <a:chExt cx="1526380" cy="173190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989" y="2832300"/>
              <a:ext cx="757088" cy="757088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7781533" y="3800008"/>
              <a:ext cx="846000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8094733" y="3774808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441349" y="3978678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전자금융거래 제한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729292" y="4317985"/>
              <a:ext cx="9476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공인인증서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X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614720" y="3161837"/>
            <a:ext cx="1925527" cy="1840036"/>
            <a:chOff x="9348446" y="2878059"/>
            <a:chExt cx="1925527" cy="1840036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4521" y="2878059"/>
              <a:ext cx="711329" cy="711329"/>
            </a:xfrm>
            <a:prstGeom prst="rect">
              <a:avLst/>
            </a:prstGeom>
          </p:spPr>
        </p:pic>
        <p:cxnSp>
          <p:nvCxnSpPr>
            <p:cNvPr id="59" name="직선 연결선 58"/>
            <p:cNvCxnSpPr/>
            <p:nvPr/>
          </p:nvCxnSpPr>
          <p:spPr>
            <a:xfrm>
              <a:off x="9890065" y="3800008"/>
              <a:ext cx="846000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10203265" y="3774808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41200" y="3978678"/>
              <a:ext cx="543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defRPr>
              </a:lvl1pPr>
            </a:lstStyle>
            <a:p>
              <a:pPr algn="ctr"/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통장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48446" y="4317985"/>
              <a:ext cx="1925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일반입출금통장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정기예금통장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ctr"/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사용 가능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5278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7" y="18918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380622" y="261825"/>
            <a:ext cx="6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73319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 b="1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취약보완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227" y="663337"/>
            <a:ext cx="4808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algn="l"/>
            <a:r>
              <a:rPr lang="ko-KR" altLang="en-US" sz="1000" dirty="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취약점</a:t>
            </a:r>
            <a:endParaRPr lang="en-US" altLang="ko-KR" sz="1000" dirty="0">
              <a:ln>
                <a:solidFill>
                  <a:schemeClr val="bg2">
                    <a:lumMod val="50000"/>
                    <a:alpha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989735" y="2325228"/>
            <a:ext cx="2212530" cy="3444497"/>
            <a:chOff x="1288978" y="2682582"/>
            <a:chExt cx="2212530" cy="3444497"/>
          </a:xfrm>
        </p:grpSpPr>
        <p:grpSp>
          <p:nvGrpSpPr>
            <p:cNvPr id="19" name="그룹 18"/>
            <p:cNvGrpSpPr/>
            <p:nvPr/>
          </p:nvGrpSpPr>
          <p:grpSpPr>
            <a:xfrm>
              <a:off x="1288978" y="2682582"/>
              <a:ext cx="2212530" cy="2803818"/>
              <a:chOff x="1596000" y="2662875"/>
              <a:chExt cx="9000000" cy="171000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596000" y="2662875"/>
                <a:ext cx="9000000" cy="1710000"/>
              </a:xfrm>
              <a:prstGeom prst="rect">
                <a:avLst/>
              </a:prstGeom>
              <a:pattFill prst="open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596000" y="2662875"/>
                <a:ext cx="9000000" cy="17100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285443" y="5682990"/>
              <a:ext cx="219600" cy="504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080243" y="5708190"/>
              <a:ext cx="630000" cy="0"/>
            </a:xfrm>
            <a:prstGeom prst="line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86745" y="5850080"/>
              <a:ext cx="12170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000">
                  <a:ln>
                    <a:solidFill>
                      <a:schemeClr val="tx1">
                        <a:lumMod val="75000"/>
                        <a:lumOff val="2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defRPr>
              </a:lvl1pPr>
            </a:lstStyle>
            <a:p>
              <a:r>
                <a:rPr lang="ko-KR" altLang="en-US" sz="1200" dirty="0"/>
                <a:t>계좌 정보 유출</a:t>
              </a:r>
              <a:endParaRPr lang="en-US" altLang="ko-KR" sz="12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7F970C0-7AAF-4333-A1A3-CFC11834ED3D}"/>
              </a:ext>
            </a:extLst>
          </p:cNvPr>
          <p:cNvSpPr txBox="1"/>
          <p:nvPr/>
        </p:nvSpPr>
        <p:spPr>
          <a:xfrm>
            <a:off x="8487925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개설과정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C9280C-F3F4-426D-8917-28355604EA2D}"/>
              </a:ext>
            </a:extLst>
          </p:cNvPr>
          <p:cNvSpPr txBox="1"/>
          <p:nvPr/>
        </p:nvSpPr>
        <p:spPr>
          <a:xfrm>
            <a:off x="7595228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선정이유</a:t>
            </a:r>
          </a:p>
        </p:txBody>
      </p:sp>
      <p:pic>
        <p:nvPicPr>
          <p:cNvPr id="9" name="그림 8">
            <a:hlinkClick r:id="rId2"/>
            <a:extLst>
              <a:ext uri="{FF2B5EF4-FFF2-40B4-BE49-F238E27FC236}">
                <a16:creationId xmlns:a16="http://schemas.microsoft.com/office/drawing/2014/main" id="{6F7A05E7-1691-4692-A330-C9F943DCE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735" y="2325228"/>
            <a:ext cx="2212530" cy="28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511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17" y="189188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31227" y="663337"/>
            <a:ext cx="4808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pPr algn="l"/>
            <a:r>
              <a:rPr lang="ko-KR" altLang="en-US" sz="1000" dirty="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취약점 보안</a:t>
            </a:r>
            <a:endParaRPr lang="en-US" altLang="ko-KR" sz="1000" dirty="0">
              <a:ln>
                <a:solidFill>
                  <a:schemeClr val="bg2">
                    <a:lumMod val="50000"/>
                    <a:alpha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426526" y="2611643"/>
            <a:ext cx="1620000" cy="1983042"/>
            <a:chOff x="1258563" y="2842953"/>
            <a:chExt cx="1620000" cy="1983042"/>
          </a:xfrm>
        </p:grpSpPr>
        <p:grpSp>
          <p:nvGrpSpPr>
            <p:cNvPr id="10" name="그룹 9"/>
            <p:cNvGrpSpPr/>
            <p:nvPr/>
          </p:nvGrpSpPr>
          <p:grpSpPr>
            <a:xfrm>
              <a:off x="1258563" y="2842953"/>
              <a:ext cx="1620000" cy="1620000"/>
              <a:chOff x="1596000" y="2662875"/>
              <a:chExt cx="9000000" cy="171000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596000" y="2662875"/>
                <a:ext cx="9000000" cy="1710000"/>
              </a:xfrm>
              <a:prstGeom prst="rect">
                <a:avLst/>
              </a:prstGeom>
              <a:pattFill prst="open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tx1">
                        <a:lumMod val="85000"/>
                        <a:lumOff val="1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596000" y="2662875"/>
                <a:ext cx="9000000" cy="17100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3175">
                <a:solidFill>
                  <a:schemeClr val="tx1">
                    <a:lumMod val="75000"/>
                    <a:lumOff val="25000"/>
                    <a:alpha val="3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ln>
                      <a:solidFill>
                        <a:schemeClr val="tx1">
                          <a:lumMod val="85000"/>
                          <a:lumOff val="1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Put your image Here</a:t>
                </a:r>
                <a:endParaRPr lang="ko-KR" altLang="en-US" sz="1000" dirty="0">
                  <a:ln>
                    <a:solidFill>
                      <a:schemeClr val="tx1">
                        <a:lumMod val="85000"/>
                        <a:lumOff val="15000"/>
                        <a:alpha val="25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262094" y="4518218"/>
              <a:ext cx="1309846" cy="307777"/>
              <a:chOff x="1027335" y="4937471"/>
              <a:chExt cx="1309846" cy="30777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434370" y="4937471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ctr">
                  <a:defRPr sz="1000">
                    <a:ln>
                      <a:solidFill>
                        <a:schemeClr val="tx1">
                          <a:lumMod val="75000"/>
                          <a:lumOff val="25000"/>
                          <a:alpha val="25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defRPr>
                </a:lvl1pPr>
              </a:lstStyle>
              <a:p>
                <a:r>
                  <a:rPr lang="ko-KR" altLang="en-US" sz="14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블록체인</a:t>
                </a:r>
                <a:endParaRPr lang="en-US" altLang="ko-KR" sz="14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027335" y="4971443"/>
                <a:ext cx="49437" cy="2186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06EF41E-F927-426A-A26A-DBF991441E23}"/>
              </a:ext>
            </a:extLst>
          </p:cNvPr>
          <p:cNvSpPr txBox="1"/>
          <p:nvPr/>
        </p:nvSpPr>
        <p:spPr>
          <a:xfrm>
            <a:off x="9380622" y="261825"/>
            <a:ext cx="6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특징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09CE21-DA6D-47D7-9A1A-3D6BDDA36738}"/>
              </a:ext>
            </a:extLst>
          </p:cNvPr>
          <p:cNvSpPr txBox="1"/>
          <p:nvPr/>
        </p:nvSpPr>
        <p:spPr>
          <a:xfrm>
            <a:off x="10273319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 b="1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취약보완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090A6B-E8C6-4625-8B87-B32F38C48107}"/>
              </a:ext>
            </a:extLst>
          </p:cNvPr>
          <p:cNvSpPr txBox="1"/>
          <p:nvPr/>
        </p:nvSpPr>
        <p:spPr>
          <a:xfrm>
            <a:off x="8487925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개설과정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A1D026-6FC9-4408-8FB0-EB4EDB5DAA87}"/>
              </a:ext>
            </a:extLst>
          </p:cNvPr>
          <p:cNvSpPr txBox="1"/>
          <p:nvPr/>
        </p:nvSpPr>
        <p:spPr>
          <a:xfrm>
            <a:off x="7595228" y="261825"/>
            <a:ext cx="6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200">
                <a:ln>
                  <a:solidFill>
                    <a:schemeClr val="bg2">
                      <a:lumMod val="50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</a:lstStyle>
          <a:p>
            <a:r>
              <a:rPr lang="ko-KR" altLang="en-US" dirty="0"/>
              <a:t>선정이유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E4173D-A13B-42CB-8FA9-27D1FAD1B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26" y="2611643"/>
            <a:ext cx="1616469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782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4905" y="5005541"/>
            <a:ext cx="276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n>
                  <a:solidFill>
                    <a:schemeClr val="tx1">
                      <a:lumMod val="75000"/>
                      <a:lumOff val="25000"/>
                      <a:alpha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3200" dirty="0">
              <a:ln>
                <a:solidFill>
                  <a:schemeClr val="tx1">
                    <a:lumMod val="75000"/>
                    <a:lumOff val="25000"/>
                    <a:alpha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076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142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 UltraLight</vt:lpstr>
      <vt:lpstr>나눔바른고딕 Light</vt:lpstr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honghee choi</dc:creator>
  <cp:lastModifiedBy>HongYoungJun</cp:lastModifiedBy>
  <cp:revision>58</cp:revision>
  <dcterms:created xsi:type="dcterms:W3CDTF">2018-05-07T04:27:47Z</dcterms:created>
  <dcterms:modified xsi:type="dcterms:W3CDTF">2019-05-29T15:21:54Z</dcterms:modified>
</cp:coreProperties>
</file>