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81" r:id="rId3"/>
    <p:sldId id="275" r:id="rId4"/>
    <p:sldId id="283" r:id="rId5"/>
    <p:sldId id="284" r:id="rId6"/>
    <p:sldId id="290" r:id="rId7"/>
    <p:sldId id="285" r:id="rId8"/>
    <p:sldId id="286" r:id="rId9"/>
    <p:sldId id="289" r:id="rId10"/>
    <p:sldId id="292" r:id="rId11"/>
    <p:sldId id="297" r:id="rId12"/>
    <p:sldId id="298" r:id="rId13"/>
    <p:sldId id="293" r:id="rId14"/>
    <p:sldId id="295" r:id="rId15"/>
    <p:sldId id="300" r:id="rId16"/>
    <p:sldId id="299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2000" autoAdjust="0"/>
  </p:normalViewPr>
  <p:slideViewPr>
    <p:cSldViewPr snapToGrid="0">
      <p:cViewPr varScale="1">
        <p:scale>
          <a:sx n="90" d="100"/>
          <a:sy n="90" d="100"/>
        </p:scale>
        <p:origin x="1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70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962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54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0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86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86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2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07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5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90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01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8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380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03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4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Yt6l6QwPO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609699" y="2297590"/>
            <a:ext cx="7347550" cy="7456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Deep learning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47033" y="4560410"/>
            <a:ext cx="3072881" cy="3939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/>
              <a:t>1871005 </a:t>
            </a:r>
            <a:r>
              <a:rPr lang="ko-KR" altLang="en-US" sz="2800" dirty="0"/>
              <a:t>강예준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62FE5-5908-4F2A-AB9D-5974747381F8}"/>
              </a:ext>
            </a:extLst>
          </p:cNvPr>
          <p:cNvSpPr txBox="1"/>
          <p:nvPr/>
        </p:nvSpPr>
        <p:spPr>
          <a:xfrm>
            <a:off x="5747033" y="5625035"/>
            <a:ext cx="450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https://youtu.be/5Yt6l6QwPOg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122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E849B-3CED-48D2-A3A2-A91843AA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957821-EC95-43AF-A4EE-CABDF61D7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활성화 함수에 선형함수 사용시 은닉층의 존재 이유가 사라짐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</a:t>
            </a:r>
            <a:r>
              <a:rPr lang="en-US" altLang="ko-KR" sz="2400" b="1" dirty="0">
                <a:solidFill>
                  <a:srgbClr val="2E75B6"/>
                </a:solidFill>
              </a:rPr>
              <a:t> -&gt;</a:t>
            </a:r>
            <a:r>
              <a:rPr lang="en-US" altLang="ko-KR" sz="2400" dirty="0"/>
              <a:t> </a:t>
            </a:r>
            <a:r>
              <a:rPr lang="ko-KR" altLang="en-US" sz="2400" dirty="0"/>
              <a:t>은닉층이 없는 네트워크가 됨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CC9C4-E2EB-4D67-BF51-B86FB0D7C9E9}"/>
              </a:ext>
            </a:extLst>
          </p:cNvPr>
          <p:cNvSpPr txBox="1"/>
          <p:nvPr/>
        </p:nvSpPr>
        <p:spPr>
          <a:xfrm>
            <a:off x="411162" y="3843972"/>
            <a:ext cx="11679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h(x) = cx	</a:t>
            </a:r>
            <a:r>
              <a:rPr lang="en-US" altLang="ko-KR" sz="2400" b="1" dirty="0">
                <a:solidFill>
                  <a:srgbClr val="2E75B6"/>
                </a:solidFill>
              </a:rPr>
              <a:t>-&gt;</a:t>
            </a:r>
            <a:r>
              <a:rPr lang="en-US" altLang="ko-KR" sz="2400" dirty="0"/>
              <a:t>	y(x) = h(h(h(x)))	</a:t>
            </a:r>
            <a:r>
              <a:rPr lang="en-US" altLang="ko-KR" sz="2400" b="1" dirty="0">
                <a:solidFill>
                  <a:srgbClr val="2E75B6"/>
                </a:solidFill>
              </a:rPr>
              <a:t>-&gt;</a:t>
            </a:r>
            <a:r>
              <a:rPr lang="en-US" altLang="ko-KR" sz="2400" dirty="0"/>
              <a:t>	y(x) = c * c * c * x	</a:t>
            </a:r>
            <a:r>
              <a:rPr lang="en-US" altLang="ko-KR" sz="2400" b="1" dirty="0">
                <a:solidFill>
                  <a:srgbClr val="2E75B6"/>
                </a:solidFill>
              </a:rPr>
              <a:t>-&gt;</a:t>
            </a:r>
            <a:r>
              <a:rPr lang="en-US" altLang="ko-KR" sz="2400" dirty="0"/>
              <a:t>	y(x) = ax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BEC4C-A303-478E-85E8-6F604FDC25D7}"/>
              </a:ext>
            </a:extLst>
          </p:cNvPr>
          <p:cNvSpPr txBox="1"/>
          <p:nvPr/>
        </p:nvSpPr>
        <p:spPr>
          <a:xfrm>
            <a:off x="10896160" y="4796303"/>
            <a:ext cx="88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a=c</a:t>
            </a:r>
            <a:r>
              <a:rPr lang="en-US" altLang="ko-KR" sz="2400" baseline="30000" dirty="0"/>
              <a:t>3</a:t>
            </a:r>
            <a:endParaRPr lang="ko-KR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9715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26F9-4655-477F-97F8-63F29F51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7FD6C-F49D-47E3-BF88-BCB9E8FB1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계단함수 </a:t>
            </a:r>
            <a:r>
              <a:rPr lang="en-US" altLang="ko-KR" dirty="0"/>
              <a:t>(Step function)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86F6B3-6708-42FF-B17D-3FCB597F9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74" y="1648963"/>
            <a:ext cx="5852172" cy="4352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B5E0AE-EFF4-4181-AD4F-4C61E170B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435" y="3315328"/>
            <a:ext cx="2063322" cy="71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7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B306B-176E-4C8D-BAC9-200785AE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702E4-B8FC-451A-A60E-17823ECD4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658917" cy="5057775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시그모이드</a:t>
            </a:r>
            <a:r>
              <a:rPr lang="ko-KR" altLang="en-US" sz="2400" dirty="0"/>
              <a:t> 함수 </a:t>
            </a:r>
            <a:r>
              <a:rPr lang="en-US" altLang="ko-KR" sz="2400" dirty="0"/>
              <a:t>(Sigmoid function)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rgbClr val="2E75B6"/>
                </a:solidFill>
              </a:rPr>
              <a:t>Binary</a:t>
            </a:r>
            <a:r>
              <a:rPr lang="en-US" altLang="ko-KR" sz="2000" dirty="0"/>
              <a:t> </a:t>
            </a:r>
            <a:r>
              <a:rPr lang="ko-KR" altLang="en-US" sz="2000" dirty="0"/>
              <a:t>분류에 주로 사용</a:t>
            </a:r>
            <a:r>
              <a:rPr lang="ko-KR" altLang="en-US" sz="2000" b="1" dirty="0"/>
              <a:t>    </a:t>
            </a:r>
            <a:r>
              <a:rPr lang="en-US" altLang="ko-KR" sz="2000" b="1" dirty="0"/>
              <a:t>  </a:t>
            </a:r>
            <a:r>
              <a:rPr lang="ko-KR" altLang="en-US" sz="2000" b="1" dirty="0"/>
              <a:t>∵</a:t>
            </a:r>
            <a:r>
              <a:rPr lang="ko-KR" altLang="en-US" sz="2000" dirty="0"/>
              <a:t> 그래프 양극화</a:t>
            </a:r>
            <a:endParaRPr lang="en-US" altLang="ko-KR" sz="2000" dirty="0"/>
          </a:p>
          <a:p>
            <a:pPr lvl="1"/>
            <a:r>
              <a:rPr lang="ko-KR" altLang="en-US" sz="2000" b="1" dirty="0">
                <a:solidFill>
                  <a:srgbClr val="2E75B6"/>
                </a:solidFill>
              </a:rPr>
              <a:t>기울기 소실 </a:t>
            </a:r>
            <a:r>
              <a:rPr lang="en-US" altLang="ko-KR" sz="2000" dirty="0"/>
              <a:t>(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+mn-ea"/>
              </a:rPr>
              <a:t>Vanishing gradient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출력값이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사이 </a:t>
            </a:r>
            <a:r>
              <a:rPr lang="en-US" altLang="ko-KR" sz="2000" dirty="0"/>
              <a:t>-&gt; </a:t>
            </a:r>
            <a:r>
              <a:rPr lang="ko-KR" altLang="en-US" sz="2000" dirty="0"/>
              <a:t>층이 많아질 수록 최종 기울기가 </a:t>
            </a:r>
            <a:r>
              <a:rPr lang="en-US" altLang="ko-KR" sz="2000" b="1" dirty="0">
                <a:solidFill>
                  <a:srgbClr val="2E75B6"/>
                </a:solidFill>
              </a:rPr>
              <a:t>0</a:t>
            </a:r>
            <a:r>
              <a:rPr lang="ko-KR" altLang="en-US" sz="2000" b="1" dirty="0">
                <a:solidFill>
                  <a:srgbClr val="2E75B6"/>
                </a:solidFill>
              </a:rPr>
              <a:t>에 수렴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C06337-C914-4131-9272-2F16A78A12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1645914" y="2491902"/>
            <a:ext cx="5527046" cy="3901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1D8D73-349F-4EF0-9E81-FB51B7E66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423" y="3898264"/>
            <a:ext cx="2472263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7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63F14-4256-41F9-B06C-0E4E2C9A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03A8A-D847-4CF8-8A49-B713F4B34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ReLU</a:t>
            </a:r>
            <a:r>
              <a:rPr lang="en-US" altLang="ko-KR" sz="2400" dirty="0"/>
              <a:t> </a:t>
            </a:r>
            <a:r>
              <a:rPr lang="ko-KR" altLang="en-US" sz="2400" dirty="0"/>
              <a:t>함수 </a:t>
            </a:r>
            <a:r>
              <a:rPr lang="en-US" altLang="ko-KR" sz="2400" dirty="0"/>
              <a:t>(Rectified Linear Unit)</a:t>
            </a:r>
          </a:p>
          <a:p>
            <a:pPr lvl="1"/>
            <a:r>
              <a:rPr lang="ko-KR" altLang="en-US" sz="2000" dirty="0">
                <a:solidFill>
                  <a:srgbClr val="2E75B6"/>
                </a:solidFill>
              </a:rPr>
              <a:t>은닉층</a:t>
            </a:r>
            <a:r>
              <a:rPr lang="ko-KR" altLang="en-US" sz="2000" dirty="0"/>
              <a:t>에서 주로 사용</a:t>
            </a:r>
            <a:endParaRPr lang="en-US" altLang="ko-KR" sz="2000" dirty="0"/>
          </a:p>
          <a:p>
            <a:pPr lvl="1"/>
            <a:r>
              <a:rPr lang="ko-KR" altLang="en-US" sz="2000" dirty="0">
                <a:solidFill>
                  <a:srgbClr val="2E75B6"/>
                </a:solidFill>
                <a:latin typeface="+mj-lt"/>
                <a:ea typeface="+mj-ea"/>
                <a:cs typeface="+mj-cs"/>
              </a:rPr>
              <a:t>학습속도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 </a:t>
            </a:r>
            <a:r>
              <a:rPr lang="ko-KR" altLang="en-US" sz="2000" dirty="0">
                <a:solidFill>
                  <a:srgbClr val="2E75B6"/>
                </a:solidFill>
                <a:latin typeface="+mj-lt"/>
                <a:ea typeface="+mj-ea"/>
                <a:cs typeface="+mj-cs"/>
              </a:rPr>
              <a:t>↑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000" dirty="0">
                <a:solidFill>
                  <a:srgbClr val="2E75B6"/>
                </a:solidFill>
                <a:latin typeface="+mj-lt"/>
                <a:ea typeface="+mj-ea"/>
                <a:cs typeface="+mj-cs"/>
              </a:rPr>
              <a:t>연산비용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2000" dirty="0">
                <a:solidFill>
                  <a:srgbClr val="2E75B6"/>
                </a:solidFill>
                <a:latin typeface="+mj-lt"/>
                <a:ea typeface="+mj-ea"/>
                <a:cs typeface="+mj-cs"/>
              </a:rPr>
              <a:t>↓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 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, </a:t>
            </a:r>
            <a:r>
              <a:rPr lang="ko-KR" altLang="en-US" sz="2000" dirty="0">
                <a:solidFill>
                  <a:srgbClr val="2E75B6"/>
                </a:solidFill>
                <a:latin typeface="+mj-lt"/>
                <a:ea typeface="+mj-ea"/>
                <a:cs typeface="+mj-cs"/>
              </a:rPr>
              <a:t>간단한 구현</a:t>
            </a:r>
            <a:endParaRPr lang="en-US" altLang="ko-KR" sz="2000" dirty="0">
              <a:solidFill>
                <a:srgbClr val="2E75B6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en-US" altLang="ko-KR" sz="2000" dirty="0">
                <a:latin typeface="+mj-lt"/>
                <a:ea typeface="+mj-ea"/>
                <a:cs typeface="+mj-cs"/>
              </a:rPr>
              <a:t>x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≤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0</a:t>
            </a:r>
            <a:r>
              <a:rPr lang="ko-KR" altLang="en-US" sz="2000" dirty="0">
                <a:latin typeface="+mj-lt"/>
                <a:ea typeface="+mj-ea"/>
                <a:cs typeface="+mj-cs"/>
              </a:rPr>
              <a:t>면 뉴런이 죽음</a:t>
            </a:r>
            <a:endParaRPr lang="en-US" altLang="ko-KR" sz="2000" dirty="0">
              <a:latin typeface="+mj-lt"/>
              <a:ea typeface="+mj-ea"/>
              <a:cs typeface="+mj-cs"/>
            </a:endParaRPr>
          </a:p>
          <a:p>
            <a:pPr lvl="1"/>
            <a:r>
              <a:rPr lang="en-US" altLang="ko-KR" sz="2000" dirty="0">
                <a:latin typeface="+mj-lt"/>
                <a:ea typeface="+mj-ea"/>
                <a:cs typeface="+mj-cs"/>
              </a:rPr>
              <a:t>Leaky </a:t>
            </a:r>
            <a:r>
              <a:rPr lang="en-US" altLang="ko-KR" sz="2000" dirty="0" err="1">
                <a:latin typeface="+mj-lt"/>
                <a:ea typeface="+mj-ea"/>
                <a:cs typeface="+mj-cs"/>
              </a:rPr>
              <a:t>ReLU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, </a:t>
            </a:r>
            <a:r>
              <a:rPr lang="en-US" altLang="ko-KR" sz="2000" dirty="0" err="1">
                <a:latin typeface="+mj-lt"/>
                <a:ea typeface="+mj-ea"/>
                <a:cs typeface="+mj-cs"/>
              </a:rPr>
              <a:t>PReLU</a:t>
            </a:r>
            <a:r>
              <a:rPr lang="en-US" altLang="ko-KR" sz="2000" dirty="0">
                <a:latin typeface="+mj-lt"/>
                <a:ea typeface="+mj-ea"/>
                <a:cs typeface="+mj-cs"/>
              </a:rPr>
              <a:t>, ELU </a:t>
            </a:r>
            <a:endParaRPr lang="ko-KR" altLang="en-US" sz="2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52E6D-6D54-4BEA-A620-1C261EE683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6805" r="6276" b="4219"/>
          <a:stretch/>
        </p:blipFill>
        <p:spPr>
          <a:xfrm>
            <a:off x="3332480" y="2909572"/>
            <a:ext cx="4439920" cy="3483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7B8131-A23D-4718-9EBC-0A0EA12B7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6" y="3946680"/>
            <a:ext cx="2539449" cy="9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3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15A79-4AAC-461B-BD87-E352E405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B520D-9D54-4631-8482-92B8B8F59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함수가 선형성을 갖기 위한 조건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중첩 </a:t>
            </a:r>
            <a:r>
              <a:rPr lang="en-US" altLang="ko-KR" dirty="0"/>
              <a:t>(Superposition)</a:t>
            </a:r>
          </a:p>
          <a:p>
            <a:pPr lvl="2"/>
            <a:r>
              <a:rPr lang="en-US" altLang="ko-KR" b="0" i="0" dirty="0">
                <a:effectLst/>
                <a:latin typeface="MJXc-TeX-math-I"/>
              </a:rPr>
              <a:t>f</a:t>
            </a:r>
            <a:r>
              <a:rPr lang="en-US" altLang="ko-KR" b="0" i="0" dirty="0">
                <a:effectLst/>
                <a:latin typeface="MJXc-TeX-main-R"/>
              </a:rPr>
              <a:t>(</a:t>
            </a:r>
            <a:r>
              <a:rPr lang="en-US" altLang="ko-KR" b="0" i="0" dirty="0">
                <a:effectLst/>
                <a:latin typeface="MJXc-TeX-math-I"/>
              </a:rPr>
              <a:t>x</a:t>
            </a:r>
            <a:r>
              <a:rPr lang="en-US" altLang="ko-KR" b="0" i="0" dirty="0">
                <a:effectLst/>
                <a:latin typeface="MJXc-TeX-main-R"/>
              </a:rPr>
              <a:t>1+</a:t>
            </a:r>
            <a:r>
              <a:rPr lang="en-US" altLang="ko-KR" b="0" i="0" dirty="0">
                <a:effectLst/>
                <a:latin typeface="MJXc-TeX-math-I"/>
              </a:rPr>
              <a:t>x</a:t>
            </a:r>
            <a:r>
              <a:rPr lang="en-US" altLang="ko-KR" b="0" i="0" dirty="0">
                <a:effectLst/>
                <a:latin typeface="MJXc-TeX-main-R"/>
              </a:rPr>
              <a:t>2) = </a:t>
            </a:r>
            <a:r>
              <a:rPr lang="en-US" altLang="ko-KR" b="0" i="0" dirty="0">
                <a:effectLst/>
                <a:latin typeface="MJXc-TeX-math-I"/>
              </a:rPr>
              <a:t>f</a:t>
            </a:r>
            <a:r>
              <a:rPr lang="en-US" altLang="ko-KR" b="0" i="0" dirty="0">
                <a:effectLst/>
                <a:latin typeface="MJXc-TeX-main-R"/>
              </a:rPr>
              <a:t>(</a:t>
            </a:r>
            <a:r>
              <a:rPr lang="en-US" altLang="ko-KR" b="0" i="0" dirty="0">
                <a:effectLst/>
                <a:latin typeface="MJXc-TeX-math-I"/>
              </a:rPr>
              <a:t>x</a:t>
            </a:r>
            <a:r>
              <a:rPr lang="en-US" altLang="ko-KR" b="0" i="0" dirty="0">
                <a:effectLst/>
                <a:latin typeface="MJXc-TeX-main-R"/>
              </a:rPr>
              <a:t>1)+</a:t>
            </a:r>
            <a:r>
              <a:rPr lang="en-US" altLang="ko-KR" b="0" i="0" dirty="0">
                <a:effectLst/>
                <a:latin typeface="MJXc-TeX-math-I"/>
              </a:rPr>
              <a:t>f</a:t>
            </a:r>
            <a:r>
              <a:rPr lang="en-US" altLang="ko-KR" b="0" i="0" dirty="0">
                <a:effectLst/>
                <a:latin typeface="MJXc-TeX-main-R"/>
              </a:rPr>
              <a:t>(</a:t>
            </a:r>
            <a:r>
              <a:rPr lang="en-US" altLang="ko-KR" b="0" i="0" dirty="0">
                <a:effectLst/>
                <a:latin typeface="MJXc-TeX-math-I"/>
              </a:rPr>
              <a:t>x</a:t>
            </a:r>
            <a:r>
              <a:rPr lang="en-US" altLang="ko-KR" b="0" i="0" dirty="0">
                <a:effectLst/>
                <a:latin typeface="MJXc-TeX-main-R"/>
              </a:rPr>
              <a:t>2)</a:t>
            </a:r>
          </a:p>
          <a:p>
            <a:pPr lvl="2"/>
            <a:r>
              <a:rPr lang="en-US" altLang="ko-KR" dirty="0">
                <a:latin typeface="MJXc-TeX-main-R"/>
              </a:rPr>
              <a:t>f(-1+1) = f(-1)+f(1)  -&gt; </a:t>
            </a:r>
            <a:r>
              <a:rPr lang="en-US" altLang="ko-KR" dirty="0" err="1">
                <a:latin typeface="MJXc-TeX-main-R"/>
              </a:rPr>
              <a:t>ReLU</a:t>
            </a:r>
            <a:r>
              <a:rPr lang="ko-KR" altLang="en-US" dirty="0">
                <a:latin typeface="MJXc-TeX-main-R"/>
              </a:rPr>
              <a:t>에서는 틀린 수식</a:t>
            </a:r>
            <a:endParaRPr lang="en-US" altLang="ko-KR" dirty="0">
              <a:latin typeface="MJXc-TeX-main-R"/>
            </a:endParaRPr>
          </a:p>
          <a:p>
            <a:pPr lvl="2"/>
            <a:r>
              <a:rPr lang="en-US" altLang="ko-KR" dirty="0">
                <a:latin typeface="MJXc-TeX-main-R"/>
              </a:rPr>
              <a:t>f(0) =0       f(-1) =  0    f(1) = 1</a:t>
            </a:r>
          </a:p>
          <a:p>
            <a:pPr lvl="2"/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동질성 </a:t>
            </a:r>
            <a:r>
              <a:rPr lang="en-US" altLang="ko-KR" dirty="0"/>
              <a:t>(Homogeneity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 )</a:t>
            </a:r>
          </a:p>
          <a:p>
            <a:pPr lvl="2"/>
            <a:r>
              <a:rPr lang="en-US" altLang="ko-KR" b="0" i="0" dirty="0">
                <a:effectLst/>
                <a:latin typeface="MJXc-TeX-math-I"/>
              </a:rPr>
              <a:t>f</a:t>
            </a:r>
            <a:r>
              <a:rPr lang="en-US" altLang="ko-KR" b="0" i="0" dirty="0">
                <a:effectLst/>
                <a:latin typeface="MJXc-TeX-main-R"/>
              </a:rPr>
              <a:t>(</a:t>
            </a:r>
            <a:r>
              <a:rPr lang="en-US" altLang="ko-KR" b="0" i="0" dirty="0">
                <a:effectLst/>
                <a:latin typeface="MJXc-TeX-math-I"/>
              </a:rPr>
              <a:t>ax</a:t>
            </a:r>
            <a:r>
              <a:rPr lang="en-US" altLang="ko-KR" b="0" i="0" dirty="0">
                <a:effectLst/>
                <a:latin typeface="MJXc-TeX-main-R"/>
              </a:rPr>
              <a:t>) = </a:t>
            </a:r>
            <a:r>
              <a:rPr lang="en-US" altLang="ko-KR" b="0" i="0" dirty="0" err="1">
                <a:effectLst/>
                <a:latin typeface="MJXc-TeX-math-I"/>
              </a:rPr>
              <a:t>af</a:t>
            </a:r>
            <a:r>
              <a:rPr lang="en-US" altLang="ko-KR" b="0" i="0" dirty="0">
                <a:effectLst/>
                <a:latin typeface="MJXc-TeX-main-R"/>
              </a:rPr>
              <a:t>(</a:t>
            </a:r>
            <a:r>
              <a:rPr lang="en-US" altLang="ko-KR" b="0" i="0" dirty="0">
                <a:effectLst/>
                <a:latin typeface="MJXc-TeX-math-I"/>
              </a:rPr>
              <a:t>x</a:t>
            </a:r>
            <a:r>
              <a:rPr lang="en-US" altLang="ko-KR" b="0" i="0" dirty="0">
                <a:effectLst/>
                <a:latin typeface="MJXc-TeX-main-R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62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F1A44B6-A0DC-4E62-8819-963C9A1B9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57" y="2346960"/>
            <a:ext cx="5307143" cy="40216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AF56ECE-1A8B-4E18-B424-0B1F1F31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86BD1-C51D-4954-BC32-67C41E64C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소프트 맥스 함수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ko-KR" altLang="en-US" sz="1800" dirty="0"/>
              <a:t>출력은 </a:t>
            </a:r>
            <a:r>
              <a:rPr lang="ko-KR" altLang="en-US" sz="1800" b="1" dirty="0">
                <a:solidFill>
                  <a:srgbClr val="2E75B6"/>
                </a:solidFill>
              </a:rPr>
              <a:t>모든 입력 신호로부터</a:t>
            </a:r>
            <a:r>
              <a:rPr lang="ko-KR" altLang="en-US" sz="1800" dirty="0"/>
              <a:t> 화살표를 받음</a:t>
            </a:r>
            <a:endParaRPr lang="en-US" altLang="ko-KR" sz="1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/>
              <a:t>   -&gt; </a:t>
            </a:r>
            <a:r>
              <a:rPr lang="ko-KR" altLang="en-US" sz="1800" dirty="0"/>
              <a:t>출력층의 각 뉴런이 모든 입력 신호로부터 영향을 받음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b="1" dirty="0">
                <a:solidFill>
                  <a:srgbClr val="2E75B6"/>
                </a:solidFill>
              </a:rPr>
              <a:t>다중 클래스</a:t>
            </a:r>
            <a:r>
              <a:rPr lang="ko-KR" altLang="en-US" sz="1800" dirty="0"/>
              <a:t> 분류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ko-KR" altLang="en-US" sz="1800" dirty="0" err="1"/>
              <a:t>출력값은</a:t>
            </a:r>
            <a:r>
              <a:rPr lang="ko-KR" altLang="en-US" sz="1800" dirty="0"/>
              <a:t>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1.0 </a:t>
            </a:r>
            <a:r>
              <a:rPr lang="ko-KR" altLang="en-US" sz="1800" dirty="0"/>
              <a:t>사이의 실수</a:t>
            </a:r>
            <a:endParaRPr lang="en-US" altLang="ko-KR" sz="1800" dirty="0"/>
          </a:p>
          <a:p>
            <a:pPr lvl="1">
              <a:lnSpc>
                <a:spcPct val="120000"/>
              </a:lnSpc>
            </a:pPr>
            <a:r>
              <a:rPr lang="en-US" altLang="ko-KR" sz="1800" dirty="0"/>
              <a:t>=&gt; </a:t>
            </a:r>
            <a:r>
              <a:rPr lang="ko-KR" altLang="en-US" sz="1800" dirty="0"/>
              <a:t>모든 </a:t>
            </a:r>
            <a:r>
              <a:rPr lang="ko-KR" altLang="en-US" sz="1800" dirty="0" err="1"/>
              <a:t>출력값의</a:t>
            </a:r>
            <a:r>
              <a:rPr lang="ko-KR" altLang="en-US" sz="1800" dirty="0"/>
              <a:t> 합은 </a:t>
            </a:r>
            <a:r>
              <a:rPr lang="en-US" altLang="ko-KR" sz="1800" dirty="0"/>
              <a:t>1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endParaRPr lang="en-US" altLang="ko-KR" sz="2000" dirty="0"/>
          </a:p>
          <a:p>
            <a:pPr lvl="1"/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642D92D-05F8-43F4-9E08-4AD355378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9" y="4105275"/>
            <a:ext cx="2724150" cy="16002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DAED94-24B8-442E-842C-C0FB30144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478" y="3084922"/>
            <a:ext cx="1979558" cy="28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Deep learning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 Data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 Parameter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4. Activation function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259380-8EBD-46A6-87C6-5D746F99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288" y="4775200"/>
            <a:ext cx="7944959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E0A6BA-32D2-4376-9BD9-01E71FAC4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" t="3249" r="6371" b="8113"/>
          <a:stretch/>
        </p:blipFill>
        <p:spPr>
          <a:xfrm>
            <a:off x="7493059" y="2854960"/>
            <a:ext cx="4581661" cy="34264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374EE9C-953E-44EA-8BB8-85461684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EF751-622F-46D0-834A-33B7DFFCD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dirty="0"/>
              <a:t> machine learning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lvl="1"/>
            <a:r>
              <a:rPr lang="ko-KR" altLang="en-US" sz="1800" b="1" dirty="0">
                <a:solidFill>
                  <a:srgbClr val="2E75B6"/>
                </a:solidFill>
                <a:latin typeface="Apple SD Gothic Neo"/>
              </a:rPr>
              <a:t>지도학습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sz="1800" dirty="0">
                <a:solidFill>
                  <a:srgbClr val="333333"/>
                </a:solidFill>
                <a:latin typeface="Apple SD Gothic Neo"/>
              </a:rPr>
              <a:t>: </a:t>
            </a:r>
            <a:r>
              <a:rPr lang="ko-KR" altLang="en-US" sz="1800" dirty="0" err="1">
                <a:solidFill>
                  <a:srgbClr val="333333"/>
                </a:solidFill>
                <a:latin typeface="Apple SD Gothic Neo"/>
              </a:rPr>
              <a:t>입력값이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 주어지면 </a:t>
            </a:r>
            <a:r>
              <a:rPr lang="ko-KR" altLang="en-US" sz="1800" dirty="0" err="1">
                <a:solidFill>
                  <a:srgbClr val="333333"/>
                </a:solidFill>
                <a:latin typeface="Apple SD Gothic Neo"/>
              </a:rPr>
              <a:t>입력값에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 대한</a:t>
            </a:r>
            <a:r>
              <a:rPr lang="ko-KR" altLang="en-US" sz="1800" b="1" dirty="0">
                <a:solidFill>
                  <a:srgbClr val="2E75B6"/>
                </a:solidFill>
                <a:latin typeface="Apple SD Gothic Neo"/>
              </a:rPr>
              <a:t> </a:t>
            </a:r>
            <a:r>
              <a:rPr lang="en-US" altLang="ko-KR" sz="1800" b="1" dirty="0">
                <a:solidFill>
                  <a:srgbClr val="2E75B6"/>
                </a:solidFill>
                <a:latin typeface="Apple SD Gothic Neo"/>
              </a:rPr>
              <a:t>Label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를 주어 학습</a:t>
            </a:r>
            <a:endParaRPr lang="en-US" altLang="ko-KR" sz="1800" dirty="0">
              <a:solidFill>
                <a:srgbClr val="333333"/>
              </a:solidFill>
              <a:latin typeface="Apple SD Gothic Neo"/>
            </a:endParaRPr>
          </a:p>
          <a:p>
            <a:pPr lvl="1"/>
            <a:endParaRPr lang="en-US" altLang="ko-KR" sz="1800" dirty="0">
              <a:solidFill>
                <a:srgbClr val="333333"/>
              </a:solidFill>
              <a:latin typeface="Apple SD Gothic Neo"/>
            </a:endParaRPr>
          </a:p>
          <a:p>
            <a:pPr lvl="1"/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비지도학습 </a:t>
            </a:r>
            <a:r>
              <a:rPr lang="en-US" altLang="ko-KR" sz="1800" dirty="0">
                <a:solidFill>
                  <a:srgbClr val="333333"/>
                </a:solidFill>
                <a:latin typeface="Apple SD Gothic Neo"/>
              </a:rPr>
              <a:t>: 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정답을 따로 알려주지 않고</a:t>
            </a:r>
            <a:r>
              <a:rPr lang="en-US" altLang="ko-KR" sz="1800" dirty="0">
                <a:solidFill>
                  <a:srgbClr val="333333"/>
                </a:solidFill>
                <a:latin typeface="Apple SD Gothic Neo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비슷한 데이터들을 군집화</a:t>
            </a:r>
            <a:endParaRPr lang="en-US" altLang="ko-KR" sz="1800" dirty="0">
              <a:solidFill>
                <a:srgbClr val="333333"/>
              </a:solidFill>
              <a:latin typeface="Apple SD Gothic Neo"/>
            </a:endParaRPr>
          </a:p>
          <a:p>
            <a:pPr lvl="1"/>
            <a:endParaRPr lang="en-US" altLang="ko-KR" sz="1800" dirty="0">
              <a:solidFill>
                <a:srgbClr val="333333"/>
              </a:solidFill>
              <a:latin typeface="Apple SD Gothic Neo"/>
            </a:endParaRPr>
          </a:p>
          <a:p>
            <a:pPr lvl="1"/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강화학습 </a:t>
            </a:r>
            <a:r>
              <a:rPr lang="en-US" altLang="ko-KR" sz="1800" dirty="0">
                <a:solidFill>
                  <a:srgbClr val="333333"/>
                </a:solidFill>
                <a:latin typeface="Apple SD Gothic Neo"/>
              </a:rPr>
              <a:t>: 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자신이 한 행동에 대해 보상</a:t>
            </a:r>
            <a:r>
              <a:rPr lang="en-US" altLang="ko-KR" sz="1800" dirty="0">
                <a:solidFill>
                  <a:srgbClr val="333333"/>
                </a:solidFill>
                <a:latin typeface="Apple SD Gothic Neo"/>
              </a:rPr>
              <a:t>(reward)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를 받으며 학습</a:t>
            </a:r>
            <a:endParaRPr lang="en-US" altLang="ko-KR" sz="1800" dirty="0">
              <a:solidFill>
                <a:srgbClr val="333333"/>
              </a:solidFill>
              <a:latin typeface="Apple SD Gothic Neo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333333"/>
              </a:solidFill>
              <a:latin typeface="Apple SD Gothic Neo"/>
            </a:endParaRPr>
          </a:p>
          <a:p>
            <a:pPr marL="457200" lvl="1" indent="0">
              <a:buNone/>
            </a:pPr>
            <a:endParaRPr lang="en-US" altLang="ko-KR" sz="1800" dirty="0">
              <a:solidFill>
                <a:srgbClr val="333333"/>
              </a:solidFill>
              <a:latin typeface="Apple SD Gothic Neo"/>
            </a:endParaRPr>
          </a:p>
          <a:p>
            <a:pPr lvl="1"/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목표 </a:t>
            </a:r>
            <a:r>
              <a:rPr lang="en-US" altLang="ko-KR" sz="1800" dirty="0">
                <a:solidFill>
                  <a:srgbClr val="333333"/>
                </a:solidFill>
                <a:latin typeface="Apple SD Gothic Neo"/>
              </a:rPr>
              <a:t>: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 최적의 </a:t>
            </a:r>
            <a:r>
              <a:rPr lang="en-US" altLang="ko-KR" sz="1800" dirty="0">
                <a:solidFill>
                  <a:srgbClr val="333333"/>
                </a:solidFill>
                <a:latin typeface="Apple SD Gothic Neo"/>
              </a:rPr>
              <a:t>parameter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 설정을 통한 최적화 </a:t>
            </a:r>
            <a:r>
              <a:rPr lang="en-US" altLang="ko-KR" sz="1800" dirty="0">
                <a:solidFill>
                  <a:srgbClr val="333333"/>
                </a:solidFill>
                <a:latin typeface="Apple SD Gothic Neo"/>
              </a:rPr>
              <a:t>-&gt; </a:t>
            </a:r>
            <a:r>
              <a:rPr lang="ko-KR" altLang="en-US" sz="1800" dirty="0">
                <a:solidFill>
                  <a:srgbClr val="333333"/>
                </a:solidFill>
                <a:latin typeface="Apple SD Gothic Neo"/>
              </a:rPr>
              <a:t>높은 정확도</a:t>
            </a:r>
            <a:endParaRPr lang="en-US" altLang="ko-KR" sz="1800" dirty="0">
              <a:solidFill>
                <a:srgbClr val="333333"/>
              </a:solidFill>
              <a:latin typeface="Apple SD Gothic Neo"/>
            </a:endParaRPr>
          </a:p>
          <a:p>
            <a:pPr marL="914400" lvl="2" indent="0">
              <a:buNone/>
            </a:pPr>
            <a:r>
              <a:rPr lang="en-US" altLang="ko-KR" sz="1800" dirty="0">
                <a:solidFill>
                  <a:srgbClr val="333333"/>
                </a:solidFill>
                <a:latin typeface="Apple SD Gothic Neo"/>
              </a:rPr>
              <a:t>       =&gt;</a:t>
            </a:r>
            <a:r>
              <a:rPr lang="en-US" altLang="ko-KR" sz="1800" b="1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sz="1800" b="1" dirty="0">
                <a:solidFill>
                  <a:srgbClr val="2E75B6"/>
                </a:solidFill>
                <a:latin typeface="Apple SD Gothic Neo"/>
              </a:rPr>
              <a:t>일반화</a:t>
            </a:r>
            <a:br>
              <a:rPr lang="ko-KR" altLang="en-US" sz="1800" dirty="0">
                <a:solidFill>
                  <a:srgbClr val="333333"/>
                </a:solidFill>
                <a:latin typeface="Apple SD Gothic Neo"/>
              </a:rPr>
            </a:br>
            <a:endParaRPr lang="en-US" altLang="ko-KR" sz="1800" dirty="0">
              <a:solidFill>
                <a:srgbClr val="333333"/>
              </a:solidFill>
              <a:latin typeface="Apple SD Gothic Neo"/>
            </a:endParaRPr>
          </a:p>
          <a:p>
            <a:pPr lvl="1">
              <a:buFont typeface="Wingdings" panose="05000000000000000000" pitchFamily="2" charset="2"/>
              <a:buChar char="u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06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1F9D0-B53E-47D6-B044-D009BB82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00" y="257955"/>
            <a:ext cx="11368160" cy="762163"/>
          </a:xfrm>
        </p:spPr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26105-7A05-4209-9196-272323E35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642" y="1020118"/>
            <a:ext cx="11369675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800" dirty="0"/>
              <a:t> Neural Network </a:t>
            </a:r>
            <a:r>
              <a:rPr lang="ko-KR" altLang="en-US" sz="2800" dirty="0"/>
              <a:t>종류</a:t>
            </a:r>
            <a:endParaRPr lang="en-US" altLang="ko-KR" sz="2600" dirty="0"/>
          </a:p>
          <a:p>
            <a:pPr marL="457200" lvl="1" indent="0">
              <a:buNone/>
            </a:pP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65E8A-10FC-429F-95BC-AC6D1DF7A2CC}"/>
              </a:ext>
            </a:extLst>
          </p:cNvPr>
          <p:cNvSpPr txBox="1"/>
          <p:nvPr/>
        </p:nvSpPr>
        <p:spPr>
          <a:xfrm>
            <a:off x="5669280" y="300228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32E54-1F24-4D38-8166-282B3E1460C8}"/>
              </a:ext>
            </a:extLst>
          </p:cNvPr>
          <p:cNvSpPr txBox="1"/>
          <p:nvPr/>
        </p:nvSpPr>
        <p:spPr>
          <a:xfrm>
            <a:off x="299402" y="2119014"/>
            <a:ext cx="8163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800" dirty="0" err="1"/>
              <a:t>합성곱신경망</a:t>
            </a:r>
            <a:r>
              <a:rPr lang="ko-KR" altLang="en-US" sz="1800" dirty="0"/>
              <a:t> </a:t>
            </a:r>
            <a:r>
              <a:rPr lang="en-US" altLang="ko-KR" sz="1800" dirty="0"/>
              <a:t>: Convolutional Neural Network (CNN)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/>
              <a:t>순환신경망 </a:t>
            </a:r>
            <a:r>
              <a:rPr lang="en-US" altLang="ko-KR" sz="1800" dirty="0"/>
              <a:t>: Recurrent Neural Network (RNN)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dirty="0"/>
              <a:t>생산적 적대 신경망 </a:t>
            </a:r>
            <a:r>
              <a:rPr lang="en-US" altLang="ko-KR" sz="1800" dirty="0"/>
              <a:t>: Generative Adversarial Neural </a:t>
            </a:r>
            <a:r>
              <a:rPr lang="en-US" altLang="ko-KR" sz="1800" dirty="0" err="1"/>
              <a:t>NetWork</a:t>
            </a:r>
            <a:r>
              <a:rPr lang="en-US" altLang="ko-KR" sz="1800" dirty="0"/>
              <a:t> (GAN)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33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DEF6C-2E23-4365-8376-158C4F40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 process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FF3CC-E677-4DBB-8FB1-5BF084BDE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Deep learning process</a:t>
            </a:r>
          </a:p>
          <a:p>
            <a:endParaRPr lang="en-US" altLang="ko-KR" sz="11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generation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Modeling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Training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Validation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785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08A17-0653-4649-A015-A4A2C30A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049D3-DF2E-44AB-BAA4-57CCE0035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59894-6538-42B8-BE62-826227AC9A31}"/>
              </a:ext>
            </a:extLst>
          </p:cNvPr>
          <p:cNvSpPr txBox="1"/>
          <p:nvPr/>
        </p:nvSpPr>
        <p:spPr>
          <a:xfrm>
            <a:off x="411162" y="1818640"/>
            <a:ext cx="721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Training set : </a:t>
            </a:r>
            <a:r>
              <a:rPr lang="ko-KR" altLang="en-US" dirty="0"/>
              <a:t>매개변수</a:t>
            </a:r>
            <a:r>
              <a:rPr lang="en-US" altLang="ko-KR" dirty="0"/>
              <a:t>(</a:t>
            </a:r>
            <a:r>
              <a:rPr lang="ko-KR" altLang="en-US" dirty="0"/>
              <a:t>가중치와 편향</a:t>
            </a:r>
            <a:r>
              <a:rPr lang="en-US" altLang="ko-KR" dirty="0"/>
              <a:t>)</a:t>
            </a:r>
            <a:r>
              <a:rPr lang="ko-KR" altLang="en-US" dirty="0"/>
              <a:t> 학습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Validation set : </a:t>
            </a:r>
            <a:r>
              <a:rPr lang="ko-KR" altLang="en-US" dirty="0"/>
              <a:t>모델의 성능을 평가하기 위한 데이터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Test set : </a:t>
            </a:r>
            <a:r>
              <a:rPr lang="ko-KR" altLang="en-US" dirty="0"/>
              <a:t>최종 선택된 모델을 통해 분류할 데이터</a:t>
            </a:r>
          </a:p>
        </p:txBody>
      </p:sp>
    </p:spTree>
    <p:extLst>
      <p:ext uri="{BB962C8B-B14F-4D97-AF65-F5344CB8AC3E}">
        <p14:creationId xmlns:p14="http://schemas.microsoft.com/office/powerpoint/2010/main" val="133287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8D97F-5D3A-4779-969F-D693CB71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7B835-2FF9-4CE3-A7FA-D3E5E7776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080" y="1132205"/>
            <a:ext cx="11369675" cy="505777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</a:t>
            </a:r>
            <a:r>
              <a:rPr lang="en-US" altLang="ko-KR" dirty="0"/>
              <a:t>(Overfitting)</a:t>
            </a:r>
          </a:p>
          <a:p>
            <a:pPr marL="0" indent="0">
              <a:buNone/>
            </a:pPr>
            <a:r>
              <a:rPr lang="en-US" altLang="ko-KR" sz="2000" dirty="0"/>
              <a:t>-&gt; </a:t>
            </a:r>
            <a:r>
              <a:rPr lang="ko-KR" altLang="en-US" sz="2000" dirty="0"/>
              <a:t>한 데이터셋에만 지나치게 최적화된 상태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</a:t>
            </a:r>
            <a:r>
              <a:rPr lang="ko-KR" altLang="en-US" sz="1050" b="0" i="0" dirty="0">
                <a:solidFill>
                  <a:srgbClr val="000000"/>
                </a:solidFill>
                <a:effectLst/>
                <a:latin typeface="Spoqa Han Sans"/>
              </a:rPr>
              <a:t>  </a:t>
            </a:r>
            <a:r>
              <a:rPr lang="ko-KR" altLang="en-US" sz="2000" dirty="0"/>
              <a:t>학습 데이터에 대해 과하게 학습하여 실제 데이터에 대한 </a:t>
            </a:r>
            <a:r>
              <a:rPr lang="ko-KR" altLang="en-US" sz="2000" b="1" dirty="0">
                <a:solidFill>
                  <a:srgbClr val="2E75B6"/>
                </a:solidFill>
              </a:rPr>
              <a:t>오차가 증가</a:t>
            </a:r>
            <a:r>
              <a:rPr lang="ko-KR" altLang="en-US" sz="2000" dirty="0"/>
              <a:t>하는 현상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 Training data</a:t>
            </a:r>
            <a:r>
              <a:rPr lang="ko-KR" altLang="en-US" sz="2000" dirty="0"/>
              <a:t>에 대해 학습 결과 데이터들에 대해 높은 정확도를 갖지만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 </a:t>
            </a:r>
            <a:r>
              <a:rPr lang="en-US" altLang="ko-KR" sz="2000" dirty="0"/>
              <a:t>test data </a:t>
            </a:r>
            <a:r>
              <a:rPr lang="ko-KR" altLang="en-US" sz="2000" dirty="0"/>
              <a:t>사용 시 일반화 성능이 떨어지는 현상 </a:t>
            </a:r>
            <a:r>
              <a:rPr lang="en-US" altLang="ko-KR" sz="2000" dirty="0"/>
              <a:t>(</a:t>
            </a:r>
            <a:r>
              <a:rPr lang="ko-KR" altLang="en-US" sz="2000" b="1" dirty="0">
                <a:solidFill>
                  <a:srgbClr val="2E75B6"/>
                </a:solidFill>
              </a:rPr>
              <a:t>일반화</a:t>
            </a:r>
            <a:r>
              <a:rPr lang="en-US" altLang="ko-KR" sz="2000" b="1" dirty="0">
                <a:solidFill>
                  <a:srgbClr val="2E75B6"/>
                </a:solidFill>
              </a:rPr>
              <a:t>X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Overfitting </a:t>
            </a:r>
            <a:r>
              <a:rPr lang="ko-KR" altLang="en-US" dirty="0"/>
              <a:t>방지 기법</a:t>
            </a:r>
            <a:endParaRPr lang="en-US" altLang="ko-KR" dirty="0"/>
          </a:p>
          <a:p>
            <a:pPr lvl="1"/>
            <a:r>
              <a:rPr lang="ko-KR" altLang="en-US" sz="2000" dirty="0"/>
              <a:t>가중치 감소</a:t>
            </a:r>
            <a:r>
              <a:rPr lang="en-US" altLang="ko-KR" sz="2000" dirty="0"/>
              <a:t>(weight decay) : </a:t>
            </a:r>
            <a:r>
              <a:rPr lang="ko-KR" altLang="en-US" sz="2000" dirty="0"/>
              <a:t>큰 가중치에 대해서는 그에 상응하는 큰 </a:t>
            </a:r>
            <a:r>
              <a:rPr lang="ko-KR" altLang="en-US" sz="2000" b="1" dirty="0" err="1">
                <a:solidFill>
                  <a:srgbClr val="2E75B6"/>
                </a:solidFill>
              </a:rPr>
              <a:t>패널티</a:t>
            </a:r>
            <a:r>
              <a:rPr lang="ko-KR" altLang="en-US" sz="2000" dirty="0"/>
              <a:t> 부과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Drop out : </a:t>
            </a:r>
            <a:r>
              <a:rPr lang="ko-KR" altLang="en-US" sz="2000" dirty="0"/>
              <a:t>뉴런을 임의로 삭제하면서 학습하는 방법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707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69C0A-587B-41CF-8D60-858599B4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A5DD23-68CE-4588-9C31-1FD646D96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Parameter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Parameter</a:t>
            </a:r>
          </a:p>
          <a:p>
            <a:pPr lvl="2">
              <a:buFontTx/>
              <a:buChar char="-"/>
            </a:pPr>
            <a:r>
              <a:rPr lang="ko-KR" altLang="en-US" b="1" dirty="0">
                <a:solidFill>
                  <a:srgbClr val="2E75B6"/>
                </a:solidFill>
              </a:rPr>
              <a:t>가중치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rgbClr val="2E75B6"/>
                </a:solidFill>
              </a:rPr>
              <a:t>편향</a:t>
            </a:r>
            <a:endParaRPr lang="en-US" altLang="ko-KR" b="1" dirty="0">
              <a:solidFill>
                <a:srgbClr val="2E75B6"/>
              </a:solidFill>
            </a:endParaRPr>
          </a:p>
          <a:p>
            <a:pPr lvl="2">
              <a:buFontTx/>
              <a:buChar char="-"/>
            </a:pP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를 거치면서 계산되는 값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과정에서 모델이 알아서 수정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dirty="0"/>
              <a:t>Hyper-parameter</a:t>
            </a:r>
          </a:p>
          <a:p>
            <a:pPr lvl="2">
              <a:buFontTx/>
              <a:buChar char="-"/>
            </a:pP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Model</a:t>
            </a:r>
            <a:r>
              <a:rPr lang="ko-KR" altLang="en-US" dirty="0"/>
              <a:t>에 맞게 </a:t>
            </a:r>
            <a:r>
              <a:rPr lang="ko-KR" altLang="en-US" b="1" dirty="0">
                <a:solidFill>
                  <a:srgbClr val="2E75B6"/>
                </a:solidFill>
              </a:rPr>
              <a:t>사람이 직접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노드 개수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  <a:r>
              <a:rPr lang="en-US" altLang="ko-KR" dirty="0"/>
              <a:t>, metric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/>
              <a:t>Hyper-parameter </a:t>
            </a:r>
            <a:r>
              <a:rPr lang="ko-KR" altLang="en-US" dirty="0"/>
              <a:t>수정을 통해 </a:t>
            </a:r>
            <a:r>
              <a:rPr lang="ko-KR" altLang="en-US" b="1" dirty="0">
                <a:solidFill>
                  <a:srgbClr val="2E75B6"/>
                </a:solidFill>
              </a:rPr>
              <a:t>일반화 성능 개선</a:t>
            </a:r>
            <a:endParaRPr lang="en-US" altLang="ko-KR" b="1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21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0986E-D1EB-44BA-874D-476E5BF2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91D2A-05F7-48B0-886E-4E18FFD24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Activation function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입력 신호의 총합을 출력 신호로 변환하는 함수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입력 신호의 총합이 활성화를 일으키는지 정하는 역할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2E75B6"/>
                </a:solidFill>
              </a:rPr>
              <a:t>비선형함수</a:t>
            </a:r>
            <a:r>
              <a:rPr lang="ko-KR" altLang="en-US" sz="2000" dirty="0"/>
              <a:t>를 사용해야 함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Step, Sigmoid, </a:t>
            </a:r>
            <a:r>
              <a:rPr lang="en-US" altLang="ko-KR" sz="2000" dirty="0" err="1"/>
              <a:t>ReLU</a:t>
            </a:r>
            <a:r>
              <a:rPr lang="en-US" altLang="ko-KR" sz="2000" dirty="0"/>
              <a:t>, SoftMax </a:t>
            </a:r>
            <a:r>
              <a:rPr lang="ko-KR" altLang="en-US" sz="2000" dirty="0"/>
              <a:t>등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E2427D-072D-4B72-BABD-7BE85BA09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13" y="3148542"/>
            <a:ext cx="5915688" cy="31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3464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562</Words>
  <Application>Microsoft Office PowerPoint</Application>
  <PresentationFormat>와이드스크린</PresentationFormat>
  <Paragraphs>126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Apple SD Gothic Neo</vt:lpstr>
      <vt:lpstr>MJXc-TeX-main-R</vt:lpstr>
      <vt:lpstr>MJXc-TeX-math-I</vt:lpstr>
      <vt:lpstr>Noto Sans KR</vt:lpstr>
      <vt:lpstr>Spoqa Han Sans</vt:lpstr>
      <vt:lpstr>맑은 고딕</vt:lpstr>
      <vt:lpstr>Arial</vt:lpstr>
      <vt:lpstr>Wingdings</vt:lpstr>
      <vt:lpstr>CryptoCraft 테마</vt:lpstr>
      <vt:lpstr>제목 테마</vt:lpstr>
      <vt:lpstr>Deep learning</vt:lpstr>
      <vt:lpstr>PowerPoint 프레젠테이션</vt:lpstr>
      <vt:lpstr>machine learning</vt:lpstr>
      <vt:lpstr>Deep learning</vt:lpstr>
      <vt:lpstr>Deep learning process</vt:lpstr>
      <vt:lpstr>deep learning</vt:lpstr>
      <vt:lpstr>deep learning</vt:lpstr>
      <vt:lpstr>Parameter</vt:lpstr>
      <vt:lpstr>활성화 함수</vt:lpstr>
      <vt:lpstr>활성화 함수</vt:lpstr>
      <vt:lpstr>활성화 함수</vt:lpstr>
      <vt:lpstr>활성화 함수</vt:lpstr>
      <vt:lpstr>활성화 함수</vt:lpstr>
      <vt:lpstr>선형함수</vt:lpstr>
      <vt:lpstr>활성화 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352</cp:revision>
  <dcterms:created xsi:type="dcterms:W3CDTF">2019-03-05T04:29:07Z</dcterms:created>
  <dcterms:modified xsi:type="dcterms:W3CDTF">2021-06-02T20:25:56Z</dcterms:modified>
</cp:coreProperties>
</file>