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0"/>
  </p:notesMasterIdLst>
  <p:handoutMasterIdLst>
    <p:handoutMasterId r:id="rId11"/>
  </p:handoutMasterIdLst>
  <p:sldIdLst>
    <p:sldId id="281" r:id="rId3"/>
    <p:sldId id="275" r:id="rId4"/>
    <p:sldId id="280" r:id="rId5"/>
    <p:sldId id="282" r:id="rId6"/>
    <p:sldId id="283" r:id="rId7"/>
    <p:sldId id="285" r:id="rId8"/>
    <p:sldId id="27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2235" autoAdjust="0"/>
  </p:normalViewPr>
  <p:slideViewPr>
    <p:cSldViewPr snapToGrid="0">
      <p:cViewPr varScale="1">
        <p:scale>
          <a:sx n="101" d="100"/>
          <a:sy n="101" d="100"/>
        </p:scale>
        <p:origin x="119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870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917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515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350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931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hXNq3474tg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9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09699" y="1785453"/>
            <a:ext cx="7347550" cy="745600"/>
          </a:xfrm>
        </p:spPr>
        <p:txBody>
          <a:bodyPr>
            <a:normAutofit fontScale="90000"/>
          </a:bodyPr>
          <a:lstStyle/>
          <a:p>
            <a:r>
              <a:rPr lang="ko-KR" altLang="en-US" sz="3600" dirty="0"/>
              <a:t>블록암호 </a:t>
            </a:r>
            <a:r>
              <a:rPr lang="en-US" altLang="ko-KR" sz="3600" dirty="0"/>
              <a:t>PIPO</a:t>
            </a:r>
            <a:r>
              <a:rPr lang="ko-KR" altLang="en-US" sz="3600" dirty="0"/>
              <a:t>를 이용한 이미지 암호화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747033" y="4560410"/>
            <a:ext cx="3072881" cy="39395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800"/>
              <a:t>1871005 </a:t>
            </a:r>
            <a:r>
              <a:rPr lang="ko-KR" altLang="en-US" sz="2800" dirty="0"/>
              <a:t>강예준</a:t>
            </a:r>
          </a:p>
        </p:txBody>
      </p:sp>
      <p:sp>
        <p:nvSpPr>
          <p:cNvPr id="4" name="TextBox 3">
            <a:hlinkClick r:id="rId3"/>
            <a:extLst>
              <a:ext uri="{FF2B5EF4-FFF2-40B4-BE49-F238E27FC236}">
                <a16:creationId xmlns:a16="http://schemas.microsoft.com/office/drawing/2014/main" id="{DF91FFAC-8C95-45A2-8B13-7ABE8A6CCE6F}"/>
              </a:ext>
            </a:extLst>
          </p:cNvPr>
          <p:cNvSpPr txBox="1"/>
          <p:nvPr/>
        </p:nvSpPr>
        <p:spPr>
          <a:xfrm>
            <a:off x="5430860" y="5652016"/>
            <a:ext cx="370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https://youtu.be/hXNq3474tgA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9122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코드 설명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코드 테스트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6259380-8EBD-46A6-87C6-5D746F99F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620" y="2875280"/>
            <a:ext cx="7944959" cy="290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코드 설명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블록암호 </a:t>
            </a:r>
            <a:r>
              <a:rPr lang="en-US" altLang="ko-KR" dirty="0"/>
              <a:t>PIPO</a:t>
            </a:r>
            <a:r>
              <a:rPr lang="ko-KR" altLang="en-US" dirty="0"/>
              <a:t>를 자바스크립트를 통해 구현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6F24429-84DB-46FA-AB71-EB8D8794D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62" y="3674754"/>
            <a:ext cx="7174742" cy="268758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091C73D-7319-41FE-A177-7240283E0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162" y="1851955"/>
            <a:ext cx="7173326" cy="147658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B2C3EB6-5EDC-4BB0-8AD6-27ABF6B64A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1002" y="1851955"/>
            <a:ext cx="4178391" cy="31801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52E622-9C29-4415-8DE3-224837F24698}"/>
              </a:ext>
            </a:extLst>
          </p:cNvPr>
          <p:cNvSpPr txBox="1"/>
          <p:nvPr/>
        </p:nvSpPr>
        <p:spPr>
          <a:xfrm>
            <a:off x="8219627" y="5390921"/>
            <a:ext cx="3162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Base64 : A-Z,</a:t>
            </a:r>
            <a:r>
              <a:rPr lang="ko-KR" altLang="en-US" sz="2000" dirty="0"/>
              <a:t> </a:t>
            </a:r>
            <a:r>
              <a:rPr lang="en-US" altLang="ko-KR" sz="2000" dirty="0"/>
              <a:t>a-z, 0-9, /,+</a:t>
            </a:r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A280F4-580D-4023-B205-CC539F923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코드 설명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CAD6B2-5D7B-4C8A-8864-8F17268C67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draw </a:t>
            </a:r>
            <a:r>
              <a:rPr lang="ko-KR" altLang="en-US" dirty="0"/>
              <a:t>함수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7A6F50F-2727-4A81-8E5F-E9A25CAB1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62" y="1933049"/>
            <a:ext cx="8592749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200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40">
            <a:extLst>
              <a:ext uri="{FF2B5EF4-FFF2-40B4-BE49-F238E27FC236}">
                <a16:creationId xmlns:a16="http://schemas.microsoft.com/office/drawing/2014/main" id="{57FF850E-4752-48AE-B8ED-FE21EAD1C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28" y="137150"/>
            <a:ext cx="12045872" cy="9425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표 26">
                <a:extLst>
                  <a:ext uri="{FF2B5EF4-FFF2-40B4-BE49-F238E27FC236}">
                    <a16:creationId xmlns:a16="http://schemas.microsoft.com/office/drawing/2014/main" id="{14D6AF9E-4BB3-4E3D-9CB1-A7B5688B04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5930006"/>
                  </p:ext>
                </p:extLst>
              </p:nvPr>
            </p:nvGraphicFramePr>
            <p:xfrm>
              <a:off x="1474227" y="1151092"/>
              <a:ext cx="6449290" cy="184896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4929">
                      <a:extLst>
                        <a:ext uri="{9D8B030D-6E8A-4147-A177-3AD203B41FA5}">
                          <a16:colId xmlns:a16="http://schemas.microsoft.com/office/drawing/2014/main" val="480506370"/>
                        </a:ext>
                      </a:extLst>
                    </a:gridCol>
                    <a:gridCol w="644929">
                      <a:extLst>
                        <a:ext uri="{9D8B030D-6E8A-4147-A177-3AD203B41FA5}">
                          <a16:colId xmlns:a16="http://schemas.microsoft.com/office/drawing/2014/main" val="1813494618"/>
                        </a:ext>
                      </a:extLst>
                    </a:gridCol>
                    <a:gridCol w="644929">
                      <a:extLst>
                        <a:ext uri="{9D8B030D-6E8A-4147-A177-3AD203B41FA5}">
                          <a16:colId xmlns:a16="http://schemas.microsoft.com/office/drawing/2014/main" val="517719902"/>
                        </a:ext>
                      </a:extLst>
                    </a:gridCol>
                    <a:gridCol w="644929">
                      <a:extLst>
                        <a:ext uri="{9D8B030D-6E8A-4147-A177-3AD203B41FA5}">
                          <a16:colId xmlns:a16="http://schemas.microsoft.com/office/drawing/2014/main" val="2822161857"/>
                        </a:ext>
                      </a:extLst>
                    </a:gridCol>
                    <a:gridCol w="644929">
                      <a:extLst>
                        <a:ext uri="{9D8B030D-6E8A-4147-A177-3AD203B41FA5}">
                          <a16:colId xmlns:a16="http://schemas.microsoft.com/office/drawing/2014/main" val="917874817"/>
                        </a:ext>
                      </a:extLst>
                    </a:gridCol>
                    <a:gridCol w="644929">
                      <a:extLst>
                        <a:ext uri="{9D8B030D-6E8A-4147-A177-3AD203B41FA5}">
                          <a16:colId xmlns:a16="http://schemas.microsoft.com/office/drawing/2014/main" val="3920611115"/>
                        </a:ext>
                      </a:extLst>
                    </a:gridCol>
                    <a:gridCol w="644929">
                      <a:extLst>
                        <a:ext uri="{9D8B030D-6E8A-4147-A177-3AD203B41FA5}">
                          <a16:colId xmlns:a16="http://schemas.microsoft.com/office/drawing/2014/main" val="2221508476"/>
                        </a:ext>
                      </a:extLst>
                    </a:gridCol>
                    <a:gridCol w="644929">
                      <a:extLst>
                        <a:ext uri="{9D8B030D-6E8A-4147-A177-3AD203B41FA5}">
                          <a16:colId xmlns:a16="http://schemas.microsoft.com/office/drawing/2014/main" val="236048587"/>
                        </a:ext>
                      </a:extLst>
                    </a:gridCol>
                    <a:gridCol w="644929">
                      <a:extLst>
                        <a:ext uri="{9D8B030D-6E8A-4147-A177-3AD203B41FA5}">
                          <a16:colId xmlns:a16="http://schemas.microsoft.com/office/drawing/2014/main" val="276293806"/>
                        </a:ext>
                      </a:extLst>
                    </a:gridCol>
                    <a:gridCol w="644929">
                      <a:extLst>
                        <a:ext uri="{9D8B030D-6E8A-4147-A177-3AD203B41FA5}">
                          <a16:colId xmlns:a16="http://schemas.microsoft.com/office/drawing/2014/main" val="3692838660"/>
                        </a:ext>
                      </a:extLst>
                    </a:gridCol>
                  </a:tblGrid>
                  <a:tr h="585059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600" b="0" i="1" dirty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oMath>
                          </a14:m>
                          <a:r>
                            <a:rPr lang="en-US" altLang="ko-KR" sz="1600" dirty="0">
                              <a:latin typeface="Georgia" panose="02040502050405020303" pitchFamily="18" charset="0"/>
                            </a:rPr>
                            <a:t>-bit</a:t>
                          </a:r>
                        </a:p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600" dirty="0">
                              <a:latin typeface="Georgia" panose="02040502050405020303" pitchFamily="18" charset="0"/>
                            </a:rPr>
                            <a:t>(R)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600" b="0" i="1" dirty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oMath>
                          </a14:m>
                          <a:r>
                            <a:rPr lang="en-US" altLang="ko-KR" sz="1600" dirty="0">
                              <a:latin typeface="Georgia" panose="02040502050405020303" pitchFamily="18" charset="0"/>
                            </a:rPr>
                            <a:t>-bit 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latin typeface="Georgia" panose="02040502050405020303" pitchFamily="18" charset="0"/>
                            </a:rPr>
                            <a:t>(G)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600" b="0" i="1" dirty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oMath>
                          </a14:m>
                          <a:r>
                            <a:rPr lang="en-US" altLang="ko-KR" sz="1600" dirty="0">
                              <a:latin typeface="Georgia" panose="02040502050405020303" pitchFamily="18" charset="0"/>
                            </a:rPr>
                            <a:t>-bit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latin typeface="Georgia" panose="02040502050405020303" pitchFamily="18" charset="0"/>
                            </a:rPr>
                            <a:t>(B)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600" b="0" i="1" dirty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oMath>
                          </a14:m>
                          <a:r>
                            <a:rPr lang="en-US" altLang="ko-KR" sz="1600" dirty="0">
                              <a:latin typeface="Georgia" panose="02040502050405020303" pitchFamily="18" charset="0"/>
                            </a:rPr>
                            <a:t>-bit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latin typeface="Georgia" panose="02040502050405020303" pitchFamily="18" charset="0"/>
                            </a:rPr>
                            <a:t>(A)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600" b="0" i="1" dirty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oMath>
                          </a14:m>
                          <a:r>
                            <a:rPr lang="en-US" altLang="ko-KR" sz="1600" dirty="0">
                              <a:latin typeface="Georgia" panose="02040502050405020303" pitchFamily="18" charset="0"/>
                            </a:rPr>
                            <a:t>-bit</a:t>
                          </a:r>
                        </a:p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600" dirty="0">
                              <a:latin typeface="Georgia" panose="02040502050405020303" pitchFamily="18" charset="0"/>
                            </a:rPr>
                            <a:t>(R)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600" b="0" i="1" dirty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oMath>
                          </a14:m>
                          <a:r>
                            <a:rPr lang="en-US" altLang="ko-KR" sz="1600" dirty="0">
                              <a:latin typeface="Georgia" panose="02040502050405020303" pitchFamily="18" charset="0"/>
                            </a:rPr>
                            <a:t>-bit 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latin typeface="Georgia" panose="02040502050405020303" pitchFamily="18" charset="0"/>
                            </a:rPr>
                            <a:t>(G)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600" b="0" i="1" dirty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oMath>
                          </a14:m>
                          <a:r>
                            <a:rPr lang="en-US" altLang="ko-KR" sz="1600" dirty="0">
                              <a:latin typeface="Georgia" panose="02040502050405020303" pitchFamily="18" charset="0"/>
                            </a:rPr>
                            <a:t>-bit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latin typeface="Georgia" panose="02040502050405020303" pitchFamily="18" charset="0"/>
                            </a:rPr>
                            <a:t>(B)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600" b="0" i="1" dirty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oMath>
                          </a14:m>
                          <a:r>
                            <a:rPr lang="en-US" altLang="ko-KR" sz="1600" dirty="0">
                              <a:latin typeface="Georgia" panose="02040502050405020303" pitchFamily="18" charset="0"/>
                            </a:rPr>
                            <a:t>-bit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latin typeface="Georgia" panose="02040502050405020303" pitchFamily="18" charset="0"/>
                            </a:rPr>
                            <a:t>(A)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5133998"/>
                      </a:ext>
                    </a:extLst>
                  </a:tr>
                  <a:tr h="504065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24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30268006"/>
                      </a:ext>
                    </a:extLst>
                  </a:tr>
                  <a:tr h="623823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745627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표 26">
                <a:extLst>
                  <a:ext uri="{FF2B5EF4-FFF2-40B4-BE49-F238E27FC236}">
                    <a16:creationId xmlns:a16="http://schemas.microsoft.com/office/drawing/2014/main" id="{14D6AF9E-4BB3-4E3D-9CB1-A7B5688B04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5930006"/>
                  </p:ext>
                </p:extLst>
              </p:nvPr>
            </p:nvGraphicFramePr>
            <p:xfrm>
              <a:off x="1474227" y="1151092"/>
              <a:ext cx="6449290" cy="184896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4929">
                      <a:extLst>
                        <a:ext uri="{9D8B030D-6E8A-4147-A177-3AD203B41FA5}">
                          <a16:colId xmlns:a16="http://schemas.microsoft.com/office/drawing/2014/main" val="480506370"/>
                        </a:ext>
                      </a:extLst>
                    </a:gridCol>
                    <a:gridCol w="644929">
                      <a:extLst>
                        <a:ext uri="{9D8B030D-6E8A-4147-A177-3AD203B41FA5}">
                          <a16:colId xmlns:a16="http://schemas.microsoft.com/office/drawing/2014/main" val="1813494618"/>
                        </a:ext>
                      </a:extLst>
                    </a:gridCol>
                    <a:gridCol w="644929">
                      <a:extLst>
                        <a:ext uri="{9D8B030D-6E8A-4147-A177-3AD203B41FA5}">
                          <a16:colId xmlns:a16="http://schemas.microsoft.com/office/drawing/2014/main" val="517719902"/>
                        </a:ext>
                      </a:extLst>
                    </a:gridCol>
                    <a:gridCol w="644929">
                      <a:extLst>
                        <a:ext uri="{9D8B030D-6E8A-4147-A177-3AD203B41FA5}">
                          <a16:colId xmlns:a16="http://schemas.microsoft.com/office/drawing/2014/main" val="2822161857"/>
                        </a:ext>
                      </a:extLst>
                    </a:gridCol>
                    <a:gridCol w="644929">
                      <a:extLst>
                        <a:ext uri="{9D8B030D-6E8A-4147-A177-3AD203B41FA5}">
                          <a16:colId xmlns:a16="http://schemas.microsoft.com/office/drawing/2014/main" val="917874817"/>
                        </a:ext>
                      </a:extLst>
                    </a:gridCol>
                    <a:gridCol w="644929">
                      <a:extLst>
                        <a:ext uri="{9D8B030D-6E8A-4147-A177-3AD203B41FA5}">
                          <a16:colId xmlns:a16="http://schemas.microsoft.com/office/drawing/2014/main" val="3920611115"/>
                        </a:ext>
                      </a:extLst>
                    </a:gridCol>
                    <a:gridCol w="644929">
                      <a:extLst>
                        <a:ext uri="{9D8B030D-6E8A-4147-A177-3AD203B41FA5}">
                          <a16:colId xmlns:a16="http://schemas.microsoft.com/office/drawing/2014/main" val="2221508476"/>
                        </a:ext>
                      </a:extLst>
                    </a:gridCol>
                    <a:gridCol w="644929">
                      <a:extLst>
                        <a:ext uri="{9D8B030D-6E8A-4147-A177-3AD203B41FA5}">
                          <a16:colId xmlns:a16="http://schemas.microsoft.com/office/drawing/2014/main" val="236048587"/>
                        </a:ext>
                      </a:extLst>
                    </a:gridCol>
                    <a:gridCol w="644929">
                      <a:extLst>
                        <a:ext uri="{9D8B030D-6E8A-4147-A177-3AD203B41FA5}">
                          <a16:colId xmlns:a16="http://schemas.microsoft.com/office/drawing/2014/main" val="276293806"/>
                        </a:ext>
                      </a:extLst>
                    </a:gridCol>
                    <a:gridCol w="644929">
                      <a:extLst>
                        <a:ext uri="{9D8B030D-6E8A-4147-A177-3AD203B41FA5}">
                          <a16:colId xmlns:a16="http://schemas.microsoft.com/office/drawing/2014/main" val="3692838660"/>
                        </a:ext>
                      </a:extLst>
                    </a:gridCol>
                  </a:tblGrid>
                  <a:tr h="58505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943" t="-2062" r="-900943" b="-2164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943" t="-2062" r="-800943" b="-2164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943" t="-2062" r="-700943" b="-2164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943" t="-2062" r="-600943" b="-2164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0943" t="-2062" r="-500943" b="-2164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05714" t="-2062" r="-405714" b="-2164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00000" t="-2062" r="-301887" b="-2164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00000" t="-2062" r="-201887" b="-2164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513399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00000" t="-94286" r="-101887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30268006"/>
                      </a:ext>
                    </a:extLst>
                  </a:tr>
                  <a:tr h="623823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7456278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3" name="표 64">
            <a:extLst>
              <a:ext uri="{FF2B5EF4-FFF2-40B4-BE49-F238E27FC236}">
                <a16:creationId xmlns:a16="http://schemas.microsoft.com/office/drawing/2014/main" id="{D36CD4B8-4105-473F-ADEB-72E8E0361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295130"/>
              </p:ext>
            </p:extLst>
          </p:nvPr>
        </p:nvGraphicFramePr>
        <p:xfrm>
          <a:off x="5112793" y="4084383"/>
          <a:ext cx="1526886" cy="15351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962">
                  <a:extLst>
                    <a:ext uri="{9D8B030D-6E8A-4147-A177-3AD203B41FA5}">
                      <a16:colId xmlns:a16="http://schemas.microsoft.com/office/drawing/2014/main" val="3114393843"/>
                    </a:ext>
                  </a:extLst>
                </a:gridCol>
                <a:gridCol w="508962">
                  <a:extLst>
                    <a:ext uri="{9D8B030D-6E8A-4147-A177-3AD203B41FA5}">
                      <a16:colId xmlns:a16="http://schemas.microsoft.com/office/drawing/2014/main" val="2537248530"/>
                    </a:ext>
                  </a:extLst>
                </a:gridCol>
                <a:gridCol w="508962">
                  <a:extLst>
                    <a:ext uri="{9D8B030D-6E8A-4147-A177-3AD203B41FA5}">
                      <a16:colId xmlns:a16="http://schemas.microsoft.com/office/drawing/2014/main" val="4110061494"/>
                    </a:ext>
                  </a:extLst>
                </a:gridCol>
              </a:tblGrid>
              <a:tr h="51172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901007926"/>
                  </a:ext>
                </a:extLst>
              </a:tr>
              <a:tr h="51172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839340039"/>
                  </a:ext>
                </a:extLst>
              </a:tr>
              <a:tr h="51172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779816637"/>
                  </a:ext>
                </a:extLst>
              </a:tr>
            </a:tbl>
          </a:graphicData>
        </a:graphic>
      </p:graphicFrame>
      <p:graphicFrame>
        <p:nvGraphicFramePr>
          <p:cNvPr id="24" name="표 64">
            <a:extLst>
              <a:ext uri="{FF2B5EF4-FFF2-40B4-BE49-F238E27FC236}">
                <a16:creationId xmlns:a16="http://schemas.microsoft.com/office/drawing/2014/main" id="{AD1E197D-8603-4109-A060-299DD0DDB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848394"/>
              </p:ext>
            </p:extLst>
          </p:nvPr>
        </p:nvGraphicFramePr>
        <p:xfrm>
          <a:off x="8984561" y="4084383"/>
          <a:ext cx="1526886" cy="15351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962">
                  <a:extLst>
                    <a:ext uri="{9D8B030D-6E8A-4147-A177-3AD203B41FA5}">
                      <a16:colId xmlns:a16="http://schemas.microsoft.com/office/drawing/2014/main" val="3114393843"/>
                    </a:ext>
                  </a:extLst>
                </a:gridCol>
                <a:gridCol w="508962">
                  <a:extLst>
                    <a:ext uri="{9D8B030D-6E8A-4147-A177-3AD203B41FA5}">
                      <a16:colId xmlns:a16="http://schemas.microsoft.com/office/drawing/2014/main" val="2537248530"/>
                    </a:ext>
                  </a:extLst>
                </a:gridCol>
                <a:gridCol w="508962">
                  <a:extLst>
                    <a:ext uri="{9D8B030D-6E8A-4147-A177-3AD203B41FA5}">
                      <a16:colId xmlns:a16="http://schemas.microsoft.com/office/drawing/2014/main" val="4110061494"/>
                    </a:ext>
                  </a:extLst>
                </a:gridCol>
              </a:tblGrid>
              <a:tr h="51172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07926"/>
                  </a:ext>
                </a:extLst>
              </a:tr>
              <a:tr h="51172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340039"/>
                  </a:ext>
                </a:extLst>
              </a:tr>
              <a:tr h="51172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816637"/>
                  </a:ext>
                </a:extLst>
              </a:tr>
            </a:tbl>
          </a:graphicData>
        </a:graphic>
      </p:graphicFrame>
      <p:grpSp>
        <p:nvGrpSpPr>
          <p:cNvPr id="25" name="그룹 24">
            <a:extLst>
              <a:ext uri="{FF2B5EF4-FFF2-40B4-BE49-F238E27FC236}">
                <a16:creationId xmlns:a16="http://schemas.microsoft.com/office/drawing/2014/main" id="{AB43873D-3EF4-45B7-87E0-F4CB276F1C79}"/>
              </a:ext>
            </a:extLst>
          </p:cNvPr>
          <p:cNvGrpSpPr/>
          <p:nvPr/>
        </p:nvGrpSpPr>
        <p:grpSpPr>
          <a:xfrm>
            <a:off x="692096" y="528967"/>
            <a:ext cx="10052047" cy="5800065"/>
            <a:chOff x="681822" y="-66501"/>
            <a:chExt cx="10052047" cy="5800065"/>
          </a:xfrm>
        </p:grpSpPr>
        <p:sp>
          <p:nvSpPr>
            <p:cNvPr id="26" name="액자 25">
              <a:extLst>
                <a:ext uri="{FF2B5EF4-FFF2-40B4-BE49-F238E27FC236}">
                  <a16:creationId xmlns:a16="http://schemas.microsoft.com/office/drawing/2014/main" id="{22773574-C172-4F94-B395-80C35C7D9AB5}"/>
                </a:ext>
              </a:extLst>
            </p:cNvPr>
            <p:cNvSpPr/>
            <p:nvPr/>
          </p:nvSpPr>
          <p:spPr>
            <a:xfrm>
              <a:off x="1463953" y="547432"/>
              <a:ext cx="2566553" cy="602099"/>
            </a:xfrm>
            <a:prstGeom prst="frame">
              <a:avLst>
                <a:gd name="adj1" fmla="val 5692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7699EBA-5109-4ED9-B286-00655F12BC42}"/>
                    </a:ext>
                  </a:extLst>
                </p:cNvPr>
                <p:cNvSpPr txBox="1"/>
                <p:nvPr/>
              </p:nvSpPr>
              <p:spPr>
                <a:xfrm>
                  <a:off x="681822" y="2573731"/>
                  <a:ext cx="3945979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b="1" dirty="0">
                      <a:latin typeface="Georgia" panose="02040502050405020303" pitchFamily="18" charset="0"/>
                    </a:rPr>
                    <a:t>JS_PIPO</a:t>
                  </a:r>
                  <a:r>
                    <a:rPr lang="ko-KR" altLang="en-US" sz="2000" b="1" dirty="0">
                      <a:latin typeface="Georgia" panose="02040502050405020303" pitchFamily="18" charset="0"/>
                    </a:rPr>
                    <a:t>의 평문으로</a:t>
                  </a:r>
                  <a:r>
                    <a:rPr lang="en-US" altLang="ko-KR" sz="2000" b="1" dirty="0">
                      <a:latin typeface="Georgia" panose="02040502050405020303" pitchFamily="18" charset="0"/>
                    </a:rPr>
                    <a:t> </a:t>
                  </a:r>
                </a:p>
                <a:p>
                  <a:pPr algn="ctr"/>
                  <a14:m>
                    <m:oMath xmlns:m="http://schemas.openxmlformats.org/officeDocument/2006/math">
                      <m:r>
                        <a:rPr lang="en-US" altLang="ko-KR" sz="20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a14:m>
                  <a:r>
                    <a:rPr lang="en-US" altLang="ko-KR" sz="2000" b="1" dirty="0">
                      <a:latin typeface="Georgia" panose="02040502050405020303" pitchFamily="18" charset="0"/>
                    </a:rPr>
                    <a:t>-pixel</a:t>
                  </a:r>
                  <a:r>
                    <a:rPr lang="ko-KR" altLang="en-US" sz="2000" b="1" dirty="0">
                      <a:latin typeface="Georgia" panose="02040502050405020303" pitchFamily="18" charset="0"/>
                    </a:rPr>
                    <a:t>씩</a:t>
                  </a:r>
                  <a:r>
                    <a:rPr lang="en-US" altLang="ko-KR" sz="2000" b="1" dirty="0">
                      <a:latin typeface="Georgia" panose="02040502050405020303" pitchFamily="18" charset="0"/>
                    </a:rPr>
                    <a:t> </a:t>
                  </a:r>
                  <a:r>
                    <a:rPr lang="ko-KR" altLang="en-US" sz="2000" b="1" dirty="0">
                      <a:latin typeface="Georgia" panose="02040502050405020303" pitchFamily="18" charset="0"/>
                    </a:rPr>
                    <a:t>입력</a:t>
                  </a:r>
                  <a:endParaRPr lang="en-US" altLang="ko-KR" sz="2000" b="1" dirty="0">
                    <a:latin typeface="Georgia" panose="02040502050405020303" pitchFamily="18" charset="0"/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DCEB1B7-89A1-475D-B0DE-BC31463AD4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822" y="2573731"/>
                  <a:ext cx="3945979" cy="707886"/>
                </a:xfrm>
                <a:prstGeom prst="rect">
                  <a:avLst/>
                </a:prstGeom>
                <a:blipFill>
                  <a:blip r:embed="rId5"/>
                  <a:stretch>
                    <a:fillRect t="-6034" b="-1379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액자 27">
              <a:extLst>
                <a:ext uri="{FF2B5EF4-FFF2-40B4-BE49-F238E27FC236}">
                  <a16:creationId xmlns:a16="http://schemas.microsoft.com/office/drawing/2014/main" id="{D73334C6-0503-40FE-9575-D45AF3343211}"/>
                </a:ext>
              </a:extLst>
            </p:cNvPr>
            <p:cNvSpPr/>
            <p:nvPr/>
          </p:nvSpPr>
          <p:spPr>
            <a:xfrm>
              <a:off x="4040897" y="547432"/>
              <a:ext cx="2588508" cy="602099"/>
            </a:xfrm>
            <a:prstGeom prst="frame">
              <a:avLst>
                <a:gd name="adj1" fmla="val 5692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402759E-C73C-4495-877C-44C659934F2E}"/>
                </a:ext>
              </a:extLst>
            </p:cNvPr>
            <p:cNvSpPr txBox="1"/>
            <p:nvPr/>
          </p:nvSpPr>
          <p:spPr>
            <a:xfrm>
              <a:off x="3753417" y="-66501"/>
              <a:ext cx="1870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>
                  <a:latin typeface="Georgia" panose="02040502050405020303" pitchFamily="18" charset="0"/>
                </a:rPr>
                <a:t>imgData</a:t>
              </a:r>
              <a:endParaRPr lang="ko-KR" altLang="en-US" dirty="0">
                <a:latin typeface="Georgia" panose="02040502050405020303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A90340A-4B7D-481B-80E2-9800F5B5164A}"/>
                </a:ext>
              </a:extLst>
            </p:cNvPr>
            <p:cNvSpPr txBox="1"/>
            <p:nvPr/>
          </p:nvSpPr>
          <p:spPr>
            <a:xfrm>
              <a:off x="2999790" y="3549362"/>
              <a:ext cx="2050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Georgia" panose="02040502050405020303" pitchFamily="18" charset="0"/>
                </a:rPr>
                <a:t>Encrypt (</a:t>
              </a:r>
              <a:r>
                <a:rPr lang="en-US" altLang="ko-KR" dirty="0" err="1">
                  <a:latin typeface="Georgia" panose="02040502050405020303" pitchFamily="18" charset="0"/>
                </a:rPr>
                <a:t>imgData</a:t>
              </a:r>
              <a:r>
                <a:rPr lang="en-US" altLang="ko-KR" dirty="0">
                  <a:latin typeface="Georgia" panose="02040502050405020303" pitchFamily="18" charset="0"/>
                </a:rPr>
                <a:t>)</a:t>
              </a:r>
              <a:endParaRPr lang="ko-KR" altLang="en-US" dirty="0">
                <a:latin typeface="Georgia" panose="02040502050405020303" pitchFamily="18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AB3452D-2F34-4DF7-8CBE-856E847DFF89}"/>
                </a:ext>
              </a:extLst>
            </p:cNvPr>
            <p:cNvSpPr txBox="1"/>
            <p:nvPr/>
          </p:nvSpPr>
          <p:spPr>
            <a:xfrm>
              <a:off x="8863507" y="5087233"/>
              <a:ext cx="18703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>
                  <a:latin typeface="Georgia" panose="02040502050405020303" pitchFamily="18" charset="0"/>
                </a:rPr>
                <a:t>imgData</a:t>
              </a:r>
              <a:endParaRPr lang="en-US" altLang="ko-KR" dirty="0">
                <a:latin typeface="Georgia" panose="02040502050405020303" pitchFamily="18" charset="0"/>
              </a:endParaRPr>
            </a:p>
            <a:p>
              <a:pPr algn="ctr"/>
              <a:r>
                <a:rPr lang="en-US" altLang="ko-KR" dirty="0">
                  <a:latin typeface="Georgia" panose="02040502050405020303" pitchFamily="18" charset="0"/>
                </a:rPr>
                <a:t>(Decrypted)</a:t>
              </a:r>
              <a:endParaRPr lang="ko-KR" altLang="en-US" dirty="0">
                <a:latin typeface="Georgia" panose="02040502050405020303" pitchFamily="18" charset="0"/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9E374FB3-E6FF-4F5A-BADD-D2280AB1789D}"/>
                </a:ext>
              </a:extLst>
            </p:cNvPr>
            <p:cNvGrpSpPr/>
            <p:nvPr/>
          </p:nvGrpSpPr>
          <p:grpSpPr>
            <a:xfrm>
              <a:off x="6582129" y="3543481"/>
              <a:ext cx="2561351" cy="783632"/>
              <a:chOff x="6182287" y="2236033"/>
              <a:chExt cx="2561351" cy="783632"/>
            </a:xfrm>
          </p:grpSpPr>
          <p:sp>
            <p:nvSpPr>
              <p:cNvPr id="36" name="화살표: 오른쪽 35">
                <a:extLst>
                  <a:ext uri="{FF2B5EF4-FFF2-40B4-BE49-F238E27FC236}">
                    <a16:creationId xmlns:a16="http://schemas.microsoft.com/office/drawing/2014/main" id="{D57DE8C4-BF5C-4EB9-8421-D97F91A83AF6}"/>
                  </a:ext>
                </a:extLst>
              </p:cNvPr>
              <p:cNvSpPr/>
              <p:nvPr/>
            </p:nvSpPr>
            <p:spPr>
              <a:xfrm>
                <a:off x="7218775" y="2624811"/>
                <a:ext cx="488373" cy="394854"/>
              </a:xfrm>
              <a:prstGeom prst="rightArrow">
                <a:avLst>
                  <a:gd name="adj1" fmla="val 29415"/>
                  <a:gd name="adj2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C3DE65B-0739-4CC8-9684-1885FC05619A}"/>
                  </a:ext>
                </a:extLst>
              </p:cNvPr>
              <p:cNvSpPr txBox="1"/>
              <p:nvPr/>
            </p:nvSpPr>
            <p:spPr>
              <a:xfrm>
                <a:off x="6182287" y="2236033"/>
                <a:ext cx="2561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Georgia" panose="02040502050405020303" pitchFamily="18" charset="0"/>
                  </a:rPr>
                  <a:t>Decrypt (</a:t>
                </a:r>
                <a:r>
                  <a:rPr lang="en-US" altLang="ko-KR" dirty="0" err="1">
                    <a:latin typeface="Georgia" panose="02040502050405020303" pitchFamily="18" charset="0"/>
                  </a:rPr>
                  <a:t>imgData</a:t>
                </a:r>
                <a:r>
                  <a:rPr lang="en-US" altLang="ko-KR" dirty="0">
                    <a:latin typeface="Georgia" panose="02040502050405020303" pitchFamily="18" charset="0"/>
                  </a:rPr>
                  <a:t>)</a:t>
                </a:r>
                <a:endParaRPr lang="ko-KR" altLang="en-US" dirty="0">
                  <a:latin typeface="Georgia" panose="02040502050405020303" pitchFamily="18" charset="0"/>
                </a:endParaRPr>
              </a:p>
            </p:txBody>
          </p:sp>
        </p:grpSp>
        <p:sp>
          <p:nvSpPr>
            <p:cNvPr id="33" name="화살표: 위로 굽음 32">
              <a:extLst>
                <a:ext uri="{FF2B5EF4-FFF2-40B4-BE49-F238E27FC236}">
                  <a16:creationId xmlns:a16="http://schemas.microsoft.com/office/drawing/2014/main" id="{9ABDB542-8A44-4B5C-9402-2217B8275E6E}"/>
                </a:ext>
              </a:extLst>
            </p:cNvPr>
            <p:cNvSpPr/>
            <p:nvPr/>
          </p:nvSpPr>
          <p:spPr>
            <a:xfrm rot="5400000">
              <a:off x="4163299" y="3877302"/>
              <a:ext cx="394854" cy="722744"/>
            </a:xfrm>
            <a:prstGeom prst="bentUpArrow">
              <a:avLst>
                <a:gd name="adj1" fmla="val 25000"/>
                <a:gd name="adj2" fmla="val 39474"/>
                <a:gd name="adj3" fmla="val 4769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324F550-FBD1-4061-8E57-2510BABAC052}"/>
                </a:ext>
              </a:extLst>
            </p:cNvPr>
            <p:cNvSpPr txBox="1"/>
            <p:nvPr/>
          </p:nvSpPr>
          <p:spPr>
            <a:xfrm>
              <a:off x="4988279" y="5087233"/>
              <a:ext cx="18703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>
                  <a:latin typeface="Georgia" panose="02040502050405020303" pitchFamily="18" charset="0"/>
                </a:rPr>
                <a:t>imgData</a:t>
              </a:r>
              <a:r>
                <a:rPr lang="en-US" altLang="ko-KR" dirty="0">
                  <a:latin typeface="Georgia" panose="02040502050405020303" pitchFamily="18" charset="0"/>
                </a:rPr>
                <a:t> (Encrypted)</a:t>
              </a:r>
              <a:endParaRPr lang="ko-KR" altLang="en-US" dirty="0">
                <a:latin typeface="Georgia" panose="02040502050405020303" pitchFamily="18" charset="0"/>
              </a:endParaRPr>
            </a:p>
          </p:txBody>
        </p:sp>
        <p:sp>
          <p:nvSpPr>
            <p:cNvPr id="35" name="화살표: 오른쪽 34">
              <a:extLst>
                <a:ext uri="{FF2B5EF4-FFF2-40B4-BE49-F238E27FC236}">
                  <a16:creationId xmlns:a16="http://schemas.microsoft.com/office/drawing/2014/main" id="{73FC733F-94BF-44FD-B30F-BB7BABF37316}"/>
                </a:ext>
              </a:extLst>
            </p:cNvPr>
            <p:cNvSpPr/>
            <p:nvPr/>
          </p:nvSpPr>
          <p:spPr>
            <a:xfrm rot="5400000">
              <a:off x="3560786" y="2730247"/>
              <a:ext cx="957850" cy="394854"/>
            </a:xfrm>
            <a:prstGeom prst="rightArrow">
              <a:avLst>
                <a:gd name="adj1" fmla="val 29415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3333F8F-9730-4366-9D23-6CF650957480}"/>
                  </a:ext>
                </a:extLst>
              </p:cNvPr>
              <p:cNvSpPr txBox="1"/>
              <p:nvPr/>
            </p:nvSpPr>
            <p:spPr>
              <a:xfrm>
                <a:off x="1822322" y="542589"/>
                <a:ext cx="18703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ko-KR" dirty="0">
                    <a:latin typeface="Georgia" panose="02040502050405020303" pitchFamily="18" charset="0"/>
                  </a:rPr>
                  <a:t>-pixel</a:t>
                </a:r>
                <a:endParaRPr lang="ko-KR" altLang="en-US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3333F8F-9730-4366-9D23-6CF650957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322" y="542589"/>
                <a:ext cx="1870362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오른쪽 중괄호 38">
            <a:extLst>
              <a:ext uri="{FF2B5EF4-FFF2-40B4-BE49-F238E27FC236}">
                <a16:creationId xmlns:a16="http://schemas.microsoft.com/office/drawing/2014/main" id="{2688972A-B25E-46AA-A511-9010CEBDD97D}"/>
              </a:ext>
            </a:extLst>
          </p:cNvPr>
          <p:cNvSpPr/>
          <p:nvPr/>
        </p:nvSpPr>
        <p:spPr>
          <a:xfrm rot="16200000">
            <a:off x="2636598" y="-237165"/>
            <a:ext cx="223945" cy="252211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606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D4BA3-7F8A-4182-8FB9-243BF837E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코드 설명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D27CC72-0FBB-4548-A597-B227512C7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102" y="1224582"/>
            <a:ext cx="6827080" cy="5065892"/>
          </a:xfrm>
          <a:prstGeom prst="rect">
            <a:avLst/>
          </a:prstGeom>
        </p:spPr>
      </p:pic>
      <p:sp>
        <p:nvSpPr>
          <p:cNvPr id="18" name="텍스트 개체 틀 2">
            <a:extLst>
              <a:ext uri="{FF2B5EF4-FFF2-40B4-BE49-F238E27FC236}">
                <a16:creationId xmlns:a16="http://schemas.microsoft.com/office/drawing/2014/main" id="{4F9C8326-A87F-468F-8F0F-C94AC0B989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0405" y="1232699"/>
            <a:ext cx="11369675" cy="5057775"/>
          </a:xfrm>
        </p:spPr>
        <p:txBody>
          <a:bodyPr/>
          <a:lstStyle/>
          <a:p>
            <a:r>
              <a:rPr lang="en-US" altLang="ko-KR" dirty="0" err="1"/>
              <a:t>ENCPixels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4070958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</TotalTime>
  <Words>120</Words>
  <Application>Microsoft Office PowerPoint</Application>
  <PresentationFormat>와이드스크린</PresentationFormat>
  <Paragraphs>43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Arial</vt:lpstr>
      <vt:lpstr>Cambria Math</vt:lpstr>
      <vt:lpstr>Georgia</vt:lpstr>
      <vt:lpstr>CryptoCraft 테마</vt:lpstr>
      <vt:lpstr>제목 테마</vt:lpstr>
      <vt:lpstr>블록암호 PIPO를 이용한 이미지 암호화</vt:lpstr>
      <vt:lpstr>PowerPoint 프레젠테이션</vt:lpstr>
      <vt:lpstr>1. 코드 설명</vt:lpstr>
      <vt:lpstr>1. 코드 설명</vt:lpstr>
      <vt:lpstr>PowerPoint 프레젠테이션</vt:lpstr>
      <vt:lpstr>1. 코드 설명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예준 캉</cp:lastModifiedBy>
  <cp:revision>85</cp:revision>
  <dcterms:created xsi:type="dcterms:W3CDTF">2019-03-05T04:29:07Z</dcterms:created>
  <dcterms:modified xsi:type="dcterms:W3CDTF">2021-06-02T20:01:05Z</dcterms:modified>
</cp:coreProperties>
</file>