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9" r:id="rId2"/>
    <p:sldId id="342" r:id="rId3"/>
    <p:sldId id="343" r:id="rId4"/>
    <p:sldId id="344" r:id="rId5"/>
    <p:sldId id="345" r:id="rId6"/>
    <p:sldId id="347" r:id="rId7"/>
    <p:sldId id="348" r:id="rId8"/>
    <p:sldId id="349" r:id="rId9"/>
    <p:sldId id="350" r:id="rId10"/>
    <p:sldId id="417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5B5A1-012A-5642-AA76-F73D5B282FD2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3DF476-A9F8-114E-B4A1-B4439FD87D9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437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" altLang="ko-Kore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</a:t>
            </a:r>
            <a:endParaRPr lang="en" altLang="ko-Kore-KR" b="0" dirty="0">
              <a:effectLst/>
            </a:endParaRPr>
          </a:p>
          <a:p>
            <a:pPr rtl="0"/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start the presentation about what I did with CUDA programming</a:t>
            </a:r>
            <a:endParaRPr lang="en" altLang="ko-Kore-KR" b="0" dirty="0">
              <a:effectLst/>
            </a:endParaRPr>
          </a:p>
          <a:p>
            <a:br>
              <a:rPr lang="en" altLang="ko-Kore-KR" dirty="0"/>
            </a:b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BE359-7830-4CD8-BCA3-745CA05135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75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51444-D9D8-1648-8370-2C56BDE4B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E1EC20-72F3-5E4D-B5B6-EF28F5D77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CD4621-F377-5F42-AAFC-D82CD069E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6A9D-4191-8E46-B294-F28B142A9D7A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3577A5-F4EE-5642-B254-4E32EA46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3D504-CDD0-8740-9FCB-8B49C856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1C14-A6A8-C142-BD94-2CCB2B58A3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165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70702-2ED4-1B4C-AFBC-B3D8FF57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FE6159-4F37-9A4B-B0AC-30B0B31E5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A4C77-B726-2742-8203-E3DB0CA7B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6A9D-4191-8E46-B294-F28B142A9D7A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1BABE-061F-E74F-A7D7-E9EEE1E0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C6A62-60B4-4944-8698-382822BE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1C14-A6A8-C142-BD94-2CCB2B58A3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826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4E5118-7EE2-5B46-9EF2-F92D333C3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69EC91-A145-8543-A943-D621C2443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9AFA0-18CB-0F46-9052-2DA211AD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6A9D-4191-8E46-B294-F28B142A9D7A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B6BA6F-1745-C34D-8CCB-19ADBFAC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7A94D-498B-0849-A880-0861A554A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1C14-A6A8-C142-BD94-2CCB2B58A3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0797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97143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72125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044C-5CC4-6C4E-BE8A-EABF687E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30B3C-3515-A341-9339-09680570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0A948-4A8C-9A40-9947-2D24826C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6A9D-4191-8E46-B294-F28B142A9D7A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63697-71E7-AA4E-AFA8-DE4BA562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806A97-0ED6-0E40-8B0C-73999521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1C14-A6A8-C142-BD94-2CCB2B58A3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623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82FDB-4F80-6D42-AF29-3DF1194F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C1D89D-804A-1245-9754-B7C2FD21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50F92-AE87-2747-9AE3-B34F0F74B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6A9D-4191-8E46-B294-F28B142A9D7A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57B1C-0862-C74C-8559-E585387C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1E663-5977-AD4C-819F-96807EC3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1C14-A6A8-C142-BD94-2CCB2B58A3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307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11456-0447-EA47-A2A8-1CC6FF4C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09C17F-CD2E-514A-9FF3-072230CD3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80BF5-D462-7E46-9B47-796D995EF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EADE62-268D-5F44-B39F-CF36A091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6A9D-4191-8E46-B294-F28B142A9D7A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ACDA00-2603-E646-96F3-46D4E956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7631D1-70C1-B646-85D5-52B13CE8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1C14-A6A8-C142-BD94-2CCB2B58A3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3564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8A822-2B42-E241-A8DD-D6F9D08A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2BF86-9457-F747-B4D0-DB5F0C482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7B1901-F6C6-8049-AB34-0B3DA202A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E24263-A715-FF43-908D-72EBC2903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4AE8A2-5F54-5940-A062-AA2EB1275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E3EF61-DD5F-A54D-B494-0A218C81F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6A9D-4191-8E46-B294-F28B142A9D7A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E678E2-7405-404D-8F2A-E342BE8A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394FA8-65F0-FF41-951B-6B4DF77B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1C14-A6A8-C142-BD94-2CCB2B58A3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3824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5C608-DCA2-444E-B422-A407698F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C96BE0-8ADA-444B-867E-E2FE7C2E3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6A9D-4191-8E46-B294-F28B142A9D7A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D05995-C92B-F342-9523-31B9382D8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D9F603-E441-194C-BEFB-239509CF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1C14-A6A8-C142-BD94-2CCB2B58A3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2528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09404A-3391-AE4D-9880-034C2E5A0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6A9D-4191-8E46-B294-F28B142A9D7A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0CCCF4-DC68-D843-B81A-4E93C8A3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CC079B-22D3-954F-BF10-CCE7AB66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1C14-A6A8-C142-BD94-2CCB2B58A3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757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7076F-B9EF-0C4B-B7A0-9121ECC24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75AB8-8D63-9D46-AB34-D11AC2E12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BD71DE-1869-CA4C-9338-8746E0C1E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842F58-B15A-C14D-B710-B31180D5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6A9D-4191-8E46-B294-F28B142A9D7A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3086D8-F6FE-E949-866E-4055CBE5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42C694-9DE0-934D-8EF4-C804AA9C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1C14-A6A8-C142-BD94-2CCB2B58A3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161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0DC7D-BBC7-1D4B-A52D-EDAE19D0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85483C-22D0-644C-B160-88EE827C4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A596E-B062-6544-8E1E-BA220B924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5712E1-D03C-644C-92DC-7F30CA26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6A9D-4191-8E46-B294-F28B142A9D7A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8F49F8-EED7-C445-BB33-92CF389A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8CC9C2-02B7-CB44-9ED8-133FB1E6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1C14-A6A8-C142-BD94-2CCB2B58A3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587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04044A-32E0-2147-A56C-7E5FDD5D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706431-5800-AD4B-96DF-B94AB6913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06FCDA-FC37-434D-9002-89E6C4FA4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6A9D-4191-8E46-B294-F28B142A9D7A}" type="datetimeFigureOut">
              <a:rPr kumimoji="1" lang="ko-Kore-KR" altLang="en-US" smtClean="0"/>
              <a:t>2021. 4. 19.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A9E34F-75D2-924B-8881-ACBC1FF55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7BE4CD-7345-B240-93BD-5B947C048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1C14-A6A8-C142-BD94-2CCB2B58A34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60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94187" y="1160750"/>
            <a:ext cx="8896902" cy="23876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Grover on </a:t>
            </a:r>
            <a:r>
              <a:rPr lang="ko-KR" altLang="en-US" sz="4000" dirty="0" err="1"/>
              <a:t>비즈네르</a:t>
            </a:r>
            <a:endParaRPr lang="ko-KR" alt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09667-9423-374D-89C5-80CCC94D9D3D}"/>
              </a:ext>
            </a:extLst>
          </p:cNvPr>
          <p:cNvSpPr txBox="1"/>
          <p:nvPr/>
        </p:nvSpPr>
        <p:spPr>
          <a:xfrm>
            <a:off x="1997765" y="61225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4D774-0015-184F-8363-57248FB020EE}"/>
              </a:ext>
            </a:extLst>
          </p:cNvPr>
          <p:cNvSpPr txBox="1"/>
          <p:nvPr/>
        </p:nvSpPr>
        <p:spPr>
          <a:xfrm>
            <a:off x="6939630" y="47780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장경배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6CE104-6769-9F42-B03D-B5D5126974AE}"/>
              </a:ext>
            </a:extLst>
          </p:cNvPr>
          <p:cNvSpPr/>
          <p:nvPr/>
        </p:nvSpPr>
        <p:spPr>
          <a:xfrm>
            <a:off x="5819739" y="4095672"/>
            <a:ext cx="3116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https://youtu.be/TK9_-j3Gmoo</a:t>
            </a:r>
          </a:p>
        </p:txBody>
      </p:sp>
    </p:spTree>
    <p:extLst>
      <p:ext uri="{BB962C8B-B14F-4D97-AF65-F5344CB8AC3E}">
        <p14:creationId xmlns:p14="http://schemas.microsoft.com/office/powerpoint/2010/main" val="389169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259A26-3AE2-2B47-862A-BAB7F076C28D}"/>
              </a:ext>
            </a:extLst>
          </p:cNvPr>
          <p:cNvSpPr txBox="1"/>
          <p:nvPr/>
        </p:nvSpPr>
        <p:spPr>
          <a:xfrm>
            <a:off x="4560964" y="2879032"/>
            <a:ext cx="307007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4500" b="1" dirty="0"/>
              <a:t>감사합니다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FF44AC-A04C-1D4D-915B-4FD6D086441A}"/>
              </a:ext>
            </a:extLst>
          </p:cNvPr>
          <p:cNvSpPr/>
          <p:nvPr/>
        </p:nvSpPr>
        <p:spPr>
          <a:xfrm>
            <a:off x="363255" y="100208"/>
            <a:ext cx="11574049" cy="11273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4623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CB16D2B5-EC83-D041-AF3C-AD30996B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ko-KR" altLang="en-US" dirty="0" err="1"/>
              <a:t>비즈네르</a:t>
            </a:r>
            <a:r>
              <a:rPr kumimoji="1" lang="ko-KR" altLang="en-US" dirty="0"/>
              <a:t> 암호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AC6290-63C1-E04D-977A-B62394B90AD4}"/>
              </a:ext>
            </a:extLst>
          </p:cNvPr>
          <p:cNvSpPr txBox="1"/>
          <p:nvPr/>
        </p:nvSpPr>
        <p:spPr>
          <a:xfrm>
            <a:off x="411920" y="1509713"/>
            <a:ext cx="46153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비즈네르에</a:t>
            </a:r>
            <a:r>
              <a:rPr kumimoji="1" lang="ko-KR" altLang="en-US" dirty="0"/>
              <a:t> 의하여 </a:t>
            </a:r>
            <a:r>
              <a:rPr kumimoji="1" lang="en-US" altLang="ko-KR" dirty="0"/>
              <a:t>1586</a:t>
            </a:r>
            <a:r>
              <a:rPr kumimoji="1" lang="ko-KR" altLang="en-US" dirty="0"/>
              <a:t>년에 발표된 암호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비즈네르</a:t>
            </a:r>
            <a:r>
              <a:rPr kumimoji="1" lang="ko-KR" altLang="en-US" dirty="0"/>
              <a:t> 표를 사용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빈도 분석법</a:t>
            </a:r>
            <a:r>
              <a:rPr kumimoji="1" lang="ko-KR" altLang="en-US" dirty="0"/>
              <a:t>이 거의 불가능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암호화에 </a:t>
            </a:r>
            <a:r>
              <a:rPr kumimoji="1" lang="ko-KR" altLang="en-US" b="1" dirty="0"/>
              <a:t>키워드</a:t>
            </a:r>
            <a:r>
              <a:rPr kumimoji="1" lang="en-US" altLang="ko-KR" b="1" dirty="0"/>
              <a:t>(Key)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</a:t>
            </a:r>
            <a:endParaRPr kumimoji="1" lang="en-US" altLang="ko-KR" dirty="0"/>
          </a:p>
        </p:txBody>
      </p:sp>
      <p:pic>
        <p:nvPicPr>
          <p:cNvPr id="1026" name="Picture 2" descr="비제네르 표 예시 설명">
            <a:extLst>
              <a:ext uri="{FF2B5EF4-FFF2-40B4-BE49-F238E27FC236}">
                <a16:creationId xmlns:a16="http://schemas.microsoft.com/office/drawing/2014/main" id="{1AEACE5B-A596-A94E-9578-BD95672BC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633" y="1509713"/>
            <a:ext cx="6278447" cy="467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BC46A4-D074-A94B-BF89-E68905FC9BD6}"/>
              </a:ext>
            </a:extLst>
          </p:cNvPr>
          <p:cNvSpPr txBox="1"/>
          <p:nvPr/>
        </p:nvSpPr>
        <p:spPr>
          <a:xfrm>
            <a:off x="443334" y="4445977"/>
            <a:ext cx="22797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Example </a:t>
            </a:r>
          </a:p>
          <a:p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평문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   </a:t>
            </a:r>
            <a:r>
              <a:rPr kumimoji="1" lang="en-US" altLang="ko-KR" sz="500" dirty="0"/>
              <a:t> </a:t>
            </a:r>
            <a:r>
              <a:rPr kumimoji="1" lang="en-US" altLang="ko-KR" dirty="0"/>
              <a:t>  :</a:t>
            </a:r>
            <a:r>
              <a:rPr kumimoji="1" lang="ko-KR" altLang="en-US" dirty="0"/>
              <a:t> </a:t>
            </a:r>
            <a:r>
              <a:rPr kumimoji="1" lang="en-US" altLang="ko-KR" dirty="0"/>
              <a:t>  A P P L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키워드 </a:t>
            </a:r>
            <a:r>
              <a:rPr kumimoji="1" lang="en-US" altLang="ko-KR" dirty="0"/>
              <a:t> :</a:t>
            </a:r>
            <a:r>
              <a:rPr kumimoji="1" lang="ko-KR" altLang="en-US" dirty="0"/>
              <a:t> </a:t>
            </a:r>
            <a:r>
              <a:rPr kumimoji="1" lang="en-US" altLang="ko-KR" dirty="0"/>
              <a:t>  K E Y K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065A3-C8AE-C347-A6EA-CA1D62A413C0}"/>
              </a:ext>
            </a:extLst>
          </p:cNvPr>
          <p:cNvSpPr txBox="1"/>
          <p:nvPr/>
        </p:nvSpPr>
        <p:spPr>
          <a:xfrm>
            <a:off x="2521923" y="5163621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 </a:t>
            </a:r>
            <a:endParaRPr kumimoji="1" lang="ko-Kore-KR" altLang="en-US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BD0D1628-E557-174B-B2EA-846F949E5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16233"/>
              </p:ext>
            </p:extLst>
          </p:nvPr>
        </p:nvGraphicFramePr>
        <p:xfrm>
          <a:off x="3027319" y="4997713"/>
          <a:ext cx="20681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39">
                  <a:extLst>
                    <a:ext uri="{9D8B030D-6E8A-4147-A177-3AD203B41FA5}">
                      <a16:colId xmlns:a16="http://schemas.microsoft.com/office/drawing/2014/main" val="4268218988"/>
                    </a:ext>
                  </a:extLst>
                </a:gridCol>
                <a:gridCol w="413639">
                  <a:extLst>
                    <a:ext uri="{9D8B030D-6E8A-4147-A177-3AD203B41FA5}">
                      <a16:colId xmlns:a16="http://schemas.microsoft.com/office/drawing/2014/main" val="463324974"/>
                    </a:ext>
                  </a:extLst>
                </a:gridCol>
                <a:gridCol w="413639">
                  <a:extLst>
                    <a:ext uri="{9D8B030D-6E8A-4147-A177-3AD203B41FA5}">
                      <a16:colId xmlns:a16="http://schemas.microsoft.com/office/drawing/2014/main" val="2107933026"/>
                    </a:ext>
                  </a:extLst>
                </a:gridCol>
                <a:gridCol w="413639">
                  <a:extLst>
                    <a:ext uri="{9D8B030D-6E8A-4147-A177-3AD203B41FA5}">
                      <a16:colId xmlns:a16="http://schemas.microsoft.com/office/drawing/2014/main" val="366652401"/>
                    </a:ext>
                  </a:extLst>
                </a:gridCol>
                <a:gridCol w="413639">
                  <a:extLst>
                    <a:ext uri="{9D8B030D-6E8A-4147-A177-3AD203B41FA5}">
                      <a16:colId xmlns:a16="http://schemas.microsoft.com/office/drawing/2014/main" val="2139511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7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Y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33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V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41192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84A326-691D-A048-A171-7C872DD2C017}"/>
              </a:ext>
            </a:extLst>
          </p:cNvPr>
          <p:cNvSpPr/>
          <p:nvPr/>
        </p:nvSpPr>
        <p:spPr>
          <a:xfrm>
            <a:off x="3037829" y="5738648"/>
            <a:ext cx="2068195" cy="382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8BA1BA-6366-A043-8DA9-DA19F58D750C}"/>
              </a:ext>
            </a:extLst>
          </p:cNvPr>
          <p:cNvSpPr txBox="1"/>
          <p:nvPr/>
        </p:nvSpPr>
        <p:spPr>
          <a:xfrm>
            <a:off x="3622834" y="62463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암호문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51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CB16D2B5-EC83-D041-AF3C-AD30996B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ko-KR" altLang="en-US" dirty="0" err="1"/>
              <a:t>비즈네르</a:t>
            </a:r>
            <a:r>
              <a:rPr kumimoji="1" lang="ko-KR" altLang="en-US" dirty="0"/>
              <a:t> 암호</a:t>
            </a:r>
            <a:endParaRPr kumimoji="1" lang="ko-Kore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39B41-D456-8245-ACE5-39F496C07FB6}"/>
              </a:ext>
            </a:extLst>
          </p:cNvPr>
          <p:cNvSpPr txBox="1"/>
          <p:nvPr/>
        </p:nvSpPr>
        <p:spPr>
          <a:xfrm>
            <a:off x="567559" y="3101946"/>
            <a:ext cx="4600940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A</a:t>
            </a:r>
            <a:r>
              <a:rPr kumimoji="1" lang="ko-KR" altLang="en-US" dirty="0"/>
              <a:t> </a:t>
            </a:r>
            <a:r>
              <a:rPr kumimoji="1" lang="en-US" altLang="ko-KR" dirty="0"/>
              <a:t>~</a:t>
            </a:r>
            <a:r>
              <a:rPr kumimoji="1" lang="ko-KR" altLang="en-US" dirty="0"/>
              <a:t> </a:t>
            </a:r>
            <a:r>
              <a:rPr kumimoji="1" lang="en-US" altLang="ko-KR" dirty="0"/>
              <a:t>Z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0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~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sym typeface="Wingdings" pitchFamily="2" charset="2"/>
              </a:rPr>
              <a:t>암호화 </a:t>
            </a:r>
            <a:endParaRPr kumimoji="1" lang="en-US" altLang="ko-KR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sym typeface="Wingdings" pitchFamily="2" charset="2"/>
              </a:rPr>
              <a:t>(</a:t>
            </a:r>
            <a:r>
              <a:rPr kumimoji="1" lang="ko-KR" altLang="en-US" dirty="0" err="1">
                <a:sym typeface="Wingdings" pitchFamily="2" charset="2"/>
              </a:rPr>
              <a:t>평문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+</a:t>
            </a:r>
            <a:r>
              <a:rPr kumimoji="1" lang="ko-KR" altLang="en-US" dirty="0">
                <a:sym typeface="Wingdings" pitchFamily="2" charset="2"/>
              </a:rPr>
              <a:t> 키</a:t>
            </a:r>
            <a:r>
              <a:rPr kumimoji="1" lang="en-US" altLang="ko-KR" dirty="0">
                <a:sym typeface="Wingdings" pitchFamily="2" charset="2"/>
              </a:rPr>
              <a:t>) </a:t>
            </a:r>
            <a:r>
              <a:rPr kumimoji="1" lang="en-US" altLang="ko-KR" b="1" dirty="0">
                <a:sym typeface="Wingdings" pitchFamily="2" charset="2"/>
              </a:rPr>
              <a:t>mod 26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b="1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sym typeface="Wingdings" pitchFamily="2" charset="2"/>
              </a:rPr>
              <a:t>Example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>
                <a:sym typeface="Wingdings" pitchFamily="2" charset="2"/>
              </a:rPr>
              <a:t>  0(A)  +  10(K)  </a:t>
            </a:r>
            <a:r>
              <a:rPr kumimoji="1" lang="en-US" altLang="ko-KR" sz="2200" dirty="0">
                <a:solidFill>
                  <a:schemeClr val="accent1"/>
                </a:solidFill>
                <a:sym typeface="Wingdings" pitchFamily="2" charset="2"/>
              </a:rPr>
              <a:t>mod  26  </a:t>
            </a:r>
            <a:r>
              <a:rPr kumimoji="1" lang="en-US" altLang="ko-KR" sz="2200" dirty="0">
                <a:sym typeface="Wingdings" pitchFamily="2" charset="2"/>
              </a:rPr>
              <a:t>=  10(K)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>
                <a:sym typeface="Wingdings" pitchFamily="2" charset="2"/>
              </a:rPr>
              <a:t>15(P)  +  24(Y)  </a:t>
            </a:r>
            <a:r>
              <a:rPr kumimoji="1" lang="en-US" altLang="ko-KR" sz="2200" dirty="0">
                <a:solidFill>
                  <a:schemeClr val="accent1"/>
                </a:solidFill>
                <a:sym typeface="Wingdings" pitchFamily="2" charset="2"/>
              </a:rPr>
              <a:t>mod  26  </a:t>
            </a:r>
            <a:r>
              <a:rPr kumimoji="1" lang="en-US" altLang="ko-KR" sz="2200" dirty="0">
                <a:sym typeface="Wingdings" pitchFamily="2" charset="2"/>
              </a:rPr>
              <a:t>=  13(N)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75042D-C2D8-5A41-A935-05A1B202A67B}"/>
              </a:ext>
            </a:extLst>
          </p:cNvPr>
          <p:cNvSpPr txBox="1"/>
          <p:nvPr/>
        </p:nvSpPr>
        <p:spPr>
          <a:xfrm>
            <a:off x="653541" y="1328031"/>
            <a:ext cx="27414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Example </a:t>
            </a:r>
          </a:p>
          <a:p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평문</a:t>
            </a:r>
            <a:r>
              <a:rPr kumimoji="1" lang="ko-KR" altLang="en-US" dirty="0"/>
              <a:t> </a:t>
            </a:r>
            <a:r>
              <a:rPr kumimoji="1" lang="en-US" altLang="ko-KR" dirty="0"/>
              <a:t>   </a:t>
            </a:r>
            <a:r>
              <a:rPr kumimoji="1" lang="en-US" altLang="ko-KR" sz="500" dirty="0"/>
              <a:t> </a:t>
            </a:r>
            <a:r>
              <a:rPr kumimoji="1" lang="en-US" altLang="ko-KR" dirty="0"/>
              <a:t>  :</a:t>
            </a:r>
            <a:r>
              <a:rPr kumimoji="1" lang="ko-KR" altLang="en-US" dirty="0"/>
              <a:t> </a:t>
            </a:r>
            <a:r>
              <a:rPr kumimoji="1" lang="en-US" altLang="ko-KR" dirty="0"/>
              <a:t>  A P P L 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키워드 </a:t>
            </a:r>
            <a:r>
              <a:rPr kumimoji="1" lang="en-US" altLang="ko-KR" dirty="0"/>
              <a:t> :</a:t>
            </a:r>
            <a:r>
              <a:rPr kumimoji="1" lang="ko-KR" altLang="en-US" dirty="0"/>
              <a:t> </a:t>
            </a:r>
            <a:r>
              <a:rPr kumimoji="1" lang="en-US" altLang="ko-KR" dirty="0"/>
              <a:t>  K E Y</a:t>
            </a:r>
            <a:r>
              <a:rPr kumimoji="1" lang="ko-KR" altLang="en-US" dirty="0"/>
              <a:t> </a:t>
            </a:r>
            <a:r>
              <a:rPr kumimoji="1" lang="en-US" altLang="ko-KR" dirty="0"/>
              <a:t>K 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pic>
        <p:nvPicPr>
          <p:cNvPr id="5" name="Picture 2" descr="비제네르 표 예시 설명">
            <a:extLst>
              <a:ext uri="{FF2B5EF4-FFF2-40B4-BE49-F238E27FC236}">
                <a16:creationId xmlns:a16="http://schemas.microsoft.com/office/drawing/2014/main" id="{175B9597-0C20-8C4B-B8D0-8208C38F4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510" y="1208796"/>
            <a:ext cx="5854262" cy="436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BE77A60-420C-2C4A-AEFB-5134DABEC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05194"/>
              </p:ext>
            </p:extLst>
          </p:nvPr>
        </p:nvGraphicFramePr>
        <p:xfrm>
          <a:off x="3752533" y="1692839"/>
          <a:ext cx="20681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639">
                  <a:extLst>
                    <a:ext uri="{9D8B030D-6E8A-4147-A177-3AD203B41FA5}">
                      <a16:colId xmlns:a16="http://schemas.microsoft.com/office/drawing/2014/main" val="4268218988"/>
                    </a:ext>
                  </a:extLst>
                </a:gridCol>
                <a:gridCol w="413639">
                  <a:extLst>
                    <a:ext uri="{9D8B030D-6E8A-4147-A177-3AD203B41FA5}">
                      <a16:colId xmlns:a16="http://schemas.microsoft.com/office/drawing/2014/main" val="463324974"/>
                    </a:ext>
                  </a:extLst>
                </a:gridCol>
                <a:gridCol w="413639">
                  <a:extLst>
                    <a:ext uri="{9D8B030D-6E8A-4147-A177-3AD203B41FA5}">
                      <a16:colId xmlns:a16="http://schemas.microsoft.com/office/drawing/2014/main" val="2107933026"/>
                    </a:ext>
                  </a:extLst>
                </a:gridCol>
                <a:gridCol w="413639">
                  <a:extLst>
                    <a:ext uri="{9D8B030D-6E8A-4147-A177-3AD203B41FA5}">
                      <a16:colId xmlns:a16="http://schemas.microsoft.com/office/drawing/2014/main" val="366652401"/>
                    </a:ext>
                  </a:extLst>
                </a:gridCol>
                <a:gridCol w="413639">
                  <a:extLst>
                    <a:ext uri="{9D8B030D-6E8A-4147-A177-3AD203B41FA5}">
                      <a16:colId xmlns:a16="http://schemas.microsoft.com/office/drawing/2014/main" val="2139511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75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Y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33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K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V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941192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25435A0B-4FAC-5747-98D3-D8AB34E7F50B}"/>
              </a:ext>
            </a:extLst>
          </p:cNvPr>
          <p:cNvSpPr/>
          <p:nvPr/>
        </p:nvSpPr>
        <p:spPr>
          <a:xfrm>
            <a:off x="3763043" y="2433774"/>
            <a:ext cx="2068195" cy="382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5D3DAA-7EA8-9645-B8A9-148331D3F459}"/>
              </a:ext>
            </a:extLst>
          </p:cNvPr>
          <p:cNvSpPr txBox="1"/>
          <p:nvPr/>
        </p:nvSpPr>
        <p:spPr>
          <a:xfrm>
            <a:off x="4348048" y="29414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암호문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121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CB16D2B5-EC83-D041-AF3C-AD30996B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R" dirty="0"/>
              <a:t>Grover on </a:t>
            </a:r>
            <a:r>
              <a:rPr kumimoji="1" lang="ko-KR" altLang="en-US" dirty="0" err="1"/>
              <a:t>비즈네르</a:t>
            </a:r>
            <a:endParaRPr kumimoji="1" lang="ko-Kore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88F3D-E830-8245-8930-5795BCA1E75B}"/>
              </a:ext>
            </a:extLst>
          </p:cNvPr>
          <p:cNvSpPr txBox="1"/>
          <p:nvPr/>
        </p:nvSpPr>
        <p:spPr>
          <a:xfrm>
            <a:off x="664169" y="1494789"/>
            <a:ext cx="8885766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200" dirty="0"/>
              <a:t>비즈네르</a:t>
            </a:r>
            <a:r>
              <a:rPr kumimoji="1" lang="ko-KR" altLang="en-US" sz="2200" dirty="0"/>
              <a:t> </a:t>
            </a:r>
            <a:r>
              <a:rPr kumimoji="1" lang="ko-Kore-KR" altLang="en-US" sz="2200" dirty="0"/>
              <a:t>해킹을 위한</a:t>
            </a:r>
            <a:r>
              <a:rPr kumimoji="1" lang="en-US" altLang="ko-Kore-KR" sz="2200" dirty="0"/>
              <a:t> </a:t>
            </a:r>
            <a:r>
              <a:rPr kumimoji="1" lang="en-US" altLang="ko-Kore-KR" sz="2200" b="1" dirty="0"/>
              <a:t>Grover Oracle </a:t>
            </a:r>
            <a:r>
              <a:rPr kumimoji="1" lang="ko-Kore-KR" altLang="en-US" sz="2200" dirty="0"/>
              <a:t>설계</a:t>
            </a:r>
            <a:endParaRPr kumimoji="1" lang="en-US" altLang="ko-Kore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A~Z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(0~25)</a:t>
            </a:r>
            <a:r>
              <a:rPr kumimoji="1" lang="ko-KR" altLang="en-US" sz="2200" dirty="0" err="1"/>
              <a:t>를</a:t>
            </a:r>
            <a:r>
              <a:rPr kumimoji="1" lang="ko-KR" altLang="en-US" sz="2200" dirty="0"/>
              <a:t> 대상으로 하지 않고 </a:t>
            </a:r>
            <a:r>
              <a:rPr kumimoji="1" lang="en-US" altLang="ko-KR" sz="2200" dirty="0"/>
              <a:t>16</a:t>
            </a:r>
            <a:r>
              <a:rPr kumimoji="1" lang="ko-KR" altLang="en-US" sz="2200" dirty="0"/>
              <a:t>진수를 대상으로 설계 </a:t>
            </a:r>
            <a:endParaRPr kumimoji="1" lang="en-US" altLang="ko-KR" sz="2200" dirty="0"/>
          </a:p>
          <a:p>
            <a:pPr lvl="1"/>
            <a:r>
              <a:rPr kumimoji="1" lang="en-US" altLang="ko-KR" sz="2200" dirty="0">
                <a:sym typeface="Wingdings" pitchFamily="2" charset="2"/>
              </a:rPr>
              <a:t>	</a:t>
            </a:r>
          </a:p>
          <a:p>
            <a:pPr lvl="1"/>
            <a:r>
              <a:rPr kumimoji="1" lang="en-US" altLang="ko-KR" sz="2200" dirty="0">
                <a:sym typeface="Wingdings" pitchFamily="2" charset="2"/>
              </a:rPr>
              <a:t>	</a:t>
            </a:r>
            <a:r>
              <a:rPr kumimoji="1" lang="ko-KR" altLang="en-US" sz="2200" dirty="0">
                <a:sym typeface="Wingdings" pitchFamily="2" charset="2"/>
              </a:rPr>
              <a:t> 알파벳의 경우 </a:t>
            </a:r>
            <a:r>
              <a:rPr kumimoji="1" lang="ko-KR" altLang="en-US" sz="2200" dirty="0" err="1">
                <a:sym typeface="Wingdings" pitchFamily="2" charset="2"/>
              </a:rPr>
              <a:t>큐빗이</a:t>
            </a:r>
            <a:r>
              <a:rPr kumimoji="1" lang="ko-KR" altLang="en-US" sz="2200" dirty="0">
                <a:sym typeface="Wingdings" pitchFamily="2" charset="2"/>
              </a:rPr>
              <a:t> 늘어나기 때문에 시뮬레이션이 제한됨</a:t>
            </a:r>
            <a:endParaRPr kumimoji="1" lang="en-US" altLang="ko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200" dirty="0"/>
              <a:t>결국은 </a:t>
            </a:r>
            <a:r>
              <a:rPr kumimoji="1" lang="ko-KR" altLang="en-US" sz="2200" b="1" dirty="0" err="1">
                <a:solidFill>
                  <a:schemeClr val="accent1"/>
                </a:solidFill>
              </a:rPr>
              <a:t>모듈러</a:t>
            </a:r>
            <a:r>
              <a:rPr kumimoji="1" lang="ko-KR" altLang="en-US" sz="2200" b="1" dirty="0">
                <a:solidFill>
                  <a:schemeClr val="accent1"/>
                </a:solidFill>
              </a:rPr>
              <a:t> 덧셈 암호화</a:t>
            </a:r>
            <a:endParaRPr kumimoji="1" lang="en-US" altLang="ko-Kore-KR" sz="2200" b="1" dirty="0">
              <a:solidFill>
                <a:schemeClr val="accent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2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ore-KR" altLang="en-US" sz="2200" dirty="0"/>
              <a:t>알려진 암호문</a:t>
            </a:r>
            <a:r>
              <a:rPr kumimoji="1" lang="en-US" altLang="ko-Kore-KR" sz="2200" dirty="0"/>
              <a:t>, </a:t>
            </a:r>
            <a:r>
              <a:rPr kumimoji="1" lang="ko-Kore-KR" altLang="en-US" sz="2200" dirty="0"/>
              <a:t>평문에 대하여 </a:t>
            </a:r>
            <a:r>
              <a:rPr kumimoji="1" lang="en-US" altLang="ko-KR" sz="2200" b="1" dirty="0">
                <a:solidFill>
                  <a:schemeClr val="accent1"/>
                </a:solidFill>
              </a:rPr>
              <a:t>Ripple carry addition</a:t>
            </a:r>
            <a:r>
              <a:rPr kumimoji="1" lang="ko-KR" altLang="en-US" sz="2200" dirty="0"/>
              <a:t>을 활용  </a:t>
            </a:r>
            <a:endParaRPr kumimoji="1" lang="en-US" altLang="ko-KR" sz="2200" dirty="0"/>
          </a:p>
          <a:p>
            <a:pPr lvl="1"/>
            <a:r>
              <a:rPr kumimoji="1" lang="ko-KR" altLang="en-US" sz="2200" dirty="0"/>
              <a:t>     </a:t>
            </a:r>
            <a:r>
              <a:rPr kumimoji="1" lang="en-US" altLang="ko-KR" sz="2200" dirty="0"/>
              <a:t>	</a:t>
            </a:r>
            <a:r>
              <a:rPr kumimoji="1" lang="ko-KR" altLang="en-US" sz="2200" dirty="0"/>
              <a:t>    이를 통해 </a:t>
            </a:r>
            <a:r>
              <a:rPr kumimoji="1" lang="ko-Kore-KR" altLang="en-US" sz="2200" dirty="0"/>
              <a:t>키워드를</a:t>
            </a:r>
            <a:r>
              <a:rPr kumimoji="1" lang="en-US" altLang="ko-Kore-KR" sz="2200" dirty="0"/>
              <a:t>(Key) </a:t>
            </a:r>
            <a:r>
              <a:rPr kumimoji="1" lang="ko-Kore-KR" altLang="en-US" sz="2200" dirty="0"/>
              <a:t>를 찾아냄</a:t>
            </a:r>
          </a:p>
        </p:txBody>
      </p:sp>
    </p:spTree>
    <p:extLst>
      <p:ext uri="{BB962C8B-B14F-4D97-AF65-F5344CB8AC3E}">
        <p14:creationId xmlns:p14="http://schemas.microsoft.com/office/powerpoint/2010/main" val="270299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128F72B7-985A-244A-9091-2D7E4CB75D60}"/>
              </a:ext>
            </a:extLst>
          </p:cNvPr>
          <p:cNvCxnSpPr>
            <a:cxnSpLocks/>
          </p:cNvCxnSpPr>
          <p:nvPr/>
        </p:nvCxnSpPr>
        <p:spPr>
          <a:xfrm>
            <a:off x="2641746" y="4635760"/>
            <a:ext cx="539446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47954088-5E4F-834F-A26E-E678C55346CB}"/>
              </a:ext>
            </a:extLst>
          </p:cNvPr>
          <p:cNvCxnSpPr>
            <a:cxnSpLocks/>
          </p:cNvCxnSpPr>
          <p:nvPr/>
        </p:nvCxnSpPr>
        <p:spPr>
          <a:xfrm>
            <a:off x="2641746" y="4127876"/>
            <a:ext cx="539446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D2077122-8762-004C-B305-59052EFD32E1}"/>
              </a:ext>
            </a:extLst>
          </p:cNvPr>
          <p:cNvCxnSpPr>
            <a:cxnSpLocks/>
          </p:cNvCxnSpPr>
          <p:nvPr/>
        </p:nvCxnSpPr>
        <p:spPr>
          <a:xfrm>
            <a:off x="2629389" y="4916935"/>
            <a:ext cx="539446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47DCD1D-89BD-864C-96E4-F16356DC2342}"/>
              </a:ext>
            </a:extLst>
          </p:cNvPr>
          <p:cNvCxnSpPr>
            <a:cxnSpLocks/>
          </p:cNvCxnSpPr>
          <p:nvPr/>
        </p:nvCxnSpPr>
        <p:spPr>
          <a:xfrm>
            <a:off x="2641746" y="4390746"/>
            <a:ext cx="539446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610DA882-F3E1-2141-AC53-F3D9EE7EB2E0}"/>
              </a:ext>
            </a:extLst>
          </p:cNvPr>
          <p:cNvCxnSpPr>
            <a:cxnSpLocks/>
          </p:cNvCxnSpPr>
          <p:nvPr/>
        </p:nvCxnSpPr>
        <p:spPr>
          <a:xfrm>
            <a:off x="2629389" y="1311899"/>
            <a:ext cx="539446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9B204955-446B-854E-8D62-18C97EE83ED8}"/>
              </a:ext>
            </a:extLst>
          </p:cNvPr>
          <p:cNvCxnSpPr>
            <a:cxnSpLocks/>
          </p:cNvCxnSpPr>
          <p:nvPr/>
        </p:nvCxnSpPr>
        <p:spPr>
          <a:xfrm>
            <a:off x="2641746" y="2611319"/>
            <a:ext cx="539446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7CDA4C-F8C0-C548-B1FE-554B01A18203}"/>
                  </a:ext>
                </a:extLst>
              </p:cNvPr>
              <p:cNvSpPr txBox="1"/>
              <p:nvPr/>
            </p:nvSpPr>
            <p:spPr>
              <a:xfrm>
                <a:off x="503013" y="4340085"/>
                <a:ext cx="1731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ore-KR" dirty="0" smtClean="0"/>
                          <m:t>Plaintext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7CDA4C-F8C0-C548-B1FE-554B01A18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13" y="4340085"/>
                <a:ext cx="1731500" cy="369332"/>
              </a:xfrm>
              <a:prstGeom prst="rect">
                <a:avLst/>
              </a:prstGeom>
              <a:blipFill>
                <a:blip r:embed="rId2"/>
                <a:stretch>
                  <a:fillRect t="-6452" r="-1449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A6594D-C197-3246-A513-871166BC0A90}"/>
                  </a:ext>
                </a:extLst>
              </p:cNvPr>
              <p:cNvSpPr txBox="1"/>
              <p:nvPr/>
            </p:nvSpPr>
            <p:spPr>
              <a:xfrm>
                <a:off x="1058481" y="1819880"/>
                <a:ext cx="1247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R" b="0" i="0" dirty="0" smtClean="0"/>
                          <m:t>Key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A6594D-C197-3246-A513-871166BC0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481" y="1819880"/>
                <a:ext cx="1247393" cy="369332"/>
              </a:xfrm>
              <a:prstGeom prst="rect">
                <a:avLst/>
              </a:prstGeom>
              <a:blipFill>
                <a:blip r:embed="rId3"/>
                <a:stretch>
                  <a:fillRect t="-6667" r="-3030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973EED82-51D6-9D41-A714-DC294BA1AE43}"/>
              </a:ext>
            </a:extLst>
          </p:cNvPr>
          <p:cNvCxnSpPr>
            <a:cxnSpLocks/>
          </p:cNvCxnSpPr>
          <p:nvPr/>
        </p:nvCxnSpPr>
        <p:spPr>
          <a:xfrm>
            <a:off x="2629389" y="1740269"/>
            <a:ext cx="539446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왼쪽 중괄호[L] 16">
            <a:extLst>
              <a:ext uri="{FF2B5EF4-FFF2-40B4-BE49-F238E27FC236}">
                <a16:creationId xmlns:a16="http://schemas.microsoft.com/office/drawing/2014/main" id="{CC367540-86E2-974B-BA31-5A07FDCCD3C7}"/>
              </a:ext>
            </a:extLst>
          </p:cNvPr>
          <p:cNvSpPr/>
          <p:nvPr/>
        </p:nvSpPr>
        <p:spPr>
          <a:xfrm>
            <a:off x="2286169" y="1323201"/>
            <a:ext cx="168519" cy="136269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왼쪽 중괄호[L] 17">
            <a:extLst>
              <a:ext uri="{FF2B5EF4-FFF2-40B4-BE49-F238E27FC236}">
                <a16:creationId xmlns:a16="http://schemas.microsoft.com/office/drawing/2014/main" id="{52D41A61-965E-E44F-B68F-5C916DB2EFFB}"/>
              </a:ext>
            </a:extLst>
          </p:cNvPr>
          <p:cNvSpPr/>
          <p:nvPr/>
        </p:nvSpPr>
        <p:spPr>
          <a:xfrm>
            <a:off x="2234513" y="4111887"/>
            <a:ext cx="292547" cy="80837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76AAF0-85E7-B64C-B961-E9C9D6D1F01E}"/>
              </a:ext>
            </a:extLst>
          </p:cNvPr>
          <p:cNvGrpSpPr/>
          <p:nvPr/>
        </p:nvGrpSpPr>
        <p:grpSpPr>
          <a:xfrm>
            <a:off x="3193921" y="1083217"/>
            <a:ext cx="382220" cy="393169"/>
            <a:chOff x="2565436" y="947199"/>
            <a:chExt cx="382220" cy="43248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B852446-5A79-F04F-B758-8D509B0BDE49}"/>
                </a:ext>
              </a:extLst>
            </p:cNvPr>
            <p:cNvSpPr/>
            <p:nvPr/>
          </p:nvSpPr>
          <p:spPr>
            <a:xfrm>
              <a:off x="2565436" y="947199"/>
              <a:ext cx="382220" cy="4324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031EEA-F3B0-D94E-938E-BF0E6F68D856}"/>
                </a:ext>
              </a:extLst>
            </p:cNvPr>
            <p:cNvSpPr txBox="1"/>
            <p:nvPr/>
          </p:nvSpPr>
          <p:spPr>
            <a:xfrm>
              <a:off x="2592078" y="97020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H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09B09E5-A139-154C-8682-5C8EA2B56CA4}"/>
              </a:ext>
            </a:extLst>
          </p:cNvPr>
          <p:cNvGrpSpPr/>
          <p:nvPr/>
        </p:nvGrpSpPr>
        <p:grpSpPr>
          <a:xfrm>
            <a:off x="3192145" y="1531107"/>
            <a:ext cx="382220" cy="393169"/>
            <a:chOff x="2565436" y="947199"/>
            <a:chExt cx="382220" cy="43248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4E09D35-6D81-1C4C-A72E-B5961B3424AA}"/>
                </a:ext>
              </a:extLst>
            </p:cNvPr>
            <p:cNvSpPr/>
            <p:nvPr/>
          </p:nvSpPr>
          <p:spPr>
            <a:xfrm>
              <a:off x="2565436" y="947199"/>
              <a:ext cx="382220" cy="4324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17A7C4-128E-3344-850A-768476B5DE60}"/>
                </a:ext>
              </a:extLst>
            </p:cNvPr>
            <p:cNvSpPr txBox="1"/>
            <p:nvPr/>
          </p:nvSpPr>
          <p:spPr>
            <a:xfrm>
              <a:off x="2579721" y="97020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H</a:t>
              </a:r>
              <a:endParaRPr kumimoji="1" lang="ko-Kore-KR" altLang="en-US" dirty="0"/>
            </a:p>
          </p:txBody>
        </p:sp>
      </p:grp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3395FCD8-853C-BF4A-A699-DAB85A27441E}"/>
              </a:ext>
            </a:extLst>
          </p:cNvPr>
          <p:cNvCxnSpPr>
            <a:cxnSpLocks/>
          </p:cNvCxnSpPr>
          <p:nvPr/>
        </p:nvCxnSpPr>
        <p:spPr>
          <a:xfrm>
            <a:off x="2629389" y="2166028"/>
            <a:ext cx="539446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10FE199-36C6-A846-B23C-96EA74E361AE}"/>
              </a:ext>
            </a:extLst>
          </p:cNvPr>
          <p:cNvGrpSpPr/>
          <p:nvPr/>
        </p:nvGrpSpPr>
        <p:grpSpPr>
          <a:xfrm>
            <a:off x="3194743" y="1966612"/>
            <a:ext cx="382220" cy="393169"/>
            <a:chOff x="2565436" y="947199"/>
            <a:chExt cx="382220" cy="43248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460018A-CF9F-264D-9AC7-CA62CCAB5845}"/>
                </a:ext>
              </a:extLst>
            </p:cNvPr>
            <p:cNvSpPr/>
            <p:nvPr/>
          </p:nvSpPr>
          <p:spPr>
            <a:xfrm>
              <a:off x="2565436" y="947199"/>
              <a:ext cx="382220" cy="4324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66B0EB-D4E1-754D-8C30-C084D153D7CE}"/>
                </a:ext>
              </a:extLst>
            </p:cNvPr>
            <p:cNvSpPr txBox="1"/>
            <p:nvPr/>
          </p:nvSpPr>
          <p:spPr>
            <a:xfrm>
              <a:off x="2592078" y="97020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H</a:t>
              </a:r>
              <a:endParaRPr kumimoji="1" lang="ko-Kore-KR" altLang="en-US" dirty="0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918D80-81A3-2D44-A293-D7CA69E1372C}"/>
              </a:ext>
            </a:extLst>
          </p:cNvPr>
          <p:cNvSpPr/>
          <p:nvPr/>
        </p:nvSpPr>
        <p:spPr>
          <a:xfrm>
            <a:off x="3196653" y="2393639"/>
            <a:ext cx="382220" cy="3931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B207ED-C1C6-D84E-9D2D-2A43AC5DC63C}"/>
              </a:ext>
            </a:extLst>
          </p:cNvPr>
          <p:cNvSpPr txBox="1"/>
          <p:nvPr/>
        </p:nvSpPr>
        <p:spPr>
          <a:xfrm>
            <a:off x="3223295" y="2414553"/>
            <a:ext cx="328936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E7CC3B-801D-C24D-9E0D-FD57D983A5DA}"/>
                  </a:ext>
                </a:extLst>
              </p:cNvPr>
              <p:cNvSpPr txBox="1"/>
              <p:nvPr/>
            </p:nvSpPr>
            <p:spPr>
              <a:xfrm>
                <a:off x="503013" y="5231103"/>
                <a:ext cx="1779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ore-KR" dirty="0" smtClean="0"/>
                          <m:t>Plaintext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E7CC3B-801D-C24D-9E0D-FD57D983A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13" y="5231103"/>
                <a:ext cx="1779077" cy="369332"/>
              </a:xfrm>
              <a:prstGeom prst="rect">
                <a:avLst/>
              </a:prstGeom>
              <a:blipFill>
                <a:blip r:embed="rId4"/>
                <a:stretch>
                  <a:fillRect t="-6452" r="-2128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EDC5DD-292D-1243-AFF0-E58512053243}"/>
                  </a:ext>
                </a:extLst>
              </p:cNvPr>
              <p:cNvSpPr txBox="1"/>
              <p:nvPr/>
            </p:nvSpPr>
            <p:spPr>
              <a:xfrm>
                <a:off x="503012" y="5844482"/>
                <a:ext cx="1779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ore-KR" dirty="0" smtClean="0"/>
                          <m:t>Plaintext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EDC5DD-292D-1243-AFF0-E58512053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12" y="5844482"/>
                <a:ext cx="1779077" cy="369332"/>
              </a:xfrm>
              <a:prstGeom prst="rect">
                <a:avLst/>
              </a:prstGeom>
              <a:blipFill>
                <a:blip r:embed="rId5"/>
                <a:stretch>
                  <a:fillRect t="-10000" r="-2128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03DA6F-E4E5-8641-8275-7C0941F567A6}"/>
                  </a:ext>
                </a:extLst>
              </p:cNvPr>
              <p:cNvSpPr txBox="1"/>
              <p:nvPr/>
            </p:nvSpPr>
            <p:spPr>
              <a:xfrm>
                <a:off x="1059829" y="2855107"/>
                <a:ext cx="1247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R" b="0" i="0" dirty="0" smtClean="0"/>
                          <m:t>Key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03DA6F-E4E5-8641-8275-7C0941F5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29" y="2855107"/>
                <a:ext cx="1247393" cy="369332"/>
              </a:xfrm>
              <a:prstGeom prst="rect">
                <a:avLst/>
              </a:prstGeom>
              <a:blipFill>
                <a:blip r:embed="rId6"/>
                <a:stretch>
                  <a:fillRect t="-6667" r="-303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C9B85B-26F9-7947-865D-2954D6856A66}"/>
                  </a:ext>
                </a:extLst>
              </p:cNvPr>
              <p:cNvSpPr txBox="1"/>
              <p:nvPr/>
            </p:nvSpPr>
            <p:spPr>
              <a:xfrm>
                <a:off x="1042386" y="3412846"/>
                <a:ext cx="1247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R" b="0" i="0" dirty="0" smtClean="0"/>
                          <m:t>Key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C9B85B-26F9-7947-865D-2954D6856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386" y="3412846"/>
                <a:ext cx="1247393" cy="369332"/>
              </a:xfrm>
              <a:prstGeom prst="rect">
                <a:avLst/>
              </a:prstGeom>
              <a:blipFill>
                <a:blip r:embed="rId7"/>
                <a:stretch>
                  <a:fillRect t="-6667" r="-303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734C8915-5538-2E43-96BB-2A4730B73EE1}"/>
              </a:ext>
            </a:extLst>
          </p:cNvPr>
          <p:cNvCxnSpPr>
            <a:cxnSpLocks/>
          </p:cNvCxnSpPr>
          <p:nvPr/>
        </p:nvCxnSpPr>
        <p:spPr>
          <a:xfrm>
            <a:off x="2629389" y="3048232"/>
            <a:ext cx="539446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B46EBDA5-C7E1-AF47-86BD-337066F1D9CC}"/>
              </a:ext>
            </a:extLst>
          </p:cNvPr>
          <p:cNvCxnSpPr>
            <a:cxnSpLocks/>
          </p:cNvCxnSpPr>
          <p:nvPr/>
        </p:nvCxnSpPr>
        <p:spPr>
          <a:xfrm>
            <a:off x="2621093" y="3607032"/>
            <a:ext cx="539446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518B6794-B9F9-3E45-A18E-3916714B4C68}"/>
              </a:ext>
            </a:extLst>
          </p:cNvPr>
          <p:cNvCxnSpPr>
            <a:cxnSpLocks/>
          </p:cNvCxnSpPr>
          <p:nvPr/>
        </p:nvCxnSpPr>
        <p:spPr>
          <a:xfrm>
            <a:off x="2628260" y="5435832"/>
            <a:ext cx="539446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533F4E4C-1982-BD44-9921-A9EA87CAA6E1}"/>
              </a:ext>
            </a:extLst>
          </p:cNvPr>
          <p:cNvCxnSpPr>
            <a:cxnSpLocks/>
          </p:cNvCxnSpPr>
          <p:nvPr/>
        </p:nvCxnSpPr>
        <p:spPr>
          <a:xfrm>
            <a:off x="2628259" y="6029148"/>
            <a:ext cx="5394465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70485F8-8920-184F-A3DA-2FA03F366E4A}"/>
              </a:ext>
            </a:extLst>
          </p:cNvPr>
          <p:cNvSpPr/>
          <p:nvPr/>
        </p:nvSpPr>
        <p:spPr>
          <a:xfrm>
            <a:off x="3192145" y="2841761"/>
            <a:ext cx="382220" cy="3931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0ADB0D-7F28-7D40-B8D8-7EE5ABD0214B}"/>
              </a:ext>
            </a:extLst>
          </p:cNvPr>
          <p:cNvSpPr txBox="1"/>
          <p:nvPr/>
        </p:nvSpPr>
        <p:spPr>
          <a:xfrm>
            <a:off x="3218787" y="2862675"/>
            <a:ext cx="328936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EA28B7-72BF-9B4B-8048-AAB629F330A3}"/>
              </a:ext>
            </a:extLst>
          </p:cNvPr>
          <p:cNvSpPr/>
          <p:nvPr/>
        </p:nvSpPr>
        <p:spPr>
          <a:xfrm>
            <a:off x="3192674" y="3379464"/>
            <a:ext cx="382220" cy="3931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2FC88AB-2F1F-4147-97BC-4F36FCC42876}"/>
              </a:ext>
            </a:extLst>
          </p:cNvPr>
          <p:cNvSpPr txBox="1"/>
          <p:nvPr/>
        </p:nvSpPr>
        <p:spPr>
          <a:xfrm>
            <a:off x="3219316" y="3400378"/>
            <a:ext cx="328936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8EC3629-91A8-D149-869A-BF029BAC3665}"/>
              </a:ext>
            </a:extLst>
          </p:cNvPr>
          <p:cNvSpPr/>
          <p:nvPr/>
        </p:nvSpPr>
        <p:spPr>
          <a:xfrm>
            <a:off x="2997755" y="1018292"/>
            <a:ext cx="684622" cy="2864569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71937BF-EAF7-5742-8E69-AB0A28F00E1F}"/>
              </a:ext>
            </a:extLst>
          </p:cNvPr>
          <p:cNvSpPr/>
          <p:nvPr/>
        </p:nvSpPr>
        <p:spPr>
          <a:xfrm>
            <a:off x="3028587" y="3971877"/>
            <a:ext cx="684622" cy="2241938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5D08B13-8F06-6E44-9B29-4DED53E1D730}"/>
              </a:ext>
            </a:extLst>
          </p:cNvPr>
          <p:cNvSpPr txBox="1"/>
          <p:nvPr/>
        </p:nvSpPr>
        <p:spPr>
          <a:xfrm>
            <a:off x="2305874" y="6412787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X</a:t>
            </a:r>
            <a:r>
              <a:rPr kumimoji="1" lang="ko-KR" altLang="en-US" dirty="0"/>
              <a:t> 게이트로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값 세팅 </a:t>
            </a:r>
            <a:endParaRPr kumimoji="1" lang="ko-Kore-KR" altLang="en-US" dirty="0"/>
          </a:p>
        </p:txBody>
      </p:sp>
      <p:sp>
        <p:nvSpPr>
          <p:cNvPr id="84" name="제목 1">
            <a:extLst>
              <a:ext uri="{FF2B5EF4-FFF2-40B4-BE49-F238E27FC236}">
                <a16:creationId xmlns:a16="http://schemas.microsoft.com/office/drawing/2014/main" id="{14089369-9A28-C046-9F4D-C57E1002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R" dirty="0"/>
              <a:t>Grover on </a:t>
            </a:r>
            <a:r>
              <a:rPr kumimoji="1" lang="ko-KR" altLang="en-US" dirty="0" err="1"/>
              <a:t>비즈네르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세팅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1123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128F72B7-985A-244A-9091-2D7E4CB75D60}"/>
              </a:ext>
            </a:extLst>
          </p:cNvPr>
          <p:cNvCxnSpPr>
            <a:cxnSpLocks/>
          </p:cNvCxnSpPr>
          <p:nvPr/>
        </p:nvCxnSpPr>
        <p:spPr>
          <a:xfrm>
            <a:off x="2114525" y="4799695"/>
            <a:ext cx="652730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47954088-5E4F-834F-A26E-E678C55346CB}"/>
              </a:ext>
            </a:extLst>
          </p:cNvPr>
          <p:cNvCxnSpPr>
            <a:cxnSpLocks/>
          </p:cNvCxnSpPr>
          <p:nvPr/>
        </p:nvCxnSpPr>
        <p:spPr>
          <a:xfrm>
            <a:off x="2114525" y="4291811"/>
            <a:ext cx="652730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D2077122-8762-004C-B305-59052EFD32E1}"/>
              </a:ext>
            </a:extLst>
          </p:cNvPr>
          <p:cNvCxnSpPr>
            <a:cxnSpLocks/>
          </p:cNvCxnSpPr>
          <p:nvPr/>
        </p:nvCxnSpPr>
        <p:spPr>
          <a:xfrm>
            <a:off x="2102168" y="5080870"/>
            <a:ext cx="652730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47DCD1D-89BD-864C-96E4-F16356DC2342}"/>
              </a:ext>
            </a:extLst>
          </p:cNvPr>
          <p:cNvCxnSpPr>
            <a:cxnSpLocks/>
          </p:cNvCxnSpPr>
          <p:nvPr/>
        </p:nvCxnSpPr>
        <p:spPr>
          <a:xfrm>
            <a:off x="2114525" y="4554681"/>
            <a:ext cx="652730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610DA882-F3E1-2141-AC53-F3D9EE7EB2E0}"/>
              </a:ext>
            </a:extLst>
          </p:cNvPr>
          <p:cNvCxnSpPr>
            <a:cxnSpLocks/>
          </p:cNvCxnSpPr>
          <p:nvPr/>
        </p:nvCxnSpPr>
        <p:spPr>
          <a:xfrm>
            <a:off x="2102168" y="1475834"/>
            <a:ext cx="652730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9B204955-446B-854E-8D62-18C97EE83ED8}"/>
              </a:ext>
            </a:extLst>
          </p:cNvPr>
          <p:cNvCxnSpPr>
            <a:cxnSpLocks/>
          </p:cNvCxnSpPr>
          <p:nvPr/>
        </p:nvCxnSpPr>
        <p:spPr>
          <a:xfrm>
            <a:off x="2114525" y="2775254"/>
            <a:ext cx="652730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7CDA4C-F8C0-C548-B1FE-554B01A18203}"/>
                  </a:ext>
                </a:extLst>
              </p:cNvPr>
              <p:cNvSpPr txBox="1"/>
              <p:nvPr/>
            </p:nvSpPr>
            <p:spPr>
              <a:xfrm>
                <a:off x="76991" y="4504020"/>
                <a:ext cx="1731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ore-KR" dirty="0" smtClean="0"/>
                          <m:t>Plaintext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7CDA4C-F8C0-C548-B1FE-554B01A18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1" y="4504020"/>
                <a:ext cx="1731500" cy="369332"/>
              </a:xfrm>
              <a:prstGeom prst="rect">
                <a:avLst/>
              </a:prstGeom>
              <a:blipFill>
                <a:blip r:embed="rId2"/>
                <a:stretch>
                  <a:fillRect t="-6667" r="-146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A6594D-C197-3246-A513-871166BC0A90}"/>
                  </a:ext>
                </a:extLst>
              </p:cNvPr>
              <p:cNvSpPr txBox="1"/>
              <p:nvPr/>
            </p:nvSpPr>
            <p:spPr>
              <a:xfrm>
                <a:off x="632459" y="1983815"/>
                <a:ext cx="1247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R" b="0" i="0" dirty="0" smtClean="0"/>
                          <m:t>Key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A6594D-C197-3246-A513-871166BC0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59" y="1983815"/>
                <a:ext cx="1247393" cy="369332"/>
              </a:xfrm>
              <a:prstGeom prst="rect">
                <a:avLst/>
              </a:prstGeom>
              <a:blipFill>
                <a:blip r:embed="rId3"/>
                <a:stretch>
                  <a:fillRect t="-6667" r="-4040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973EED82-51D6-9D41-A714-DC294BA1AE43}"/>
              </a:ext>
            </a:extLst>
          </p:cNvPr>
          <p:cNvCxnSpPr>
            <a:cxnSpLocks/>
          </p:cNvCxnSpPr>
          <p:nvPr/>
        </p:nvCxnSpPr>
        <p:spPr>
          <a:xfrm>
            <a:off x="2102168" y="1904204"/>
            <a:ext cx="652730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왼쪽 중괄호[L] 16">
            <a:extLst>
              <a:ext uri="{FF2B5EF4-FFF2-40B4-BE49-F238E27FC236}">
                <a16:creationId xmlns:a16="http://schemas.microsoft.com/office/drawing/2014/main" id="{CC367540-86E2-974B-BA31-5A07FDCCD3C7}"/>
              </a:ext>
            </a:extLst>
          </p:cNvPr>
          <p:cNvSpPr/>
          <p:nvPr/>
        </p:nvSpPr>
        <p:spPr>
          <a:xfrm>
            <a:off x="1860147" y="1487136"/>
            <a:ext cx="168519" cy="136269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왼쪽 중괄호[L] 17">
            <a:extLst>
              <a:ext uri="{FF2B5EF4-FFF2-40B4-BE49-F238E27FC236}">
                <a16:creationId xmlns:a16="http://schemas.microsoft.com/office/drawing/2014/main" id="{52D41A61-965E-E44F-B68F-5C916DB2EFFB}"/>
              </a:ext>
            </a:extLst>
          </p:cNvPr>
          <p:cNvSpPr/>
          <p:nvPr/>
        </p:nvSpPr>
        <p:spPr>
          <a:xfrm>
            <a:off x="1808491" y="4275822"/>
            <a:ext cx="292547" cy="80837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76AAF0-85E7-B64C-B961-E9C9D6D1F01E}"/>
              </a:ext>
            </a:extLst>
          </p:cNvPr>
          <p:cNvGrpSpPr/>
          <p:nvPr/>
        </p:nvGrpSpPr>
        <p:grpSpPr>
          <a:xfrm>
            <a:off x="2767899" y="1247152"/>
            <a:ext cx="382220" cy="393169"/>
            <a:chOff x="2565436" y="947199"/>
            <a:chExt cx="382220" cy="43248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B852446-5A79-F04F-B758-8D509B0BDE49}"/>
                </a:ext>
              </a:extLst>
            </p:cNvPr>
            <p:cNvSpPr/>
            <p:nvPr/>
          </p:nvSpPr>
          <p:spPr>
            <a:xfrm>
              <a:off x="2565436" y="947199"/>
              <a:ext cx="382220" cy="4324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031EEA-F3B0-D94E-938E-BF0E6F68D856}"/>
                </a:ext>
              </a:extLst>
            </p:cNvPr>
            <p:cNvSpPr txBox="1"/>
            <p:nvPr/>
          </p:nvSpPr>
          <p:spPr>
            <a:xfrm>
              <a:off x="2592078" y="97020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H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09B09E5-A139-154C-8682-5C8EA2B56CA4}"/>
              </a:ext>
            </a:extLst>
          </p:cNvPr>
          <p:cNvGrpSpPr/>
          <p:nvPr/>
        </p:nvGrpSpPr>
        <p:grpSpPr>
          <a:xfrm>
            <a:off x="2766123" y="1695042"/>
            <a:ext cx="382220" cy="393169"/>
            <a:chOff x="2565436" y="947199"/>
            <a:chExt cx="382220" cy="43248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4E09D35-6D81-1C4C-A72E-B5961B3424AA}"/>
                </a:ext>
              </a:extLst>
            </p:cNvPr>
            <p:cNvSpPr/>
            <p:nvPr/>
          </p:nvSpPr>
          <p:spPr>
            <a:xfrm>
              <a:off x="2565436" y="947199"/>
              <a:ext cx="382220" cy="4324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17A7C4-128E-3344-850A-768476B5DE60}"/>
                </a:ext>
              </a:extLst>
            </p:cNvPr>
            <p:cNvSpPr txBox="1"/>
            <p:nvPr/>
          </p:nvSpPr>
          <p:spPr>
            <a:xfrm>
              <a:off x="2579721" y="97020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H</a:t>
              </a:r>
              <a:endParaRPr kumimoji="1" lang="ko-Kore-KR" altLang="en-US" dirty="0"/>
            </a:p>
          </p:txBody>
        </p:sp>
      </p:grp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3395FCD8-853C-BF4A-A699-DAB85A27441E}"/>
              </a:ext>
            </a:extLst>
          </p:cNvPr>
          <p:cNvCxnSpPr>
            <a:cxnSpLocks/>
          </p:cNvCxnSpPr>
          <p:nvPr/>
        </p:nvCxnSpPr>
        <p:spPr>
          <a:xfrm>
            <a:off x="2102168" y="2329963"/>
            <a:ext cx="652730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10FE199-36C6-A846-B23C-96EA74E361AE}"/>
              </a:ext>
            </a:extLst>
          </p:cNvPr>
          <p:cNvGrpSpPr/>
          <p:nvPr/>
        </p:nvGrpSpPr>
        <p:grpSpPr>
          <a:xfrm>
            <a:off x="2768721" y="2130547"/>
            <a:ext cx="382220" cy="393169"/>
            <a:chOff x="2565436" y="947199"/>
            <a:chExt cx="382220" cy="43248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460018A-CF9F-264D-9AC7-CA62CCAB5845}"/>
                </a:ext>
              </a:extLst>
            </p:cNvPr>
            <p:cNvSpPr/>
            <p:nvPr/>
          </p:nvSpPr>
          <p:spPr>
            <a:xfrm>
              <a:off x="2565436" y="947199"/>
              <a:ext cx="382220" cy="4324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66B0EB-D4E1-754D-8C30-C084D153D7CE}"/>
                </a:ext>
              </a:extLst>
            </p:cNvPr>
            <p:cNvSpPr txBox="1"/>
            <p:nvPr/>
          </p:nvSpPr>
          <p:spPr>
            <a:xfrm>
              <a:off x="2592078" y="97020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H</a:t>
              </a:r>
              <a:endParaRPr kumimoji="1" lang="ko-Kore-KR" altLang="en-US" dirty="0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918D80-81A3-2D44-A293-D7CA69E1372C}"/>
              </a:ext>
            </a:extLst>
          </p:cNvPr>
          <p:cNvSpPr/>
          <p:nvPr/>
        </p:nvSpPr>
        <p:spPr>
          <a:xfrm>
            <a:off x="2770631" y="2557574"/>
            <a:ext cx="382220" cy="3931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B207ED-C1C6-D84E-9D2D-2A43AC5DC63C}"/>
              </a:ext>
            </a:extLst>
          </p:cNvPr>
          <p:cNvSpPr txBox="1"/>
          <p:nvPr/>
        </p:nvSpPr>
        <p:spPr>
          <a:xfrm>
            <a:off x="2797273" y="2578488"/>
            <a:ext cx="328936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E7CC3B-801D-C24D-9E0D-FD57D983A5DA}"/>
                  </a:ext>
                </a:extLst>
              </p:cNvPr>
              <p:cNvSpPr txBox="1"/>
              <p:nvPr/>
            </p:nvSpPr>
            <p:spPr>
              <a:xfrm>
                <a:off x="76991" y="5395038"/>
                <a:ext cx="1779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ore-KR" dirty="0" smtClean="0"/>
                          <m:t>Plaintext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E7CC3B-801D-C24D-9E0D-FD57D983A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1" y="5395038"/>
                <a:ext cx="1779077" cy="369332"/>
              </a:xfrm>
              <a:prstGeom prst="rect">
                <a:avLst/>
              </a:prstGeom>
              <a:blipFill>
                <a:blip r:embed="rId4"/>
                <a:stretch>
                  <a:fillRect t="-6452" r="-2143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EDC5DD-292D-1243-AFF0-E58512053243}"/>
                  </a:ext>
                </a:extLst>
              </p:cNvPr>
              <p:cNvSpPr txBox="1"/>
              <p:nvPr/>
            </p:nvSpPr>
            <p:spPr>
              <a:xfrm>
                <a:off x="76990" y="6008417"/>
                <a:ext cx="1779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ore-KR" dirty="0" smtClean="0"/>
                          <m:t>Plaintext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EDC5DD-292D-1243-AFF0-E58512053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0" y="6008417"/>
                <a:ext cx="1779077" cy="369332"/>
              </a:xfrm>
              <a:prstGeom prst="rect">
                <a:avLst/>
              </a:prstGeom>
              <a:blipFill>
                <a:blip r:embed="rId5"/>
                <a:stretch>
                  <a:fillRect t="-10000" r="-2857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03DA6F-E4E5-8641-8275-7C0941F567A6}"/>
                  </a:ext>
                </a:extLst>
              </p:cNvPr>
              <p:cNvSpPr txBox="1"/>
              <p:nvPr/>
            </p:nvSpPr>
            <p:spPr>
              <a:xfrm>
                <a:off x="633807" y="3019042"/>
                <a:ext cx="1247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R" b="0" i="0" dirty="0" smtClean="0"/>
                          <m:t>Key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03DA6F-E4E5-8641-8275-7C0941F5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07" y="3019042"/>
                <a:ext cx="1247393" cy="369332"/>
              </a:xfrm>
              <a:prstGeom prst="rect">
                <a:avLst/>
              </a:prstGeom>
              <a:blipFill>
                <a:blip r:embed="rId6"/>
                <a:stretch>
                  <a:fillRect t="-6667" r="-2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C9B85B-26F9-7947-865D-2954D6856A66}"/>
                  </a:ext>
                </a:extLst>
              </p:cNvPr>
              <p:cNvSpPr txBox="1"/>
              <p:nvPr/>
            </p:nvSpPr>
            <p:spPr>
              <a:xfrm>
                <a:off x="616364" y="3576781"/>
                <a:ext cx="1247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R" b="0" i="0" dirty="0" smtClean="0"/>
                          <m:t>Key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C9B85B-26F9-7947-865D-2954D6856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64" y="3576781"/>
                <a:ext cx="1247393" cy="369332"/>
              </a:xfrm>
              <a:prstGeom prst="rect">
                <a:avLst/>
              </a:prstGeom>
              <a:blipFill>
                <a:blip r:embed="rId7"/>
                <a:stretch>
                  <a:fillRect t="-6667" r="-303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734C8915-5538-2E43-96BB-2A4730B73EE1}"/>
              </a:ext>
            </a:extLst>
          </p:cNvPr>
          <p:cNvCxnSpPr>
            <a:cxnSpLocks/>
          </p:cNvCxnSpPr>
          <p:nvPr/>
        </p:nvCxnSpPr>
        <p:spPr>
          <a:xfrm>
            <a:off x="2102168" y="3212167"/>
            <a:ext cx="652730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B46EBDA5-C7E1-AF47-86BD-337066F1D9CC}"/>
              </a:ext>
            </a:extLst>
          </p:cNvPr>
          <p:cNvCxnSpPr>
            <a:cxnSpLocks/>
          </p:cNvCxnSpPr>
          <p:nvPr/>
        </p:nvCxnSpPr>
        <p:spPr>
          <a:xfrm>
            <a:off x="2093872" y="3770967"/>
            <a:ext cx="652730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518B6794-B9F9-3E45-A18E-3916714B4C68}"/>
              </a:ext>
            </a:extLst>
          </p:cNvPr>
          <p:cNvCxnSpPr>
            <a:cxnSpLocks/>
          </p:cNvCxnSpPr>
          <p:nvPr/>
        </p:nvCxnSpPr>
        <p:spPr>
          <a:xfrm>
            <a:off x="2101039" y="5599767"/>
            <a:ext cx="652730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533F4E4C-1982-BD44-9921-A9EA87CAA6E1}"/>
              </a:ext>
            </a:extLst>
          </p:cNvPr>
          <p:cNvCxnSpPr>
            <a:cxnSpLocks/>
          </p:cNvCxnSpPr>
          <p:nvPr/>
        </p:nvCxnSpPr>
        <p:spPr>
          <a:xfrm>
            <a:off x="2101038" y="6193083"/>
            <a:ext cx="6527303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70485F8-8920-184F-A3DA-2FA03F366E4A}"/>
              </a:ext>
            </a:extLst>
          </p:cNvPr>
          <p:cNvSpPr/>
          <p:nvPr/>
        </p:nvSpPr>
        <p:spPr>
          <a:xfrm>
            <a:off x="2766123" y="3005696"/>
            <a:ext cx="382220" cy="3931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0ADB0D-7F28-7D40-B8D8-7EE5ABD0214B}"/>
              </a:ext>
            </a:extLst>
          </p:cNvPr>
          <p:cNvSpPr txBox="1"/>
          <p:nvPr/>
        </p:nvSpPr>
        <p:spPr>
          <a:xfrm>
            <a:off x="2792765" y="3026610"/>
            <a:ext cx="328936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EA28B7-72BF-9B4B-8048-AAB629F330A3}"/>
              </a:ext>
            </a:extLst>
          </p:cNvPr>
          <p:cNvSpPr/>
          <p:nvPr/>
        </p:nvSpPr>
        <p:spPr>
          <a:xfrm>
            <a:off x="2766652" y="3543399"/>
            <a:ext cx="382220" cy="3931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2FC88AB-2F1F-4147-97BC-4F36FCC42876}"/>
              </a:ext>
            </a:extLst>
          </p:cNvPr>
          <p:cNvSpPr txBox="1"/>
          <p:nvPr/>
        </p:nvSpPr>
        <p:spPr>
          <a:xfrm>
            <a:off x="2793294" y="3564313"/>
            <a:ext cx="328936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8EC3629-91A8-D149-869A-BF029BAC3665}"/>
              </a:ext>
            </a:extLst>
          </p:cNvPr>
          <p:cNvSpPr/>
          <p:nvPr/>
        </p:nvSpPr>
        <p:spPr>
          <a:xfrm>
            <a:off x="3685737" y="1190105"/>
            <a:ext cx="4935438" cy="5224620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4" name="제목 1">
            <a:extLst>
              <a:ext uri="{FF2B5EF4-FFF2-40B4-BE49-F238E27FC236}">
                <a16:creationId xmlns:a16="http://schemas.microsoft.com/office/drawing/2014/main" id="{14089369-9A28-C046-9F4D-C57E1002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R" dirty="0"/>
              <a:t>Grover on </a:t>
            </a:r>
            <a:r>
              <a:rPr kumimoji="1" lang="ko-KR" altLang="en-US" dirty="0" err="1"/>
              <a:t>비즈네르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오라클</a:t>
            </a:r>
            <a:r>
              <a:rPr kumimoji="1" lang="en-US" altLang="ko-KR" dirty="0"/>
              <a:t> (1/2)</a:t>
            </a:r>
            <a:endParaRPr kumimoji="1" lang="ko-Kore-KR" altLang="en-US" dirty="0"/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BF566E6C-51CB-A040-ACB0-9DB0BC4CD6A4}"/>
              </a:ext>
            </a:extLst>
          </p:cNvPr>
          <p:cNvCxnSpPr>
            <a:cxnSpLocks/>
          </p:cNvCxnSpPr>
          <p:nvPr/>
        </p:nvCxnSpPr>
        <p:spPr>
          <a:xfrm>
            <a:off x="4704856" y="2953143"/>
            <a:ext cx="0" cy="116529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0266755F-E940-E847-B34D-212456C843D0}"/>
              </a:ext>
            </a:extLst>
          </p:cNvPr>
          <p:cNvCxnSpPr>
            <a:cxnSpLocks/>
          </p:cNvCxnSpPr>
          <p:nvPr/>
        </p:nvCxnSpPr>
        <p:spPr>
          <a:xfrm>
            <a:off x="4273323" y="2953143"/>
            <a:ext cx="0" cy="116529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703499-26F4-9C46-874C-96C04FCDFCA3}"/>
              </a:ext>
            </a:extLst>
          </p:cNvPr>
          <p:cNvSpPr/>
          <p:nvPr/>
        </p:nvSpPr>
        <p:spPr>
          <a:xfrm>
            <a:off x="3757882" y="1275187"/>
            <a:ext cx="1396642" cy="17170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7502C-696A-8D4E-A7D6-FC8D784F8E62}"/>
              </a:ext>
            </a:extLst>
          </p:cNvPr>
          <p:cNvSpPr txBox="1"/>
          <p:nvPr/>
        </p:nvSpPr>
        <p:spPr>
          <a:xfrm>
            <a:off x="3811597" y="1975462"/>
            <a:ext cx="1370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Ripple-carry </a:t>
            </a:r>
          </a:p>
          <a:p>
            <a:r>
              <a:rPr kumimoji="1" lang="en-US" altLang="ko-Kore-KR" dirty="0"/>
              <a:t>   </a:t>
            </a:r>
            <a:endParaRPr kumimoji="1" lang="ko-Kore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EC0613-E5FB-7442-831F-AE1680E6865D}"/>
              </a:ext>
            </a:extLst>
          </p:cNvPr>
          <p:cNvSpPr/>
          <p:nvPr/>
        </p:nvSpPr>
        <p:spPr>
          <a:xfrm>
            <a:off x="3759835" y="4113817"/>
            <a:ext cx="1396642" cy="111682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39450A1-05DD-3A40-BF83-C55AC5FAA0DB}"/>
              </a:ext>
            </a:extLst>
          </p:cNvPr>
          <p:cNvSpPr/>
          <p:nvPr/>
        </p:nvSpPr>
        <p:spPr>
          <a:xfrm>
            <a:off x="3973538" y="4505836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addition</a:t>
            </a:r>
            <a:endParaRPr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E42FB54-1EB8-0242-8972-FFF8DC74B299}"/>
              </a:ext>
            </a:extLst>
          </p:cNvPr>
          <p:cNvSpPr/>
          <p:nvPr/>
        </p:nvSpPr>
        <p:spPr>
          <a:xfrm>
            <a:off x="4288951" y="2902941"/>
            <a:ext cx="399342" cy="1260739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E15020E9-EDB7-2C4F-A6B5-770347A696BC}"/>
              </a:ext>
            </a:extLst>
          </p:cNvPr>
          <p:cNvCxnSpPr>
            <a:cxnSpLocks/>
          </p:cNvCxnSpPr>
          <p:nvPr/>
        </p:nvCxnSpPr>
        <p:spPr>
          <a:xfrm>
            <a:off x="6482428" y="3465105"/>
            <a:ext cx="0" cy="18686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1CFF243B-C8C9-5C45-94DC-3B0D376BE94B}"/>
              </a:ext>
            </a:extLst>
          </p:cNvPr>
          <p:cNvCxnSpPr>
            <a:cxnSpLocks/>
          </p:cNvCxnSpPr>
          <p:nvPr/>
        </p:nvCxnSpPr>
        <p:spPr>
          <a:xfrm>
            <a:off x="6050895" y="3465105"/>
            <a:ext cx="0" cy="18686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AFBC3EF-9F39-D34C-AF7A-C217836EDBEE}"/>
              </a:ext>
            </a:extLst>
          </p:cNvPr>
          <p:cNvSpPr/>
          <p:nvPr/>
        </p:nvSpPr>
        <p:spPr>
          <a:xfrm>
            <a:off x="5556564" y="2957449"/>
            <a:ext cx="1396642" cy="51636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6C8DEF-8B8F-3E4E-9B59-BFE6606F06A4}"/>
              </a:ext>
            </a:extLst>
          </p:cNvPr>
          <p:cNvSpPr txBox="1"/>
          <p:nvPr/>
        </p:nvSpPr>
        <p:spPr>
          <a:xfrm>
            <a:off x="5602244" y="3024387"/>
            <a:ext cx="1370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Ripple-carry </a:t>
            </a:r>
          </a:p>
          <a:p>
            <a:r>
              <a:rPr kumimoji="1" lang="en-US" altLang="ko-Kore-KR" dirty="0"/>
              <a:t>   </a:t>
            </a:r>
            <a:endParaRPr kumimoji="1" lang="ko-Kore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08798B-F3FA-F143-83F1-E2F054F4F991}"/>
              </a:ext>
            </a:extLst>
          </p:cNvPr>
          <p:cNvSpPr/>
          <p:nvPr/>
        </p:nvSpPr>
        <p:spPr>
          <a:xfrm>
            <a:off x="5546404" y="5333715"/>
            <a:ext cx="1396642" cy="4479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5BD071-2869-624E-B69B-368A2EBED5C8}"/>
              </a:ext>
            </a:extLst>
          </p:cNvPr>
          <p:cNvSpPr/>
          <p:nvPr/>
        </p:nvSpPr>
        <p:spPr>
          <a:xfrm>
            <a:off x="5762060" y="5372205"/>
            <a:ext cx="965329" cy="305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addition</a:t>
            </a:r>
            <a:endParaRPr lang="ko-Kore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ECC7E32-3EBB-474D-8D0A-FC7BFB3D2A52}"/>
              </a:ext>
            </a:extLst>
          </p:cNvPr>
          <p:cNvSpPr/>
          <p:nvPr/>
        </p:nvSpPr>
        <p:spPr>
          <a:xfrm>
            <a:off x="6066523" y="3329123"/>
            <a:ext cx="399342" cy="2110691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F42C226B-1CC9-7649-AA0D-05D3DF2253BF}"/>
              </a:ext>
            </a:extLst>
          </p:cNvPr>
          <p:cNvCxnSpPr>
            <a:cxnSpLocks/>
          </p:cNvCxnSpPr>
          <p:nvPr/>
        </p:nvCxnSpPr>
        <p:spPr>
          <a:xfrm>
            <a:off x="8053345" y="4098176"/>
            <a:ext cx="0" cy="18686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9854870C-FCE7-DF40-9E92-171425626FA8}"/>
              </a:ext>
            </a:extLst>
          </p:cNvPr>
          <p:cNvCxnSpPr>
            <a:cxnSpLocks/>
          </p:cNvCxnSpPr>
          <p:nvPr/>
        </p:nvCxnSpPr>
        <p:spPr>
          <a:xfrm>
            <a:off x="7621812" y="4098176"/>
            <a:ext cx="0" cy="18686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5CF9446-F320-8446-A2E8-385AA85ABE62}"/>
              </a:ext>
            </a:extLst>
          </p:cNvPr>
          <p:cNvSpPr/>
          <p:nvPr/>
        </p:nvSpPr>
        <p:spPr>
          <a:xfrm>
            <a:off x="7127481" y="3590520"/>
            <a:ext cx="1396642" cy="51636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6278AD-5656-314A-ABC0-6D1A1D7AE997}"/>
              </a:ext>
            </a:extLst>
          </p:cNvPr>
          <p:cNvSpPr txBox="1"/>
          <p:nvPr/>
        </p:nvSpPr>
        <p:spPr>
          <a:xfrm>
            <a:off x="7173161" y="3657458"/>
            <a:ext cx="1370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Ripple-carry </a:t>
            </a:r>
          </a:p>
          <a:p>
            <a:r>
              <a:rPr kumimoji="1" lang="en-US" altLang="ko-Kore-KR" dirty="0"/>
              <a:t>   </a:t>
            </a:r>
            <a:endParaRPr kumimoji="1" lang="ko-Kore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7CD8AD0-A5C2-7343-95EC-C12ACA0EC2FA}"/>
              </a:ext>
            </a:extLst>
          </p:cNvPr>
          <p:cNvSpPr/>
          <p:nvPr/>
        </p:nvSpPr>
        <p:spPr>
          <a:xfrm>
            <a:off x="7117321" y="5966786"/>
            <a:ext cx="1396642" cy="4479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895143-BF29-2E4F-81B5-90F15CDC6AF3}"/>
              </a:ext>
            </a:extLst>
          </p:cNvPr>
          <p:cNvSpPr/>
          <p:nvPr/>
        </p:nvSpPr>
        <p:spPr>
          <a:xfrm>
            <a:off x="7332977" y="6005276"/>
            <a:ext cx="965329" cy="305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addition</a:t>
            </a:r>
            <a:endParaRPr lang="ko-Kore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7ACF388-5228-7540-97FE-29126CCBFCE7}"/>
              </a:ext>
            </a:extLst>
          </p:cNvPr>
          <p:cNvSpPr/>
          <p:nvPr/>
        </p:nvSpPr>
        <p:spPr>
          <a:xfrm>
            <a:off x="7637440" y="3962194"/>
            <a:ext cx="399342" cy="2110691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A32731-BBE2-FB47-8B75-E2FF285FB693}"/>
              </a:ext>
            </a:extLst>
          </p:cNvPr>
          <p:cNvSpPr txBox="1"/>
          <p:nvPr/>
        </p:nvSpPr>
        <p:spPr>
          <a:xfrm>
            <a:off x="9003837" y="1419660"/>
            <a:ext cx="291060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사용된 </a:t>
            </a:r>
            <a:r>
              <a:rPr kumimoji="1" lang="ko-KR" altLang="en-US" dirty="0" err="1"/>
              <a:t>큐빗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 </a:t>
            </a:r>
            <a:r>
              <a:rPr kumimoji="1" lang="en-US" altLang="ko-KR" dirty="0"/>
              <a:t>25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Key, </a:t>
            </a:r>
            <a:r>
              <a:rPr kumimoji="1" lang="en-US" altLang="ko-KR" dirty="0" err="1"/>
              <a:t>Plinatext</a:t>
            </a:r>
            <a:r>
              <a:rPr kumimoji="1" lang="en-US" altLang="ko-KR" dirty="0"/>
              <a:t> : </a:t>
            </a:r>
            <a:r>
              <a:rPr kumimoji="1" lang="ko-KR" altLang="en-US" dirty="0"/>
              <a:t> </a:t>
            </a:r>
            <a:r>
              <a:rPr kumimoji="1" lang="en-US" altLang="ko-KR" dirty="0"/>
              <a:t>24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carry – bit </a:t>
            </a:r>
            <a:r>
              <a:rPr kumimoji="1" lang="ko-KR" altLang="en-US" dirty="0"/>
              <a:t>      </a:t>
            </a:r>
            <a:r>
              <a:rPr kumimoji="1" lang="en-US" altLang="ko-KR" dirty="0"/>
              <a:t>: 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 </a:t>
            </a:r>
            <a:endParaRPr kumimoji="1" lang="ko-Kore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101BB9-7A84-4347-8EC5-33A62D2BE7C2}"/>
              </a:ext>
            </a:extLst>
          </p:cNvPr>
          <p:cNvSpPr txBox="1"/>
          <p:nvPr/>
        </p:nvSpPr>
        <p:spPr>
          <a:xfrm>
            <a:off x="8925638" y="3322367"/>
            <a:ext cx="317106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어차피 단위 별로 적용되어</a:t>
            </a:r>
            <a:endParaRPr kumimoji="1" lang="en-US" altLang="ko-KR" dirty="0"/>
          </a:p>
          <a:p>
            <a:r>
              <a:rPr kumimoji="1" lang="ko-KR" altLang="en-US" dirty="0"/>
              <a:t>      </a:t>
            </a:r>
            <a:endParaRPr kumimoji="1" lang="en-US" altLang="ko-KR" dirty="0"/>
          </a:p>
          <a:p>
            <a:r>
              <a:rPr kumimoji="1" lang="ko-KR" altLang="en-US" dirty="0"/>
              <a:t>      </a:t>
            </a:r>
            <a:r>
              <a:rPr kumimoji="1" lang="ko-Kore-KR" altLang="en-US" dirty="0"/>
              <a:t>키워드</a:t>
            </a:r>
            <a:r>
              <a:rPr kumimoji="1" lang="ko-KR" altLang="en-US" dirty="0"/>
              <a:t> 길이를 몰라도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       상관 없음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730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128F72B7-985A-244A-9091-2D7E4CB75D60}"/>
              </a:ext>
            </a:extLst>
          </p:cNvPr>
          <p:cNvCxnSpPr>
            <a:cxnSpLocks/>
          </p:cNvCxnSpPr>
          <p:nvPr/>
        </p:nvCxnSpPr>
        <p:spPr>
          <a:xfrm>
            <a:off x="2109180" y="4595120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47954088-5E4F-834F-A26E-E678C55346CB}"/>
              </a:ext>
            </a:extLst>
          </p:cNvPr>
          <p:cNvCxnSpPr>
            <a:cxnSpLocks/>
          </p:cNvCxnSpPr>
          <p:nvPr/>
        </p:nvCxnSpPr>
        <p:spPr>
          <a:xfrm>
            <a:off x="2109180" y="4087236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D2077122-8762-004C-B305-59052EFD32E1}"/>
              </a:ext>
            </a:extLst>
          </p:cNvPr>
          <p:cNvCxnSpPr>
            <a:cxnSpLocks/>
          </p:cNvCxnSpPr>
          <p:nvPr/>
        </p:nvCxnSpPr>
        <p:spPr>
          <a:xfrm>
            <a:off x="2096823" y="4876295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47DCD1D-89BD-864C-96E4-F16356DC2342}"/>
              </a:ext>
            </a:extLst>
          </p:cNvPr>
          <p:cNvCxnSpPr>
            <a:cxnSpLocks/>
          </p:cNvCxnSpPr>
          <p:nvPr/>
        </p:nvCxnSpPr>
        <p:spPr>
          <a:xfrm>
            <a:off x="2109180" y="4350106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610DA882-F3E1-2141-AC53-F3D9EE7EB2E0}"/>
              </a:ext>
            </a:extLst>
          </p:cNvPr>
          <p:cNvCxnSpPr>
            <a:cxnSpLocks/>
          </p:cNvCxnSpPr>
          <p:nvPr/>
        </p:nvCxnSpPr>
        <p:spPr>
          <a:xfrm>
            <a:off x="2096823" y="1271259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9B204955-446B-854E-8D62-18C97EE83ED8}"/>
              </a:ext>
            </a:extLst>
          </p:cNvPr>
          <p:cNvCxnSpPr>
            <a:cxnSpLocks/>
          </p:cNvCxnSpPr>
          <p:nvPr/>
        </p:nvCxnSpPr>
        <p:spPr>
          <a:xfrm>
            <a:off x="2109180" y="2570679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7CDA4C-F8C0-C548-B1FE-554B01A18203}"/>
                  </a:ext>
                </a:extLst>
              </p:cNvPr>
              <p:cNvSpPr txBox="1"/>
              <p:nvPr/>
            </p:nvSpPr>
            <p:spPr>
              <a:xfrm>
                <a:off x="55973" y="4299445"/>
                <a:ext cx="1731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ore-KR" dirty="0" smtClean="0"/>
                          <m:t>Plaintext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7CDA4C-F8C0-C548-B1FE-554B01A18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3" y="4299445"/>
                <a:ext cx="1731500" cy="369332"/>
              </a:xfrm>
              <a:prstGeom prst="rect">
                <a:avLst/>
              </a:prstGeom>
              <a:blipFill>
                <a:blip r:embed="rId2"/>
                <a:stretch>
                  <a:fillRect t="-6667" r="-219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A6594D-C197-3246-A513-871166BC0A90}"/>
                  </a:ext>
                </a:extLst>
              </p:cNvPr>
              <p:cNvSpPr txBox="1"/>
              <p:nvPr/>
            </p:nvSpPr>
            <p:spPr>
              <a:xfrm>
                <a:off x="611441" y="1779240"/>
                <a:ext cx="1247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R" b="0" i="0" dirty="0" smtClean="0"/>
                          <m:t>Key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A6594D-C197-3246-A513-871166BC0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41" y="1779240"/>
                <a:ext cx="1247393" cy="369332"/>
              </a:xfrm>
              <a:prstGeom prst="rect">
                <a:avLst/>
              </a:prstGeom>
              <a:blipFill>
                <a:blip r:embed="rId3"/>
                <a:stretch>
                  <a:fillRect t="-10345" r="-3030" b="-3103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973EED82-51D6-9D41-A714-DC294BA1AE43}"/>
              </a:ext>
            </a:extLst>
          </p:cNvPr>
          <p:cNvCxnSpPr>
            <a:cxnSpLocks/>
          </p:cNvCxnSpPr>
          <p:nvPr/>
        </p:nvCxnSpPr>
        <p:spPr>
          <a:xfrm>
            <a:off x="2096823" y="1699629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왼쪽 중괄호[L] 16">
            <a:extLst>
              <a:ext uri="{FF2B5EF4-FFF2-40B4-BE49-F238E27FC236}">
                <a16:creationId xmlns:a16="http://schemas.microsoft.com/office/drawing/2014/main" id="{CC367540-86E2-974B-BA31-5A07FDCCD3C7}"/>
              </a:ext>
            </a:extLst>
          </p:cNvPr>
          <p:cNvSpPr/>
          <p:nvPr/>
        </p:nvSpPr>
        <p:spPr>
          <a:xfrm>
            <a:off x="1839129" y="1282561"/>
            <a:ext cx="168519" cy="136269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왼쪽 중괄호[L] 17">
            <a:extLst>
              <a:ext uri="{FF2B5EF4-FFF2-40B4-BE49-F238E27FC236}">
                <a16:creationId xmlns:a16="http://schemas.microsoft.com/office/drawing/2014/main" id="{52D41A61-965E-E44F-B68F-5C916DB2EFFB}"/>
              </a:ext>
            </a:extLst>
          </p:cNvPr>
          <p:cNvSpPr/>
          <p:nvPr/>
        </p:nvSpPr>
        <p:spPr>
          <a:xfrm>
            <a:off x="1787473" y="4071247"/>
            <a:ext cx="292547" cy="80837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76AAF0-85E7-B64C-B961-E9C9D6D1F01E}"/>
              </a:ext>
            </a:extLst>
          </p:cNvPr>
          <p:cNvGrpSpPr/>
          <p:nvPr/>
        </p:nvGrpSpPr>
        <p:grpSpPr>
          <a:xfrm>
            <a:off x="2746881" y="1042577"/>
            <a:ext cx="382220" cy="393169"/>
            <a:chOff x="2565436" y="947199"/>
            <a:chExt cx="382220" cy="43248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B852446-5A79-F04F-B758-8D509B0BDE49}"/>
                </a:ext>
              </a:extLst>
            </p:cNvPr>
            <p:cNvSpPr/>
            <p:nvPr/>
          </p:nvSpPr>
          <p:spPr>
            <a:xfrm>
              <a:off x="2565436" y="947199"/>
              <a:ext cx="382220" cy="4324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031EEA-F3B0-D94E-938E-BF0E6F68D856}"/>
                </a:ext>
              </a:extLst>
            </p:cNvPr>
            <p:cNvSpPr txBox="1"/>
            <p:nvPr/>
          </p:nvSpPr>
          <p:spPr>
            <a:xfrm>
              <a:off x="2592078" y="97020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H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09B09E5-A139-154C-8682-5C8EA2B56CA4}"/>
              </a:ext>
            </a:extLst>
          </p:cNvPr>
          <p:cNvGrpSpPr/>
          <p:nvPr/>
        </p:nvGrpSpPr>
        <p:grpSpPr>
          <a:xfrm>
            <a:off x="2745105" y="1490467"/>
            <a:ext cx="382220" cy="393169"/>
            <a:chOff x="2565436" y="947199"/>
            <a:chExt cx="382220" cy="43248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4E09D35-6D81-1C4C-A72E-B5961B3424AA}"/>
                </a:ext>
              </a:extLst>
            </p:cNvPr>
            <p:cNvSpPr/>
            <p:nvPr/>
          </p:nvSpPr>
          <p:spPr>
            <a:xfrm>
              <a:off x="2565436" y="947199"/>
              <a:ext cx="382220" cy="4324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17A7C4-128E-3344-850A-768476B5DE60}"/>
                </a:ext>
              </a:extLst>
            </p:cNvPr>
            <p:cNvSpPr txBox="1"/>
            <p:nvPr/>
          </p:nvSpPr>
          <p:spPr>
            <a:xfrm>
              <a:off x="2579721" y="97020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H</a:t>
              </a:r>
              <a:endParaRPr kumimoji="1" lang="ko-Kore-KR" altLang="en-US" dirty="0"/>
            </a:p>
          </p:txBody>
        </p:sp>
      </p:grp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3395FCD8-853C-BF4A-A699-DAB85A27441E}"/>
              </a:ext>
            </a:extLst>
          </p:cNvPr>
          <p:cNvCxnSpPr>
            <a:cxnSpLocks/>
          </p:cNvCxnSpPr>
          <p:nvPr/>
        </p:nvCxnSpPr>
        <p:spPr>
          <a:xfrm>
            <a:off x="2096823" y="2125388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10FE199-36C6-A846-B23C-96EA74E361AE}"/>
              </a:ext>
            </a:extLst>
          </p:cNvPr>
          <p:cNvGrpSpPr/>
          <p:nvPr/>
        </p:nvGrpSpPr>
        <p:grpSpPr>
          <a:xfrm>
            <a:off x="2747703" y="1925972"/>
            <a:ext cx="382220" cy="393169"/>
            <a:chOff x="2565436" y="947199"/>
            <a:chExt cx="382220" cy="43248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460018A-CF9F-264D-9AC7-CA62CCAB5845}"/>
                </a:ext>
              </a:extLst>
            </p:cNvPr>
            <p:cNvSpPr/>
            <p:nvPr/>
          </p:nvSpPr>
          <p:spPr>
            <a:xfrm>
              <a:off x="2565436" y="947199"/>
              <a:ext cx="382220" cy="4324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66B0EB-D4E1-754D-8C30-C084D153D7CE}"/>
                </a:ext>
              </a:extLst>
            </p:cNvPr>
            <p:cNvSpPr txBox="1"/>
            <p:nvPr/>
          </p:nvSpPr>
          <p:spPr>
            <a:xfrm>
              <a:off x="2592078" y="97020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H</a:t>
              </a:r>
              <a:endParaRPr kumimoji="1" lang="ko-Kore-KR" altLang="en-US" dirty="0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918D80-81A3-2D44-A293-D7CA69E1372C}"/>
              </a:ext>
            </a:extLst>
          </p:cNvPr>
          <p:cNvSpPr/>
          <p:nvPr/>
        </p:nvSpPr>
        <p:spPr>
          <a:xfrm>
            <a:off x="2749613" y="2352999"/>
            <a:ext cx="382220" cy="3931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B207ED-C1C6-D84E-9D2D-2A43AC5DC63C}"/>
              </a:ext>
            </a:extLst>
          </p:cNvPr>
          <p:cNvSpPr txBox="1"/>
          <p:nvPr/>
        </p:nvSpPr>
        <p:spPr>
          <a:xfrm>
            <a:off x="2776255" y="2373913"/>
            <a:ext cx="328936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E7CC3B-801D-C24D-9E0D-FD57D983A5DA}"/>
                  </a:ext>
                </a:extLst>
              </p:cNvPr>
              <p:cNvSpPr txBox="1"/>
              <p:nvPr/>
            </p:nvSpPr>
            <p:spPr>
              <a:xfrm>
                <a:off x="55973" y="5190463"/>
                <a:ext cx="1779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ore-KR" dirty="0" smtClean="0"/>
                          <m:t>Plaintext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E7CC3B-801D-C24D-9E0D-FD57D983A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3" y="5190463"/>
                <a:ext cx="1779077" cy="369332"/>
              </a:xfrm>
              <a:prstGeom prst="rect">
                <a:avLst/>
              </a:prstGeom>
              <a:blipFill>
                <a:blip r:embed="rId4"/>
                <a:stretch>
                  <a:fillRect t="-6667" r="-2128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EDC5DD-292D-1243-AFF0-E58512053243}"/>
                  </a:ext>
                </a:extLst>
              </p:cNvPr>
              <p:cNvSpPr txBox="1"/>
              <p:nvPr/>
            </p:nvSpPr>
            <p:spPr>
              <a:xfrm>
                <a:off x="55972" y="5803842"/>
                <a:ext cx="1779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ore-KR" dirty="0" smtClean="0"/>
                          <m:t>Plaintext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EDC5DD-292D-1243-AFF0-E58512053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" y="5803842"/>
                <a:ext cx="1779077" cy="369332"/>
              </a:xfrm>
              <a:prstGeom prst="rect">
                <a:avLst/>
              </a:prstGeom>
              <a:blipFill>
                <a:blip r:embed="rId5"/>
                <a:stretch>
                  <a:fillRect t="-3226" r="-2128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03DA6F-E4E5-8641-8275-7C0941F567A6}"/>
                  </a:ext>
                </a:extLst>
              </p:cNvPr>
              <p:cNvSpPr txBox="1"/>
              <p:nvPr/>
            </p:nvSpPr>
            <p:spPr>
              <a:xfrm>
                <a:off x="612789" y="2814467"/>
                <a:ext cx="1247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R" b="0" i="0" dirty="0" smtClean="0"/>
                          <m:t>Key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03DA6F-E4E5-8641-8275-7C0941F5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89" y="2814467"/>
                <a:ext cx="1247393" cy="369332"/>
              </a:xfrm>
              <a:prstGeom prst="rect">
                <a:avLst/>
              </a:prstGeom>
              <a:blipFill>
                <a:blip r:embed="rId6"/>
                <a:stretch>
                  <a:fillRect t="-6667" r="-303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C9B85B-26F9-7947-865D-2954D6856A66}"/>
                  </a:ext>
                </a:extLst>
              </p:cNvPr>
              <p:cNvSpPr txBox="1"/>
              <p:nvPr/>
            </p:nvSpPr>
            <p:spPr>
              <a:xfrm>
                <a:off x="595346" y="3372206"/>
                <a:ext cx="1247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R" b="0" i="0" dirty="0" smtClean="0"/>
                          <m:t>Key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C9B85B-26F9-7947-865D-2954D6856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46" y="3372206"/>
                <a:ext cx="1247393" cy="369332"/>
              </a:xfrm>
              <a:prstGeom prst="rect">
                <a:avLst/>
              </a:prstGeom>
              <a:blipFill>
                <a:blip r:embed="rId7"/>
                <a:stretch>
                  <a:fillRect t="-6667" r="-4082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734C8915-5538-2E43-96BB-2A4730B73EE1}"/>
              </a:ext>
            </a:extLst>
          </p:cNvPr>
          <p:cNvCxnSpPr>
            <a:cxnSpLocks/>
          </p:cNvCxnSpPr>
          <p:nvPr/>
        </p:nvCxnSpPr>
        <p:spPr>
          <a:xfrm>
            <a:off x="2096823" y="3007592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B46EBDA5-C7E1-AF47-86BD-337066F1D9CC}"/>
              </a:ext>
            </a:extLst>
          </p:cNvPr>
          <p:cNvCxnSpPr>
            <a:cxnSpLocks/>
          </p:cNvCxnSpPr>
          <p:nvPr/>
        </p:nvCxnSpPr>
        <p:spPr>
          <a:xfrm>
            <a:off x="2088527" y="3566392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518B6794-B9F9-3E45-A18E-3916714B4C68}"/>
              </a:ext>
            </a:extLst>
          </p:cNvPr>
          <p:cNvCxnSpPr>
            <a:cxnSpLocks/>
          </p:cNvCxnSpPr>
          <p:nvPr/>
        </p:nvCxnSpPr>
        <p:spPr>
          <a:xfrm>
            <a:off x="2095694" y="5395192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533F4E4C-1982-BD44-9921-A9EA87CAA6E1}"/>
              </a:ext>
            </a:extLst>
          </p:cNvPr>
          <p:cNvCxnSpPr>
            <a:cxnSpLocks/>
          </p:cNvCxnSpPr>
          <p:nvPr/>
        </p:nvCxnSpPr>
        <p:spPr>
          <a:xfrm>
            <a:off x="2095693" y="5988508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70485F8-8920-184F-A3DA-2FA03F366E4A}"/>
              </a:ext>
            </a:extLst>
          </p:cNvPr>
          <p:cNvSpPr/>
          <p:nvPr/>
        </p:nvSpPr>
        <p:spPr>
          <a:xfrm>
            <a:off x="2745105" y="2801121"/>
            <a:ext cx="382220" cy="3931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0ADB0D-7F28-7D40-B8D8-7EE5ABD0214B}"/>
              </a:ext>
            </a:extLst>
          </p:cNvPr>
          <p:cNvSpPr txBox="1"/>
          <p:nvPr/>
        </p:nvSpPr>
        <p:spPr>
          <a:xfrm>
            <a:off x="2771747" y="2822035"/>
            <a:ext cx="328936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EA28B7-72BF-9B4B-8048-AAB629F330A3}"/>
              </a:ext>
            </a:extLst>
          </p:cNvPr>
          <p:cNvSpPr/>
          <p:nvPr/>
        </p:nvSpPr>
        <p:spPr>
          <a:xfrm>
            <a:off x="2745634" y="3338824"/>
            <a:ext cx="382220" cy="3931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2FC88AB-2F1F-4147-97BC-4F36FCC42876}"/>
              </a:ext>
            </a:extLst>
          </p:cNvPr>
          <p:cNvSpPr txBox="1"/>
          <p:nvPr/>
        </p:nvSpPr>
        <p:spPr>
          <a:xfrm>
            <a:off x="2772276" y="3359738"/>
            <a:ext cx="328936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84" name="제목 1">
            <a:extLst>
              <a:ext uri="{FF2B5EF4-FFF2-40B4-BE49-F238E27FC236}">
                <a16:creationId xmlns:a16="http://schemas.microsoft.com/office/drawing/2014/main" id="{14089369-9A28-C046-9F4D-C57E1002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R" dirty="0"/>
              <a:t>Grover on </a:t>
            </a:r>
            <a:r>
              <a:rPr kumimoji="1" lang="ko-KR" altLang="en-US" dirty="0" err="1"/>
              <a:t>비즈네르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오라클 </a:t>
            </a:r>
            <a:r>
              <a:rPr kumimoji="1" lang="en-US" altLang="ko-KR" dirty="0"/>
              <a:t>(2/2)</a:t>
            </a:r>
            <a:endParaRPr kumimoji="1" lang="ko-Kore-KR" altLang="en-US" dirty="0"/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BF566E6C-51CB-A040-ACB0-9DB0BC4CD6A4}"/>
              </a:ext>
            </a:extLst>
          </p:cNvPr>
          <p:cNvCxnSpPr>
            <a:cxnSpLocks/>
          </p:cNvCxnSpPr>
          <p:nvPr/>
        </p:nvCxnSpPr>
        <p:spPr>
          <a:xfrm>
            <a:off x="4683838" y="2748568"/>
            <a:ext cx="0" cy="116529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0266755F-E940-E847-B34D-212456C843D0}"/>
              </a:ext>
            </a:extLst>
          </p:cNvPr>
          <p:cNvCxnSpPr>
            <a:cxnSpLocks/>
          </p:cNvCxnSpPr>
          <p:nvPr/>
        </p:nvCxnSpPr>
        <p:spPr>
          <a:xfrm>
            <a:off x="4252305" y="2748568"/>
            <a:ext cx="0" cy="116529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E703499-26F4-9C46-874C-96C04FCDFCA3}"/>
              </a:ext>
            </a:extLst>
          </p:cNvPr>
          <p:cNvSpPr/>
          <p:nvPr/>
        </p:nvSpPr>
        <p:spPr>
          <a:xfrm>
            <a:off x="3736864" y="1070612"/>
            <a:ext cx="1396642" cy="171705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7502C-696A-8D4E-A7D6-FC8D784F8E62}"/>
              </a:ext>
            </a:extLst>
          </p:cNvPr>
          <p:cNvSpPr txBox="1"/>
          <p:nvPr/>
        </p:nvSpPr>
        <p:spPr>
          <a:xfrm>
            <a:off x="3790579" y="1770887"/>
            <a:ext cx="1370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Ripple-carry </a:t>
            </a:r>
          </a:p>
          <a:p>
            <a:r>
              <a:rPr kumimoji="1" lang="en-US" altLang="ko-Kore-KR" dirty="0"/>
              <a:t>   </a:t>
            </a:r>
            <a:endParaRPr kumimoji="1" lang="ko-Kore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EC0613-E5FB-7442-831F-AE1680E6865D}"/>
              </a:ext>
            </a:extLst>
          </p:cNvPr>
          <p:cNvSpPr/>
          <p:nvPr/>
        </p:nvSpPr>
        <p:spPr>
          <a:xfrm>
            <a:off x="3738817" y="3909242"/>
            <a:ext cx="1396642" cy="111682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39450A1-05DD-3A40-BF83-C55AC5FAA0DB}"/>
              </a:ext>
            </a:extLst>
          </p:cNvPr>
          <p:cNvSpPr/>
          <p:nvPr/>
        </p:nvSpPr>
        <p:spPr>
          <a:xfrm>
            <a:off x="3952520" y="4301261"/>
            <a:ext cx="96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addition</a:t>
            </a:r>
            <a:endParaRPr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E42FB54-1EB8-0242-8972-FFF8DC74B299}"/>
              </a:ext>
            </a:extLst>
          </p:cNvPr>
          <p:cNvSpPr/>
          <p:nvPr/>
        </p:nvSpPr>
        <p:spPr>
          <a:xfrm>
            <a:off x="4267933" y="2698366"/>
            <a:ext cx="399342" cy="1260739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E15020E9-EDB7-2C4F-A6B5-770347A696BC}"/>
              </a:ext>
            </a:extLst>
          </p:cNvPr>
          <p:cNvCxnSpPr>
            <a:cxnSpLocks/>
          </p:cNvCxnSpPr>
          <p:nvPr/>
        </p:nvCxnSpPr>
        <p:spPr>
          <a:xfrm>
            <a:off x="6461410" y="3260530"/>
            <a:ext cx="0" cy="18686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1CFF243B-C8C9-5C45-94DC-3B0D376BE94B}"/>
              </a:ext>
            </a:extLst>
          </p:cNvPr>
          <p:cNvCxnSpPr>
            <a:cxnSpLocks/>
          </p:cNvCxnSpPr>
          <p:nvPr/>
        </p:nvCxnSpPr>
        <p:spPr>
          <a:xfrm>
            <a:off x="6029877" y="3260530"/>
            <a:ext cx="0" cy="18686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AFBC3EF-9F39-D34C-AF7A-C217836EDBEE}"/>
              </a:ext>
            </a:extLst>
          </p:cNvPr>
          <p:cNvSpPr/>
          <p:nvPr/>
        </p:nvSpPr>
        <p:spPr>
          <a:xfrm>
            <a:off x="5535546" y="2752874"/>
            <a:ext cx="1396642" cy="51636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6C8DEF-8B8F-3E4E-9B59-BFE6606F06A4}"/>
              </a:ext>
            </a:extLst>
          </p:cNvPr>
          <p:cNvSpPr txBox="1"/>
          <p:nvPr/>
        </p:nvSpPr>
        <p:spPr>
          <a:xfrm>
            <a:off x="5581226" y="2819812"/>
            <a:ext cx="1370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Ripple-carry </a:t>
            </a:r>
          </a:p>
          <a:p>
            <a:r>
              <a:rPr kumimoji="1" lang="en-US" altLang="ko-Kore-KR" dirty="0"/>
              <a:t>   </a:t>
            </a:r>
            <a:endParaRPr kumimoji="1" lang="ko-Kore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C08798B-F3FA-F143-83F1-E2F054F4F991}"/>
              </a:ext>
            </a:extLst>
          </p:cNvPr>
          <p:cNvSpPr/>
          <p:nvPr/>
        </p:nvSpPr>
        <p:spPr>
          <a:xfrm>
            <a:off x="5525386" y="5129140"/>
            <a:ext cx="1396642" cy="4479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D5BD071-2869-624E-B69B-368A2EBED5C8}"/>
              </a:ext>
            </a:extLst>
          </p:cNvPr>
          <p:cNvSpPr/>
          <p:nvPr/>
        </p:nvSpPr>
        <p:spPr>
          <a:xfrm>
            <a:off x="5741042" y="5167630"/>
            <a:ext cx="965329" cy="305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addition</a:t>
            </a:r>
            <a:endParaRPr lang="ko-Kore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ECC7E32-3EBB-474D-8D0A-FC7BFB3D2A52}"/>
              </a:ext>
            </a:extLst>
          </p:cNvPr>
          <p:cNvSpPr/>
          <p:nvPr/>
        </p:nvSpPr>
        <p:spPr>
          <a:xfrm>
            <a:off x="6045505" y="3124548"/>
            <a:ext cx="399342" cy="2110691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F42C226B-1CC9-7649-AA0D-05D3DF2253BF}"/>
              </a:ext>
            </a:extLst>
          </p:cNvPr>
          <p:cNvCxnSpPr>
            <a:cxnSpLocks/>
          </p:cNvCxnSpPr>
          <p:nvPr/>
        </p:nvCxnSpPr>
        <p:spPr>
          <a:xfrm>
            <a:off x="8032327" y="3893601"/>
            <a:ext cx="0" cy="18686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9854870C-FCE7-DF40-9E92-171425626FA8}"/>
              </a:ext>
            </a:extLst>
          </p:cNvPr>
          <p:cNvCxnSpPr>
            <a:cxnSpLocks/>
          </p:cNvCxnSpPr>
          <p:nvPr/>
        </p:nvCxnSpPr>
        <p:spPr>
          <a:xfrm>
            <a:off x="7600794" y="3893601"/>
            <a:ext cx="0" cy="186861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5CF9446-F320-8446-A2E8-385AA85ABE62}"/>
              </a:ext>
            </a:extLst>
          </p:cNvPr>
          <p:cNvSpPr/>
          <p:nvPr/>
        </p:nvSpPr>
        <p:spPr>
          <a:xfrm>
            <a:off x="7106463" y="3385945"/>
            <a:ext cx="1396642" cy="51636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6278AD-5656-314A-ABC0-6D1A1D7AE997}"/>
              </a:ext>
            </a:extLst>
          </p:cNvPr>
          <p:cNvSpPr txBox="1"/>
          <p:nvPr/>
        </p:nvSpPr>
        <p:spPr>
          <a:xfrm>
            <a:off x="7152143" y="3452883"/>
            <a:ext cx="1370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Ripple-carry </a:t>
            </a:r>
          </a:p>
          <a:p>
            <a:r>
              <a:rPr kumimoji="1" lang="en-US" altLang="ko-Kore-KR" dirty="0"/>
              <a:t>   </a:t>
            </a:r>
            <a:endParaRPr kumimoji="1" lang="ko-Kore-KR" altLang="en-US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7CD8AD0-A5C2-7343-95EC-C12ACA0EC2FA}"/>
              </a:ext>
            </a:extLst>
          </p:cNvPr>
          <p:cNvSpPr/>
          <p:nvPr/>
        </p:nvSpPr>
        <p:spPr>
          <a:xfrm>
            <a:off x="7096303" y="5762211"/>
            <a:ext cx="1396642" cy="4479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9895143-BF29-2E4F-81B5-90F15CDC6AF3}"/>
              </a:ext>
            </a:extLst>
          </p:cNvPr>
          <p:cNvSpPr/>
          <p:nvPr/>
        </p:nvSpPr>
        <p:spPr>
          <a:xfrm>
            <a:off x="7311959" y="5800701"/>
            <a:ext cx="965329" cy="3052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addition</a:t>
            </a:r>
            <a:endParaRPr lang="ko-Kore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7ACF388-5228-7540-97FE-29126CCBFCE7}"/>
              </a:ext>
            </a:extLst>
          </p:cNvPr>
          <p:cNvSpPr/>
          <p:nvPr/>
        </p:nvSpPr>
        <p:spPr>
          <a:xfrm>
            <a:off x="7616422" y="3757619"/>
            <a:ext cx="399342" cy="2110691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144F2487-E2F0-2F49-BAF5-288A52FF587E}"/>
              </a:ext>
            </a:extLst>
          </p:cNvPr>
          <p:cNvSpPr/>
          <p:nvPr/>
        </p:nvSpPr>
        <p:spPr>
          <a:xfrm>
            <a:off x="8732359" y="4021556"/>
            <a:ext cx="140040" cy="14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E00B852-4DA1-AA4F-944A-208EF46DEF15}"/>
              </a:ext>
            </a:extLst>
          </p:cNvPr>
          <p:cNvSpPr/>
          <p:nvPr/>
        </p:nvSpPr>
        <p:spPr>
          <a:xfrm>
            <a:off x="8729842" y="4278965"/>
            <a:ext cx="140040" cy="14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81977888-2513-CA41-8543-26EAF6ADC494}"/>
              </a:ext>
            </a:extLst>
          </p:cNvPr>
          <p:cNvSpPr/>
          <p:nvPr/>
        </p:nvSpPr>
        <p:spPr>
          <a:xfrm>
            <a:off x="8729842" y="4537571"/>
            <a:ext cx="140040" cy="14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8BC877C7-792D-4B4C-AFE1-72F33A18010C}"/>
              </a:ext>
            </a:extLst>
          </p:cNvPr>
          <p:cNvSpPr/>
          <p:nvPr/>
        </p:nvSpPr>
        <p:spPr>
          <a:xfrm>
            <a:off x="8729842" y="4805430"/>
            <a:ext cx="140040" cy="14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29758E0B-C3D3-BD45-A4A6-74E1FA71D0AB}"/>
              </a:ext>
            </a:extLst>
          </p:cNvPr>
          <p:cNvCxnSpPr>
            <a:cxnSpLocks/>
          </p:cNvCxnSpPr>
          <p:nvPr/>
        </p:nvCxnSpPr>
        <p:spPr>
          <a:xfrm>
            <a:off x="8794862" y="4105238"/>
            <a:ext cx="0" cy="20415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타원 87">
            <a:extLst>
              <a:ext uri="{FF2B5EF4-FFF2-40B4-BE49-F238E27FC236}">
                <a16:creationId xmlns:a16="http://schemas.microsoft.com/office/drawing/2014/main" id="{730D970D-F36E-464D-933C-B64439426EF3}"/>
              </a:ext>
            </a:extLst>
          </p:cNvPr>
          <p:cNvSpPr/>
          <p:nvPr/>
        </p:nvSpPr>
        <p:spPr>
          <a:xfrm>
            <a:off x="8728711" y="5320208"/>
            <a:ext cx="140040" cy="14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7ABBF8A-6865-8E4D-BC63-FF59294372BF}"/>
              </a:ext>
            </a:extLst>
          </p:cNvPr>
          <p:cNvSpPr/>
          <p:nvPr/>
        </p:nvSpPr>
        <p:spPr>
          <a:xfrm>
            <a:off x="8664331" y="5831265"/>
            <a:ext cx="261062" cy="29539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763BA9-A9D5-4A43-8D6F-9EF80148B5B5}"/>
              </a:ext>
            </a:extLst>
          </p:cNvPr>
          <p:cNvSpPr txBox="1"/>
          <p:nvPr/>
        </p:nvSpPr>
        <p:spPr>
          <a:xfrm>
            <a:off x="8661670" y="5827606"/>
            <a:ext cx="2840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/>
              <a:t>Z</a:t>
            </a:r>
            <a:endParaRPr kumimoji="1" lang="ko-Kore-KR" altLang="en-US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DD894-D326-E34B-A90F-0DED6908AC67}"/>
              </a:ext>
            </a:extLst>
          </p:cNvPr>
          <p:cNvSpPr txBox="1"/>
          <p:nvPr/>
        </p:nvSpPr>
        <p:spPr>
          <a:xfrm>
            <a:off x="10248481" y="3094068"/>
            <a:ext cx="19976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rgbClr val="FF0000"/>
                </a:solidFill>
              </a:rPr>
              <a:t>Option 1 </a:t>
            </a:r>
          </a:p>
          <a:p>
            <a:r>
              <a:rPr kumimoji="1" lang="en-US" altLang="ko-KR" dirty="0"/>
              <a:t>      2^12</a:t>
            </a:r>
            <a:r>
              <a:rPr kumimoji="1" lang="ko-KR" altLang="en-US" dirty="0"/>
              <a:t> 경우의 수</a:t>
            </a:r>
            <a:endParaRPr kumimoji="1" lang="ko-Kore-KR" altLang="en-US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7ADD243-86F2-BB4D-8361-495BBDE8F57A}"/>
              </a:ext>
            </a:extLst>
          </p:cNvPr>
          <p:cNvSpPr/>
          <p:nvPr/>
        </p:nvSpPr>
        <p:spPr>
          <a:xfrm>
            <a:off x="8490511" y="3827625"/>
            <a:ext cx="565804" cy="246613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AA32E8-490E-F146-A3BD-F1689FDA07CE}"/>
              </a:ext>
            </a:extLst>
          </p:cNvPr>
          <p:cNvSpPr txBox="1"/>
          <p:nvPr/>
        </p:nvSpPr>
        <p:spPr>
          <a:xfrm>
            <a:off x="8374427" y="6320599"/>
            <a:ext cx="8635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/>
              <a:t>Option 1</a:t>
            </a:r>
            <a:endParaRPr kumimoji="1" lang="ko-Kore-KR" altLang="en-US" sz="15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3C6222B-6220-7B4E-8E41-9BF73F831643}"/>
              </a:ext>
            </a:extLst>
          </p:cNvPr>
          <p:cNvSpPr txBox="1"/>
          <p:nvPr/>
        </p:nvSpPr>
        <p:spPr>
          <a:xfrm>
            <a:off x="9160538" y="6528056"/>
            <a:ext cx="8635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500" dirty="0"/>
              <a:t>Option 2</a:t>
            </a:r>
            <a:endParaRPr kumimoji="1" lang="ko-Kore-KR" altLang="en-US" sz="1500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93484FE0-3E69-AB49-9623-10713E963DFA}"/>
              </a:ext>
            </a:extLst>
          </p:cNvPr>
          <p:cNvSpPr/>
          <p:nvPr/>
        </p:nvSpPr>
        <p:spPr>
          <a:xfrm>
            <a:off x="9473893" y="4021556"/>
            <a:ext cx="140040" cy="14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14CF4354-F9BD-8A43-A0F2-A99A6ABE8BB7}"/>
              </a:ext>
            </a:extLst>
          </p:cNvPr>
          <p:cNvSpPr/>
          <p:nvPr/>
        </p:nvSpPr>
        <p:spPr>
          <a:xfrm>
            <a:off x="9471376" y="4278965"/>
            <a:ext cx="140040" cy="14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69A59E7C-10D6-CB4C-8F1C-55D5EC53CE8B}"/>
              </a:ext>
            </a:extLst>
          </p:cNvPr>
          <p:cNvSpPr/>
          <p:nvPr/>
        </p:nvSpPr>
        <p:spPr>
          <a:xfrm>
            <a:off x="9471376" y="4537571"/>
            <a:ext cx="140040" cy="14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C0B98E29-5A66-2548-94D6-62E84D9DE568}"/>
              </a:ext>
            </a:extLst>
          </p:cNvPr>
          <p:cNvCxnSpPr>
            <a:cxnSpLocks/>
          </p:cNvCxnSpPr>
          <p:nvPr/>
        </p:nvCxnSpPr>
        <p:spPr>
          <a:xfrm>
            <a:off x="9546606" y="4071247"/>
            <a:ext cx="0" cy="8657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타원 98">
            <a:extLst>
              <a:ext uri="{FF2B5EF4-FFF2-40B4-BE49-F238E27FC236}">
                <a16:creationId xmlns:a16="http://schemas.microsoft.com/office/drawing/2014/main" id="{A6AB0ED8-BAEE-1642-86A0-BCFC1EB28E89}"/>
              </a:ext>
            </a:extLst>
          </p:cNvPr>
          <p:cNvSpPr/>
          <p:nvPr/>
        </p:nvSpPr>
        <p:spPr>
          <a:xfrm>
            <a:off x="9470245" y="5320208"/>
            <a:ext cx="140040" cy="14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3849909-6933-3D4A-863D-D2660DB5E916}"/>
              </a:ext>
            </a:extLst>
          </p:cNvPr>
          <p:cNvSpPr/>
          <p:nvPr/>
        </p:nvSpPr>
        <p:spPr>
          <a:xfrm>
            <a:off x="9402982" y="4744380"/>
            <a:ext cx="261062" cy="29539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50ED7CB-3D5B-6C41-8550-1F19FA25700A}"/>
              </a:ext>
            </a:extLst>
          </p:cNvPr>
          <p:cNvSpPr txBox="1"/>
          <p:nvPr/>
        </p:nvSpPr>
        <p:spPr>
          <a:xfrm>
            <a:off x="9400321" y="4740721"/>
            <a:ext cx="2840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/>
              <a:t>Z</a:t>
            </a:r>
            <a:endParaRPr kumimoji="1" lang="ko-Kore-KR" altLang="en-US" sz="15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A01262D-8436-0F48-86D0-59F34C1C11BA}"/>
              </a:ext>
            </a:extLst>
          </p:cNvPr>
          <p:cNvSpPr/>
          <p:nvPr/>
        </p:nvSpPr>
        <p:spPr>
          <a:xfrm>
            <a:off x="9242205" y="3827625"/>
            <a:ext cx="565804" cy="2649908"/>
          </a:xfrm>
          <a:prstGeom prst="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accent1"/>
              </a:solidFill>
            </a:endParaRPr>
          </a:p>
        </p:txBody>
      </p:sp>
      <p:cxnSp>
        <p:nvCxnSpPr>
          <p:cNvPr id="108" name="직선 연결선[R] 107">
            <a:extLst>
              <a:ext uri="{FF2B5EF4-FFF2-40B4-BE49-F238E27FC236}">
                <a16:creationId xmlns:a16="http://schemas.microsoft.com/office/drawing/2014/main" id="{4A018148-F4F2-B542-ABFE-CF41C183DA34}"/>
              </a:ext>
            </a:extLst>
          </p:cNvPr>
          <p:cNvCxnSpPr>
            <a:cxnSpLocks/>
          </p:cNvCxnSpPr>
          <p:nvPr/>
        </p:nvCxnSpPr>
        <p:spPr>
          <a:xfrm>
            <a:off x="9546606" y="5388884"/>
            <a:ext cx="0" cy="300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96DC220-0A62-5C48-8404-342D20CA83E1}"/>
              </a:ext>
            </a:extLst>
          </p:cNvPr>
          <p:cNvSpPr/>
          <p:nvPr/>
        </p:nvSpPr>
        <p:spPr>
          <a:xfrm>
            <a:off x="9413151" y="5534857"/>
            <a:ext cx="261062" cy="29539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F2A22AB-893D-C748-8C46-6DA6C9219EFC}"/>
              </a:ext>
            </a:extLst>
          </p:cNvPr>
          <p:cNvSpPr txBox="1"/>
          <p:nvPr/>
        </p:nvSpPr>
        <p:spPr>
          <a:xfrm>
            <a:off x="9410490" y="5531198"/>
            <a:ext cx="2840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/>
              <a:t>Z</a:t>
            </a:r>
            <a:endParaRPr kumimoji="1" lang="ko-Kore-KR" altLang="en-US" sz="1500" dirty="0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D31690AD-7A62-AD41-9676-CD7A365F1EA8}"/>
              </a:ext>
            </a:extLst>
          </p:cNvPr>
          <p:cNvSpPr/>
          <p:nvPr/>
        </p:nvSpPr>
        <p:spPr>
          <a:xfrm>
            <a:off x="9483163" y="5898315"/>
            <a:ext cx="140040" cy="1400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2" name="직선 연결선[R] 111">
            <a:extLst>
              <a:ext uri="{FF2B5EF4-FFF2-40B4-BE49-F238E27FC236}">
                <a16:creationId xmlns:a16="http://schemas.microsoft.com/office/drawing/2014/main" id="{0321045B-B682-B148-9860-79333B96F775}"/>
              </a:ext>
            </a:extLst>
          </p:cNvPr>
          <p:cNvCxnSpPr>
            <a:cxnSpLocks/>
          </p:cNvCxnSpPr>
          <p:nvPr/>
        </p:nvCxnSpPr>
        <p:spPr>
          <a:xfrm>
            <a:off x="9559524" y="5966991"/>
            <a:ext cx="0" cy="3007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035AE862-2045-6D41-A896-62E4A84B6386}"/>
              </a:ext>
            </a:extLst>
          </p:cNvPr>
          <p:cNvSpPr/>
          <p:nvPr/>
        </p:nvSpPr>
        <p:spPr>
          <a:xfrm>
            <a:off x="9426069" y="6112964"/>
            <a:ext cx="261062" cy="295394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44A705E-B655-294B-835C-288A78D806FD}"/>
              </a:ext>
            </a:extLst>
          </p:cNvPr>
          <p:cNvSpPr txBox="1"/>
          <p:nvPr/>
        </p:nvSpPr>
        <p:spPr>
          <a:xfrm>
            <a:off x="9423408" y="6109305"/>
            <a:ext cx="2840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500" dirty="0"/>
              <a:t>Z</a:t>
            </a:r>
            <a:endParaRPr kumimoji="1" lang="ko-Kore-KR" altLang="en-US" sz="15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C413031-F3B1-4742-BCDD-FB5B1AB13CA0}"/>
              </a:ext>
            </a:extLst>
          </p:cNvPr>
          <p:cNvSpPr txBox="1"/>
          <p:nvPr/>
        </p:nvSpPr>
        <p:spPr>
          <a:xfrm>
            <a:off x="10241709" y="4067921"/>
            <a:ext cx="18806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accent1"/>
                </a:solidFill>
              </a:rPr>
              <a:t>Option 2 </a:t>
            </a:r>
          </a:p>
          <a:p>
            <a:r>
              <a:rPr kumimoji="1" lang="en-US" altLang="ko-KR" dirty="0"/>
              <a:t>      2^4</a:t>
            </a:r>
            <a:r>
              <a:rPr kumimoji="1" lang="ko-KR" altLang="en-US" dirty="0"/>
              <a:t> 경우의 수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F86522-9A46-D14C-AA7B-B51F6737326F}"/>
              </a:ext>
            </a:extLst>
          </p:cNvPr>
          <p:cNvSpPr txBox="1"/>
          <p:nvPr/>
        </p:nvSpPr>
        <p:spPr>
          <a:xfrm>
            <a:off x="10162014" y="5827605"/>
            <a:ext cx="2085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Option 2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iteration</a:t>
            </a:r>
          </a:p>
          <a:p>
            <a:r>
              <a:rPr kumimoji="1" lang="ko-KR" altLang="en-US" dirty="0"/>
              <a:t> 횟수가</a:t>
            </a:r>
            <a:r>
              <a:rPr kumimoji="1" lang="en-US" altLang="ko-KR" dirty="0"/>
              <a:t> </a:t>
            </a:r>
            <a:r>
              <a:rPr kumimoji="1" lang="ko-KR" altLang="en-US" dirty="0"/>
              <a:t>더 효율적</a:t>
            </a:r>
            <a:endParaRPr kumimoji="1" lang="ko-Kore-KR" altLang="en-US" dirty="0"/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4272F6B4-A492-3540-974A-1C0857A906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8977" y="1521224"/>
            <a:ext cx="2950472" cy="9242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1953ED07-0593-B747-9E56-35A6A62CEB7B}"/>
              </a:ext>
            </a:extLst>
          </p:cNvPr>
          <p:cNvSpPr txBox="1"/>
          <p:nvPr/>
        </p:nvSpPr>
        <p:spPr>
          <a:xfrm>
            <a:off x="11254552" y="179868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 2^2</a:t>
            </a:r>
            <a:endParaRPr kumimoji="1" lang="ko-Kore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0F1A4F3-742D-D647-93FB-BAE8EC9A0EB4}"/>
              </a:ext>
            </a:extLst>
          </p:cNvPr>
          <p:cNvSpPr txBox="1"/>
          <p:nvPr/>
        </p:nvSpPr>
        <p:spPr>
          <a:xfrm>
            <a:off x="7818221" y="13060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*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4842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128F72B7-985A-244A-9091-2D7E4CB75D60}"/>
              </a:ext>
            </a:extLst>
          </p:cNvPr>
          <p:cNvCxnSpPr>
            <a:cxnSpLocks/>
          </p:cNvCxnSpPr>
          <p:nvPr/>
        </p:nvCxnSpPr>
        <p:spPr>
          <a:xfrm>
            <a:off x="2109180" y="4595120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47954088-5E4F-834F-A26E-E678C55346CB}"/>
              </a:ext>
            </a:extLst>
          </p:cNvPr>
          <p:cNvCxnSpPr>
            <a:cxnSpLocks/>
          </p:cNvCxnSpPr>
          <p:nvPr/>
        </p:nvCxnSpPr>
        <p:spPr>
          <a:xfrm>
            <a:off x="2109180" y="4087236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D2077122-8762-004C-B305-59052EFD32E1}"/>
              </a:ext>
            </a:extLst>
          </p:cNvPr>
          <p:cNvCxnSpPr>
            <a:cxnSpLocks/>
          </p:cNvCxnSpPr>
          <p:nvPr/>
        </p:nvCxnSpPr>
        <p:spPr>
          <a:xfrm>
            <a:off x="2096823" y="4876295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D47DCD1D-89BD-864C-96E4-F16356DC2342}"/>
              </a:ext>
            </a:extLst>
          </p:cNvPr>
          <p:cNvCxnSpPr>
            <a:cxnSpLocks/>
          </p:cNvCxnSpPr>
          <p:nvPr/>
        </p:nvCxnSpPr>
        <p:spPr>
          <a:xfrm>
            <a:off x="2109180" y="4350106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610DA882-F3E1-2141-AC53-F3D9EE7EB2E0}"/>
              </a:ext>
            </a:extLst>
          </p:cNvPr>
          <p:cNvCxnSpPr>
            <a:cxnSpLocks/>
          </p:cNvCxnSpPr>
          <p:nvPr/>
        </p:nvCxnSpPr>
        <p:spPr>
          <a:xfrm>
            <a:off x="2096823" y="1271259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9B204955-446B-854E-8D62-18C97EE83ED8}"/>
              </a:ext>
            </a:extLst>
          </p:cNvPr>
          <p:cNvCxnSpPr>
            <a:cxnSpLocks/>
          </p:cNvCxnSpPr>
          <p:nvPr/>
        </p:nvCxnSpPr>
        <p:spPr>
          <a:xfrm>
            <a:off x="2109180" y="2570679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7CDA4C-F8C0-C548-B1FE-554B01A18203}"/>
                  </a:ext>
                </a:extLst>
              </p:cNvPr>
              <p:cNvSpPr txBox="1"/>
              <p:nvPr/>
            </p:nvSpPr>
            <p:spPr>
              <a:xfrm>
                <a:off x="55973" y="4299445"/>
                <a:ext cx="17315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ore-KR" dirty="0" smtClean="0"/>
                          <m:t>Plaintext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7CDA4C-F8C0-C548-B1FE-554B01A18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3" y="4299445"/>
                <a:ext cx="1731500" cy="369332"/>
              </a:xfrm>
              <a:prstGeom prst="rect">
                <a:avLst/>
              </a:prstGeom>
              <a:blipFill>
                <a:blip r:embed="rId2"/>
                <a:stretch>
                  <a:fillRect t="-6667" r="-219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A6594D-C197-3246-A513-871166BC0A90}"/>
                  </a:ext>
                </a:extLst>
              </p:cNvPr>
              <p:cNvSpPr txBox="1"/>
              <p:nvPr/>
            </p:nvSpPr>
            <p:spPr>
              <a:xfrm>
                <a:off x="611441" y="1779240"/>
                <a:ext cx="1247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R" b="0" i="0" dirty="0" smtClean="0"/>
                          <m:t>Key</m:t>
                        </m:r>
                      </m:e>
                      <m:sub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6A6594D-C197-3246-A513-871166BC0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41" y="1779240"/>
                <a:ext cx="1247393" cy="369332"/>
              </a:xfrm>
              <a:prstGeom prst="rect">
                <a:avLst/>
              </a:prstGeom>
              <a:blipFill>
                <a:blip r:embed="rId3"/>
                <a:stretch>
                  <a:fillRect t="-10345" r="-3030" b="-3103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973EED82-51D6-9D41-A714-DC294BA1AE43}"/>
              </a:ext>
            </a:extLst>
          </p:cNvPr>
          <p:cNvCxnSpPr>
            <a:cxnSpLocks/>
          </p:cNvCxnSpPr>
          <p:nvPr/>
        </p:nvCxnSpPr>
        <p:spPr>
          <a:xfrm>
            <a:off x="2096823" y="1699629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왼쪽 중괄호[L] 16">
            <a:extLst>
              <a:ext uri="{FF2B5EF4-FFF2-40B4-BE49-F238E27FC236}">
                <a16:creationId xmlns:a16="http://schemas.microsoft.com/office/drawing/2014/main" id="{CC367540-86E2-974B-BA31-5A07FDCCD3C7}"/>
              </a:ext>
            </a:extLst>
          </p:cNvPr>
          <p:cNvSpPr/>
          <p:nvPr/>
        </p:nvSpPr>
        <p:spPr>
          <a:xfrm>
            <a:off x="1839129" y="1282561"/>
            <a:ext cx="168519" cy="1362690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왼쪽 중괄호[L] 17">
            <a:extLst>
              <a:ext uri="{FF2B5EF4-FFF2-40B4-BE49-F238E27FC236}">
                <a16:creationId xmlns:a16="http://schemas.microsoft.com/office/drawing/2014/main" id="{52D41A61-965E-E44F-B68F-5C916DB2EFFB}"/>
              </a:ext>
            </a:extLst>
          </p:cNvPr>
          <p:cNvSpPr/>
          <p:nvPr/>
        </p:nvSpPr>
        <p:spPr>
          <a:xfrm>
            <a:off x="1787473" y="4071247"/>
            <a:ext cx="292547" cy="80837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76AAF0-85E7-B64C-B961-E9C9D6D1F01E}"/>
              </a:ext>
            </a:extLst>
          </p:cNvPr>
          <p:cNvGrpSpPr/>
          <p:nvPr/>
        </p:nvGrpSpPr>
        <p:grpSpPr>
          <a:xfrm>
            <a:off x="2746881" y="1042577"/>
            <a:ext cx="382220" cy="393169"/>
            <a:chOff x="2565436" y="947199"/>
            <a:chExt cx="382220" cy="43248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B852446-5A79-F04F-B758-8D509B0BDE49}"/>
                </a:ext>
              </a:extLst>
            </p:cNvPr>
            <p:cNvSpPr/>
            <p:nvPr/>
          </p:nvSpPr>
          <p:spPr>
            <a:xfrm>
              <a:off x="2565436" y="947199"/>
              <a:ext cx="382220" cy="4324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031EEA-F3B0-D94E-938E-BF0E6F68D856}"/>
                </a:ext>
              </a:extLst>
            </p:cNvPr>
            <p:cNvSpPr txBox="1"/>
            <p:nvPr/>
          </p:nvSpPr>
          <p:spPr>
            <a:xfrm>
              <a:off x="2592078" y="97020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H</a:t>
              </a:r>
              <a:endParaRPr kumimoji="1" lang="ko-Kore-KR" altLang="en-US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09B09E5-A139-154C-8682-5C8EA2B56CA4}"/>
              </a:ext>
            </a:extLst>
          </p:cNvPr>
          <p:cNvGrpSpPr/>
          <p:nvPr/>
        </p:nvGrpSpPr>
        <p:grpSpPr>
          <a:xfrm>
            <a:off x="2745105" y="1490467"/>
            <a:ext cx="382220" cy="393169"/>
            <a:chOff x="2565436" y="947199"/>
            <a:chExt cx="382220" cy="43248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4E09D35-6D81-1C4C-A72E-B5961B3424AA}"/>
                </a:ext>
              </a:extLst>
            </p:cNvPr>
            <p:cNvSpPr/>
            <p:nvPr/>
          </p:nvSpPr>
          <p:spPr>
            <a:xfrm>
              <a:off x="2565436" y="947199"/>
              <a:ext cx="382220" cy="4324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17A7C4-128E-3344-850A-768476B5DE60}"/>
                </a:ext>
              </a:extLst>
            </p:cNvPr>
            <p:cNvSpPr txBox="1"/>
            <p:nvPr/>
          </p:nvSpPr>
          <p:spPr>
            <a:xfrm>
              <a:off x="2579721" y="97020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H</a:t>
              </a:r>
              <a:endParaRPr kumimoji="1" lang="ko-Kore-KR" altLang="en-US" dirty="0"/>
            </a:p>
          </p:txBody>
        </p:sp>
      </p:grp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3395FCD8-853C-BF4A-A699-DAB85A27441E}"/>
              </a:ext>
            </a:extLst>
          </p:cNvPr>
          <p:cNvCxnSpPr>
            <a:cxnSpLocks/>
          </p:cNvCxnSpPr>
          <p:nvPr/>
        </p:nvCxnSpPr>
        <p:spPr>
          <a:xfrm>
            <a:off x="2096823" y="2125388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10FE199-36C6-A846-B23C-96EA74E361AE}"/>
              </a:ext>
            </a:extLst>
          </p:cNvPr>
          <p:cNvGrpSpPr/>
          <p:nvPr/>
        </p:nvGrpSpPr>
        <p:grpSpPr>
          <a:xfrm>
            <a:off x="2747703" y="1925972"/>
            <a:ext cx="382220" cy="393169"/>
            <a:chOff x="2565436" y="947199"/>
            <a:chExt cx="382220" cy="432486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460018A-CF9F-264D-9AC7-CA62CCAB5845}"/>
                </a:ext>
              </a:extLst>
            </p:cNvPr>
            <p:cNvSpPr/>
            <p:nvPr/>
          </p:nvSpPr>
          <p:spPr>
            <a:xfrm>
              <a:off x="2565436" y="947199"/>
              <a:ext cx="382220" cy="43248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66B0EB-D4E1-754D-8C30-C084D153D7CE}"/>
                </a:ext>
              </a:extLst>
            </p:cNvPr>
            <p:cNvSpPr txBox="1"/>
            <p:nvPr/>
          </p:nvSpPr>
          <p:spPr>
            <a:xfrm>
              <a:off x="2592078" y="970204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H</a:t>
              </a:r>
              <a:endParaRPr kumimoji="1" lang="ko-Kore-KR" altLang="en-US" dirty="0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918D80-81A3-2D44-A293-D7CA69E1372C}"/>
              </a:ext>
            </a:extLst>
          </p:cNvPr>
          <p:cNvSpPr/>
          <p:nvPr/>
        </p:nvSpPr>
        <p:spPr>
          <a:xfrm>
            <a:off x="2749613" y="2352999"/>
            <a:ext cx="382220" cy="3931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B207ED-C1C6-D84E-9D2D-2A43AC5DC63C}"/>
              </a:ext>
            </a:extLst>
          </p:cNvPr>
          <p:cNvSpPr txBox="1"/>
          <p:nvPr/>
        </p:nvSpPr>
        <p:spPr>
          <a:xfrm>
            <a:off x="2776255" y="2373913"/>
            <a:ext cx="328936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E7CC3B-801D-C24D-9E0D-FD57D983A5DA}"/>
                  </a:ext>
                </a:extLst>
              </p:cNvPr>
              <p:cNvSpPr txBox="1"/>
              <p:nvPr/>
            </p:nvSpPr>
            <p:spPr>
              <a:xfrm>
                <a:off x="55973" y="5190463"/>
                <a:ext cx="1779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ore-KR" dirty="0" smtClean="0"/>
                          <m:t>Plaintext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EE7CC3B-801D-C24D-9E0D-FD57D983A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3" y="5190463"/>
                <a:ext cx="1779077" cy="369332"/>
              </a:xfrm>
              <a:prstGeom prst="rect">
                <a:avLst/>
              </a:prstGeom>
              <a:blipFill>
                <a:blip r:embed="rId4"/>
                <a:stretch>
                  <a:fillRect t="-6667" r="-2128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EDC5DD-292D-1243-AFF0-E58512053243}"/>
                  </a:ext>
                </a:extLst>
              </p:cNvPr>
              <p:cNvSpPr txBox="1"/>
              <p:nvPr/>
            </p:nvSpPr>
            <p:spPr>
              <a:xfrm>
                <a:off x="55972" y="5803842"/>
                <a:ext cx="1779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ore-KR" dirty="0" smtClean="0"/>
                          <m:t>Plaintext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EDC5DD-292D-1243-AFF0-E58512053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2" y="5803842"/>
                <a:ext cx="1779077" cy="369332"/>
              </a:xfrm>
              <a:prstGeom prst="rect">
                <a:avLst/>
              </a:prstGeom>
              <a:blipFill>
                <a:blip r:embed="rId5"/>
                <a:stretch>
                  <a:fillRect t="-3226" r="-2128" b="-225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03DA6F-E4E5-8641-8275-7C0941F567A6}"/>
                  </a:ext>
                </a:extLst>
              </p:cNvPr>
              <p:cNvSpPr txBox="1"/>
              <p:nvPr/>
            </p:nvSpPr>
            <p:spPr>
              <a:xfrm>
                <a:off x="612789" y="2814467"/>
                <a:ext cx="1247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R" b="0" i="0" dirty="0" smtClean="0"/>
                          <m:t>Key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03DA6F-E4E5-8641-8275-7C0941F56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89" y="2814467"/>
                <a:ext cx="1247393" cy="369332"/>
              </a:xfrm>
              <a:prstGeom prst="rect">
                <a:avLst/>
              </a:prstGeom>
              <a:blipFill>
                <a:blip r:embed="rId6"/>
                <a:stretch>
                  <a:fillRect t="-6667" r="-303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C9B85B-26F9-7947-865D-2954D6856A66}"/>
                  </a:ext>
                </a:extLst>
              </p:cNvPr>
              <p:cNvSpPr txBox="1"/>
              <p:nvPr/>
            </p:nvSpPr>
            <p:spPr>
              <a:xfrm>
                <a:off x="595346" y="3372206"/>
                <a:ext cx="1247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R" b="0" i="0" dirty="0" smtClean="0"/>
                          <m:t>Key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qubits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C9B85B-26F9-7947-865D-2954D6856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46" y="3372206"/>
                <a:ext cx="1247393" cy="369332"/>
              </a:xfrm>
              <a:prstGeom prst="rect">
                <a:avLst/>
              </a:prstGeom>
              <a:blipFill>
                <a:blip r:embed="rId7"/>
                <a:stretch>
                  <a:fillRect t="-6667" r="-4082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734C8915-5538-2E43-96BB-2A4730B73EE1}"/>
              </a:ext>
            </a:extLst>
          </p:cNvPr>
          <p:cNvCxnSpPr>
            <a:cxnSpLocks/>
          </p:cNvCxnSpPr>
          <p:nvPr/>
        </p:nvCxnSpPr>
        <p:spPr>
          <a:xfrm>
            <a:off x="2096823" y="3007592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B46EBDA5-C7E1-AF47-86BD-337066F1D9CC}"/>
              </a:ext>
            </a:extLst>
          </p:cNvPr>
          <p:cNvCxnSpPr>
            <a:cxnSpLocks/>
          </p:cNvCxnSpPr>
          <p:nvPr/>
        </p:nvCxnSpPr>
        <p:spPr>
          <a:xfrm>
            <a:off x="2088527" y="3566392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518B6794-B9F9-3E45-A18E-3916714B4C68}"/>
              </a:ext>
            </a:extLst>
          </p:cNvPr>
          <p:cNvCxnSpPr>
            <a:cxnSpLocks/>
          </p:cNvCxnSpPr>
          <p:nvPr/>
        </p:nvCxnSpPr>
        <p:spPr>
          <a:xfrm>
            <a:off x="2095694" y="5395192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533F4E4C-1982-BD44-9921-A9EA87CAA6E1}"/>
              </a:ext>
            </a:extLst>
          </p:cNvPr>
          <p:cNvCxnSpPr>
            <a:cxnSpLocks/>
          </p:cNvCxnSpPr>
          <p:nvPr/>
        </p:nvCxnSpPr>
        <p:spPr>
          <a:xfrm>
            <a:off x="2095693" y="5988508"/>
            <a:ext cx="7898036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570485F8-8920-184F-A3DA-2FA03F366E4A}"/>
              </a:ext>
            </a:extLst>
          </p:cNvPr>
          <p:cNvSpPr/>
          <p:nvPr/>
        </p:nvSpPr>
        <p:spPr>
          <a:xfrm>
            <a:off x="2745105" y="2801121"/>
            <a:ext cx="382220" cy="3931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0ADB0D-7F28-7D40-B8D8-7EE5ABD0214B}"/>
              </a:ext>
            </a:extLst>
          </p:cNvPr>
          <p:cNvSpPr txBox="1"/>
          <p:nvPr/>
        </p:nvSpPr>
        <p:spPr>
          <a:xfrm>
            <a:off x="2771747" y="2822035"/>
            <a:ext cx="328936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EEA28B7-72BF-9B4B-8048-AAB629F330A3}"/>
              </a:ext>
            </a:extLst>
          </p:cNvPr>
          <p:cNvSpPr/>
          <p:nvPr/>
        </p:nvSpPr>
        <p:spPr>
          <a:xfrm>
            <a:off x="2745634" y="3338824"/>
            <a:ext cx="382220" cy="393169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2FC88AB-2F1F-4147-97BC-4F36FCC42876}"/>
              </a:ext>
            </a:extLst>
          </p:cNvPr>
          <p:cNvSpPr txBox="1"/>
          <p:nvPr/>
        </p:nvSpPr>
        <p:spPr>
          <a:xfrm>
            <a:off x="2772276" y="3359738"/>
            <a:ext cx="328936" cy="335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84" name="제목 1">
            <a:extLst>
              <a:ext uri="{FF2B5EF4-FFF2-40B4-BE49-F238E27FC236}">
                <a16:creationId xmlns:a16="http://schemas.microsoft.com/office/drawing/2014/main" id="{14089369-9A28-C046-9F4D-C57E1002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R" dirty="0"/>
              <a:t>Grover on </a:t>
            </a:r>
            <a:r>
              <a:rPr kumimoji="1" lang="ko-KR" altLang="en-US" dirty="0" err="1"/>
              <a:t>비즈네르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Diffusion operator</a:t>
            </a:r>
            <a:endParaRPr kumimoji="1" lang="ko-Kore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F86522-9A46-D14C-AA7B-B51F6737326F}"/>
              </a:ext>
            </a:extLst>
          </p:cNvPr>
          <p:cNvSpPr txBox="1"/>
          <p:nvPr/>
        </p:nvSpPr>
        <p:spPr>
          <a:xfrm>
            <a:off x="10264344" y="2159241"/>
            <a:ext cx="15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Option 2</a:t>
            </a:r>
            <a:r>
              <a:rPr kumimoji="1" lang="ko-KR" altLang="en-US" dirty="0">
                <a:solidFill>
                  <a:schemeClr val="accent1"/>
                </a:solidFill>
              </a:rPr>
              <a:t> </a:t>
            </a:r>
            <a:r>
              <a:rPr kumimoji="1" lang="ko-KR" altLang="en-US" dirty="0"/>
              <a:t>사용</a:t>
            </a:r>
            <a:endParaRPr kumimoji="1" lang="ko-Kore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E29DC08D-030A-814D-BAEE-C0850CD73AE5}"/>
              </a:ext>
            </a:extLst>
          </p:cNvPr>
          <p:cNvSpPr/>
          <p:nvPr/>
        </p:nvSpPr>
        <p:spPr>
          <a:xfrm>
            <a:off x="3864782" y="1104349"/>
            <a:ext cx="1521223" cy="506882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E6FF7BF-2723-4542-8603-D5614247EB33}"/>
              </a:ext>
            </a:extLst>
          </p:cNvPr>
          <p:cNvSpPr txBox="1"/>
          <p:nvPr/>
        </p:nvSpPr>
        <p:spPr>
          <a:xfrm>
            <a:off x="4164049" y="3488611"/>
            <a:ext cx="9226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/>
              <a:t>Oracle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5DA433B-451B-1142-AB04-77440DBBDAD1}"/>
              </a:ext>
            </a:extLst>
          </p:cNvPr>
          <p:cNvSpPr/>
          <p:nvPr/>
        </p:nvSpPr>
        <p:spPr>
          <a:xfrm>
            <a:off x="5874231" y="1042578"/>
            <a:ext cx="1521223" cy="269896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883342-AC22-6F46-90B1-9B02F96C384F}"/>
              </a:ext>
            </a:extLst>
          </p:cNvPr>
          <p:cNvSpPr txBox="1"/>
          <p:nvPr/>
        </p:nvSpPr>
        <p:spPr>
          <a:xfrm>
            <a:off x="6115831" y="1910856"/>
            <a:ext cx="1080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Diffusion 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operator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CA16A6-AF23-884F-A8BD-0CB784B56658}"/>
              </a:ext>
            </a:extLst>
          </p:cNvPr>
          <p:cNvSpPr txBox="1"/>
          <p:nvPr/>
        </p:nvSpPr>
        <p:spPr>
          <a:xfrm>
            <a:off x="6140435" y="3739667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Option 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6593293-E9BE-6844-8CC8-B1E160E5E61D}"/>
              </a:ext>
            </a:extLst>
          </p:cNvPr>
          <p:cNvSpPr/>
          <p:nvPr/>
        </p:nvSpPr>
        <p:spPr>
          <a:xfrm>
            <a:off x="7795152" y="1034904"/>
            <a:ext cx="1521223" cy="169151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2F30945-32E2-D74D-86B9-32770ACB241C}"/>
              </a:ext>
            </a:extLst>
          </p:cNvPr>
          <p:cNvSpPr txBox="1"/>
          <p:nvPr/>
        </p:nvSpPr>
        <p:spPr>
          <a:xfrm>
            <a:off x="8061356" y="1585664"/>
            <a:ext cx="1080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Diffusion </a:t>
            </a:r>
          </a:p>
          <a:p>
            <a:r>
              <a:rPr kumimoji="1" lang="en-US" altLang="ko-Kore-KR" dirty="0"/>
              <a:t>operator</a:t>
            </a:r>
            <a:endParaRPr kumimoji="1" lang="ko-Kore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BDF953C-A1E3-9244-B710-7C4435009F5C}"/>
              </a:ext>
            </a:extLst>
          </p:cNvPr>
          <p:cNvSpPr txBox="1"/>
          <p:nvPr/>
        </p:nvSpPr>
        <p:spPr>
          <a:xfrm>
            <a:off x="8061356" y="3731993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Option 2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8E08C078-B9F9-4E4C-B770-5E05A67429C4}"/>
              </a:ext>
            </a:extLst>
          </p:cNvPr>
          <p:cNvSpPr/>
          <p:nvPr/>
        </p:nvSpPr>
        <p:spPr>
          <a:xfrm>
            <a:off x="7795152" y="2833698"/>
            <a:ext cx="1521223" cy="40861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54F3A24-9DF6-2749-B20A-ECC3E2AEE9A3}"/>
              </a:ext>
            </a:extLst>
          </p:cNvPr>
          <p:cNvSpPr/>
          <p:nvPr/>
        </p:nvSpPr>
        <p:spPr>
          <a:xfrm>
            <a:off x="7795152" y="3364500"/>
            <a:ext cx="1521223" cy="408614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66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733D5AD-F7C4-9442-A8C1-DD0CEF0AE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290" y="1986280"/>
            <a:ext cx="3924300" cy="1308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3F9466-EB70-5945-864A-F06C2E80D40F}"/>
              </a:ext>
            </a:extLst>
          </p:cNvPr>
          <p:cNvSpPr txBox="1"/>
          <p:nvPr/>
        </p:nvSpPr>
        <p:spPr>
          <a:xfrm>
            <a:off x="548347" y="1237337"/>
            <a:ext cx="2565853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세팅</a:t>
            </a:r>
            <a:endParaRPr kumimoji="1"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평</a:t>
            </a:r>
            <a:r>
              <a:rPr kumimoji="1" lang="en-US" altLang="ko-KR" dirty="0"/>
              <a:t>    </a:t>
            </a:r>
            <a:r>
              <a:rPr kumimoji="1" lang="ko-KR" altLang="en-US" dirty="0"/>
              <a:t>문</a:t>
            </a:r>
            <a:r>
              <a:rPr kumimoji="1" lang="en-US" altLang="ko-KR" dirty="0"/>
              <a:t> :</a:t>
            </a:r>
            <a:r>
              <a:rPr kumimoji="1" lang="ko-KR" altLang="en-US" dirty="0"/>
              <a:t> </a:t>
            </a:r>
            <a:r>
              <a:rPr kumimoji="1" lang="en-US" altLang="ko-KR" dirty="0"/>
              <a:t>  0x</a:t>
            </a:r>
            <a:r>
              <a:rPr kumimoji="1" lang="en-US" altLang="ko-KR" dirty="0">
                <a:solidFill>
                  <a:srgbClr val="FF0000"/>
                </a:solidFill>
              </a:rPr>
              <a:t>F</a:t>
            </a:r>
            <a:r>
              <a:rPr kumimoji="1" lang="en-US" altLang="ko-KR" dirty="0">
                <a:solidFill>
                  <a:schemeClr val="accent1"/>
                </a:solidFill>
              </a:rPr>
              <a:t>4</a:t>
            </a:r>
            <a:r>
              <a:rPr kumimoji="1" lang="en-US" altLang="ko-KR" dirty="0">
                <a:solidFill>
                  <a:schemeClr val="accent6"/>
                </a:solidFill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키워드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 </a:t>
            </a:r>
            <a:r>
              <a:rPr kumimoji="1" lang="en-US" altLang="ko-KR" dirty="0"/>
              <a:t>0x</a:t>
            </a:r>
            <a:r>
              <a:rPr kumimoji="1" lang="en-US" altLang="ko-KR" dirty="0">
                <a:solidFill>
                  <a:srgbClr val="FF0000"/>
                </a:solidFill>
              </a:rPr>
              <a:t>3</a:t>
            </a:r>
            <a:r>
              <a:rPr kumimoji="1" lang="en-US" altLang="ko-KR" dirty="0">
                <a:solidFill>
                  <a:schemeClr val="accent1"/>
                </a:solidFill>
              </a:rPr>
              <a:t>A</a:t>
            </a:r>
            <a:r>
              <a:rPr kumimoji="1" lang="en-US" altLang="ko-KR" dirty="0">
                <a:solidFill>
                  <a:schemeClr val="accent6"/>
                </a:solidFill>
              </a:rPr>
              <a:t>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암호문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 0x</a:t>
            </a:r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r>
              <a:rPr kumimoji="1" lang="en-US" altLang="ko-KR" dirty="0">
                <a:solidFill>
                  <a:schemeClr val="accent1"/>
                </a:solidFill>
              </a:rPr>
              <a:t>E</a:t>
            </a:r>
            <a:r>
              <a:rPr kumimoji="1" lang="en-US" altLang="ko-KR" dirty="0">
                <a:solidFill>
                  <a:schemeClr val="accent6"/>
                </a:solidFill>
              </a:rPr>
              <a:t>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solidFill>
                <a:schemeClr val="accent6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반복 횟수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b="1" dirty="0"/>
              <a:t>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DBAE6A-3AAF-5F42-8E52-DD0EFB3B0D3A}"/>
              </a:ext>
            </a:extLst>
          </p:cNvPr>
          <p:cNvSpPr/>
          <p:nvPr/>
        </p:nvSpPr>
        <p:spPr>
          <a:xfrm>
            <a:off x="8131233" y="2587150"/>
            <a:ext cx="674255" cy="182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720C2C-4359-EE49-8132-74CC5BD50CBA}"/>
              </a:ext>
            </a:extLst>
          </p:cNvPr>
          <p:cNvSpPr/>
          <p:nvPr/>
        </p:nvSpPr>
        <p:spPr>
          <a:xfrm>
            <a:off x="8862753" y="2587150"/>
            <a:ext cx="674255" cy="182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FD588C-2095-7E48-ADD1-0ABFECCE522E}"/>
              </a:ext>
            </a:extLst>
          </p:cNvPr>
          <p:cNvSpPr/>
          <p:nvPr/>
        </p:nvSpPr>
        <p:spPr>
          <a:xfrm>
            <a:off x="9594441" y="2587150"/>
            <a:ext cx="612959" cy="1825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C6D3EE-95ED-3848-B8C0-A21F632F6E6A}"/>
              </a:ext>
            </a:extLst>
          </p:cNvPr>
          <p:cNvSpPr/>
          <p:nvPr/>
        </p:nvSpPr>
        <p:spPr>
          <a:xfrm>
            <a:off x="8083090" y="2769710"/>
            <a:ext cx="152016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500" dirty="0"/>
              <a:t>키워드 </a:t>
            </a:r>
            <a:r>
              <a:rPr kumimoji="1" lang="en-US" altLang="ko-KR" sz="1500" dirty="0"/>
              <a:t>: </a:t>
            </a:r>
            <a:r>
              <a:rPr kumimoji="1" lang="ko-KR" altLang="en-US" sz="1500" dirty="0"/>
              <a:t> </a:t>
            </a:r>
            <a:r>
              <a:rPr kumimoji="1" lang="en-US" altLang="ko-KR" sz="1500" dirty="0"/>
              <a:t> </a:t>
            </a:r>
            <a:r>
              <a:rPr kumimoji="1" lang="en-US" altLang="ko-Kore-KR" sz="1500" dirty="0"/>
              <a:t>0x3AC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0B853F-7F88-3348-940C-4483522966CA}"/>
              </a:ext>
            </a:extLst>
          </p:cNvPr>
          <p:cNvSpPr txBox="1"/>
          <p:nvPr/>
        </p:nvSpPr>
        <p:spPr>
          <a:xfrm>
            <a:off x="548347" y="3769479"/>
            <a:ext cx="192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15</a:t>
            </a:r>
            <a:r>
              <a:rPr kumimoji="1" lang="en-US" altLang="ko-Kore-KR" dirty="0"/>
              <a:t>+</a:t>
            </a:r>
            <a:r>
              <a:rPr kumimoji="1" lang="en-US" altLang="ko-Kore-KR" dirty="0">
                <a:solidFill>
                  <a:srgbClr val="FF0000"/>
                </a:solidFill>
              </a:rPr>
              <a:t>3</a:t>
            </a:r>
            <a:r>
              <a:rPr kumimoji="1" lang="en-US" altLang="ko-Kore-KR" dirty="0"/>
              <a:t> mod 16 </a:t>
            </a:r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en-US" altLang="ko-Kore-KR" dirty="0">
                <a:solidFill>
                  <a:srgbClr val="FF0000"/>
                </a:solidFill>
                <a:sym typeface="Wingdings" pitchFamily="2" charset="2"/>
              </a:rPr>
              <a:t>2</a:t>
            </a:r>
            <a:r>
              <a:rPr kumimoji="1" lang="en-US" altLang="ko-Kore-KR" dirty="0">
                <a:sym typeface="Wingdings" pitchFamily="2" charset="2"/>
              </a:rPr>
              <a:t> </a:t>
            </a:r>
            <a:endParaRPr kumimoji="1" lang="en-US" altLang="ko-Kore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3C9C90-A2A2-3D4A-8DBD-00832D42BEF7}"/>
              </a:ext>
            </a:extLst>
          </p:cNvPr>
          <p:cNvSpPr txBox="1"/>
          <p:nvPr/>
        </p:nvSpPr>
        <p:spPr>
          <a:xfrm>
            <a:off x="2570187" y="3759319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1"/>
                </a:solidFill>
              </a:rPr>
              <a:t>4</a:t>
            </a:r>
            <a:r>
              <a:rPr kumimoji="1" lang="en-US" altLang="ko-Kore-KR" dirty="0"/>
              <a:t>+</a:t>
            </a:r>
            <a:r>
              <a:rPr kumimoji="1" lang="en-US" altLang="ko-Kore-KR" dirty="0">
                <a:solidFill>
                  <a:schemeClr val="accent1"/>
                </a:solidFill>
              </a:rPr>
              <a:t>10</a:t>
            </a:r>
            <a:r>
              <a:rPr kumimoji="1" lang="en-US" altLang="ko-Kore-KR" dirty="0"/>
              <a:t> mod 16 </a:t>
            </a:r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en-US" altLang="ko-Kore-KR" dirty="0">
                <a:solidFill>
                  <a:schemeClr val="accent1"/>
                </a:solidFill>
                <a:sym typeface="Wingdings" pitchFamily="2" charset="2"/>
              </a:rPr>
              <a:t>14</a:t>
            </a:r>
            <a:r>
              <a:rPr kumimoji="1" lang="en-US" altLang="ko-Kore-KR" dirty="0">
                <a:sym typeface="Wingdings" pitchFamily="2" charset="2"/>
              </a:rPr>
              <a:t> </a:t>
            </a:r>
            <a:endParaRPr kumimoji="1" lang="en-US" altLang="ko-Kore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4EE952-78D6-3B4E-8FD9-EACBB63DFE69}"/>
              </a:ext>
            </a:extLst>
          </p:cNvPr>
          <p:cNvSpPr txBox="1"/>
          <p:nvPr/>
        </p:nvSpPr>
        <p:spPr>
          <a:xfrm>
            <a:off x="4825707" y="3759319"/>
            <a:ext cx="2037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chemeClr val="accent6"/>
                </a:solidFill>
              </a:rPr>
              <a:t>2</a:t>
            </a:r>
            <a:r>
              <a:rPr kumimoji="1" lang="en-US" altLang="ko-Kore-KR" dirty="0"/>
              <a:t>+</a:t>
            </a:r>
            <a:r>
              <a:rPr kumimoji="1" lang="en-US" altLang="ko-Kore-KR" dirty="0">
                <a:solidFill>
                  <a:schemeClr val="accent6"/>
                </a:solidFill>
              </a:rPr>
              <a:t>12</a:t>
            </a:r>
            <a:r>
              <a:rPr kumimoji="1" lang="en-US" altLang="ko-Kore-KR" dirty="0"/>
              <a:t> mod 16 </a:t>
            </a:r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en-US" altLang="ko-Kore-KR" dirty="0">
                <a:solidFill>
                  <a:schemeClr val="accent6"/>
                </a:solidFill>
                <a:sym typeface="Wingdings" pitchFamily="2" charset="2"/>
              </a:rPr>
              <a:t>14</a:t>
            </a:r>
            <a:r>
              <a:rPr kumimoji="1" lang="en-US" altLang="ko-Kore-KR" dirty="0">
                <a:sym typeface="Wingdings" pitchFamily="2" charset="2"/>
              </a:rPr>
              <a:t> </a:t>
            </a:r>
            <a:endParaRPr kumimoji="1" lang="en-US" altLang="ko-Kore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EFB107-603B-F249-9FEA-8EF013A23E47}"/>
              </a:ext>
            </a:extLst>
          </p:cNvPr>
          <p:cNvSpPr txBox="1"/>
          <p:nvPr/>
        </p:nvSpPr>
        <p:spPr>
          <a:xfrm>
            <a:off x="1279867" y="4148971"/>
            <a:ext cx="4913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2</a:t>
            </a:r>
            <a:r>
              <a:rPr kumimoji="1" lang="en-US" altLang="ko-Kore-KR" dirty="0"/>
              <a:t>		     </a:t>
            </a:r>
            <a:r>
              <a:rPr kumimoji="1" lang="en-US" altLang="ko-Kore-KR" dirty="0">
                <a:solidFill>
                  <a:schemeClr val="accent1"/>
                </a:solidFill>
              </a:rPr>
              <a:t>E</a:t>
            </a:r>
            <a:r>
              <a:rPr kumimoji="1" lang="en-US" altLang="ko-Kore-KR" dirty="0"/>
              <a:t>			</a:t>
            </a:r>
            <a:r>
              <a:rPr kumimoji="1" lang="en-US" altLang="ko-Kore-KR" dirty="0">
                <a:solidFill>
                  <a:schemeClr val="accent6"/>
                </a:solidFill>
              </a:rPr>
              <a:t>E</a:t>
            </a:r>
            <a:endParaRPr kumimoji="1" lang="ko-Kore-KR" altLang="en-US" dirty="0">
              <a:solidFill>
                <a:schemeClr val="accent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42CC0-F7A6-D348-8580-408D4D607B9E}"/>
              </a:ext>
            </a:extLst>
          </p:cNvPr>
          <p:cNvSpPr txBox="1"/>
          <p:nvPr/>
        </p:nvSpPr>
        <p:spPr>
          <a:xfrm>
            <a:off x="8037882" y="3615376"/>
            <a:ext cx="339067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Option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의 경우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반복 횟수가 많이 요구됨</a:t>
            </a:r>
            <a:r>
              <a:rPr kumimoji="1" lang="en-US" altLang="ko-KR" dirty="0"/>
              <a:t> (2^12)</a:t>
            </a:r>
          </a:p>
          <a:p>
            <a:endParaRPr kumimoji="1" lang="en-US" altLang="ko-KR" dirty="0"/>
          </a:p>
          <a:p>
            <a:pPr marL="285750" indent="-285750">
              <a:buFont typeface="Wingdings" pitchFamily="2" charset="2"/>
              <a:buChar char="à"/>
            </a:pPr>
            <a:r>
              <a:rPr kumimoji="1" lang="en-US" altLang="ko-KR" dirty="0"/>
              <a:t>17</a:t>
            </a:r>
            <a:r>
              <a:rPr kumimoji="1" lang="ko-KR" altLang="en-US" dirty="0"/>
              <a:t>번 정도 시</a:t>
            </a:r>
            <a:r>
              <a:rPr kumimoji="1" lang="en-US" altLang="ko-KR" dirty="0"/>
              <a:t>,</a:t>
            </a:r>
            <a:r>
              <a:rPr kumimoji="1" lang="ko-KR" altLang="en-US" dirty="0"/>
              <a:t>  나옴</a:t>
            </a:r>
            <a:endParaRPr kumimoji="1" lang="ko-Kore-KR" altLang="en-US" dirty="0"/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1FAA1F98-7854-394A-9A5C-63AFEF29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ko-KR" altLang="en-US" dirty="0"/>
              <a:t>시뮬레이션 결과</a:t>
            </a:r>
            <a:endParaRPr kumimoji="1" lang="ko-Kore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0DEBFAB-6C48-F742-B144-7698679A5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751" y="4721542"/>
            <a:ext cx="2672373" cy="16011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3B9433D-7AFB-754E-B483-89A103F44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52" y="4721542"/>
            <a:ext cx="3302000" cy="1231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FFCA454-884E-3744-A214-F6795E4D67A6}"/>
              </a:ext>
            </a:extLst>
          </p:cNvPr>
          <p:cNvSpPr txBox="1"/>
          <p:nvPr/>
        </p:nvSpPr>
        <p:spPr>
          <a:xfrm>
            <a:off x="1581764" y="607418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Option 1</a:t>
            </a:r>
            <a:endParaRPr kumimoji="1" lang="ko-Kore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D8A722-31EC-2B43-A07D-362E0EA92664}"/>
              </a:ext>
            </a:extLst>
          </p:cNvPr>
          <p:cNvSpPr txBox="1"/>
          <p:nvPr/>
        </p:nvSpPr>
        <p:spPr>
          <a:xfrm>
            <a:off x="4989719" y="6433321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Option 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6467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483</Words>
  <Application>Microsoft Macintosh PowerPoint</Application>
  <PresentationFormat>와이드스크린</PresentationFormat>
  <Paragraphs>207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Grover on 비즈네르</vt:lpstr>
      <vt:lpstr>비즈네르 암호</vt:lpstr>
      <vt:lpstr>비즈네르 암호</vt:lpstr>
      <vt:lpstr>Grover on 비즈네르</vt:lpstr>
      <vt:lpstr>Grover on 비즈네르 : 세팅</vt:lpstr>
      <vt:lpstr>Grover on 비즈네르 : 오라클 (1/2)</vt:lpstr>
      <vt:lpstr>Grover on 비즈네르 : 오라클 (2/2)</vt:lpstr>
      <vt:lpstr>Grover on 비즈네르 : Diffusion operator</vt:lpstr>
      <vt:lpstr>시뮬레이션 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Grover on 비즈네르</dc:title>
  <dc:creator>장경배</dc:creator>
  <cp:lastModifiedBy>장경배</cp:lastModifiedBy>
  <cp:revision>40</cp:revision>
  <dcterms:created xsi:type="dcterms:W3CDTF">2021-04-19T04:03:25Z</dcterms:created>
  <dcterms:modified xsi:type="dcterms:W3CDTF">2021-04-19T13:01:00Z</dcterms:modified>
</cp:coreProperties>
</file>