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1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2024. 10. 24.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2024. 10. 24.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S-SCCS/ecc-daa" TargetMode="External"/><Relationship Id="rId2" Type="http://schemas.openxmlformats.org/officeDocument/2006/relationships/hyperlink" Target="https://github.com/leewaygroups/simpleIOTA/tree/maste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TPM </a:t>
            </a:r>
            <a:r>
              <a:rPr lang="ko-KR" altLang="en-US" dirty="0"/>
              <a:t>기반 </a:t>
            </a:r>
            <a:r>
              <a:rPr lang="en-US" altLang="ko-KR" dirty="0"/>
              <a:t>IoT </a:t>
            </a:r>
            <a:r>
              <a:rPr lang="ko-KR" altLang="en-US" dirty="0"/>
              <a:t>블록체인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/-h8jawE6oZo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IoT </a:t>
            </a:r>
            <a:r>
              <a:rPr lang="ko-KR" altLang="en-US" dirty="0"/>
              <a:t>블록체인에 </a:t>
            </a:r>
            <a:r>
              <a:rPr lang="en-US" altLang="ko-KR" dirty="0"/>
              <a:t>TPM </a:t>
            </a:r>
            <a:r>
              <a:rPr lang="ko-KR" altLang="en-US" dirty="0"/>
              <a:t>활용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아이디어</a:t>
            </a:r>
            <a:endParaRPr lang="en-US" altLang="ko-KR" dirty="0"/>
          </a:p>
          <a:p>
            <a:pPr lvl="1"/>
            <a:r>
              <a:rPr lang="en-US" altLang="ko-KR" dirty="0"/>
              <a:t>IoT</a:t>
            </a:r>
            <a:r>
              <a:rPr lang="ko-KR" altLang="en-US" dirty="0"/>
              <a:t>에는 </a:t>
            </a:r>
            <a:r>
              <a:rPr lang="en-US" altLang="ko-KR" dirty="0"/>
              <a:t>intel </a:t>
            </a:r>
            <a:r>
              <a:rPr lang="en-US" altLang="ko-KR" dirty="0" err="1"/>
              <a:t>sgx</a:t>
            </a:r>
            <a:r>
              <a:rPr lang="ko-KR" altLang="en-US" dirty="0"/>
              <a:t>와 같은 </a:t>
            </a:r>
            <a:r>
              <a:rPr lang="en-US" altLang="ko-KR" dirty="0"/>
              <a:t>TEE</a:t>
            </a:r>
            <a:r>
              <a:rPr lang="ko-KR" altLang="en-US" dirty="0" err="1"/>
              <a:t>를</a:t>
            </a:r>
            <a:r>
              <a:rPr lang="ko-KR" altLang="en-US" dirty="0"/>
              <a:t> 활용할 수 없음</a:t>
            </a:r>
            <a:endParaRPr lang="en-US" altLang="ko-KR" dirty="0"/>
          </a:p>
          <a:p>
            <a:pPr lvl="1"/>
            <a:r>
              <a:rPr lang="ko-KR" altLang="en-US" dirty="0"/>
              <a:t>이를 대신해서 </a:t>
            </a:r>
            <a:r>
              <a:rPr lang="en-US" altLang="ko-KR" dirty="0"/>
              <a:t>TPM </a:t>
            </a:r>
            <a:r>
              <a:rPr lang="ko-KR" altLang="en-US" dirty="0"/>
              <a:t>활용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TEE</a:t>
            </a:r>
            <a:r>
              <a:rPr lang="ko-KR" altLang="en-US" dirty="0"/>
              <a:t>기반 합의 알고리즘</a:t>
            </a:r>
            <a:endParaRPr lang="en-US" altLang="ko-KR" dirty="0"/>
          </a:p>
          <a:p>
            <a:pPr lvl="1"/>
            <a:r>
              <a:rPr lang="ko-KR" altLang="en-US" dirty="0"/>
              <a:t>경과 시간 증명</a:t>
            </a:r>
            <a:r>
              <a:rPr lang="en-US" altLang="ko-KR" dirty="0"/>
              <a:t>(</a:t>
            </a:r>
            <a:r>
              <a:rPr lang="en" altLang="ko-KR" dirty="0" err="1"/>
              <a:t>PoET</a:t>
            </a:r>
            <a:r>
              <a:rPr lang="en" altLang="ko-KR" dirty="0"/>
              <a:t>: Proof of Elapsed Time)</a:t>
            </a:r>
          </a:p>
          <a:p>
            <a:pPr lvl="1"/>
            <a:r>
              <a:rPr lang="ko-KR" altLang="en-US" dirty="0"/>
              <a:t>행운 증명 </a:t>
            </a:r>
            <a:r>
              <a:rPr lang="en" altLang="ko-KR" dirty="0"/>
              <a:t>(</a:t>
            </a:r>
            <a:r>
              <a:rPr lang="en" altLang="ko-KR" dirty="0" err="1"/>
              <a:t>PoL</a:t>
            </a:r>
            <a:r>
              <a:rPr lang="en" altLang="ko-KR" dirty="0"/>
              <a:t>: Proof of Luck)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/>
              <a:t>TEE</a:t>
            </a:r>
            <a:r>
              <a:rPr lang="ko-KR" altLang="en-US" dirty="0"/>
              <a:t>의 어플리케이션 레벨의 보호 기능을 활용</a:t>
            </a:r>
            <a:endParaRPr lang="en-US" altLang="ko-KR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/>
              <a:t>TPM</a:t>
            </a:r>
            <a:r>
              <a:rPr lang="ko-KR" altLang="en-US" dirty="0"/>
              <a:t>은 </a:t>
            </a:r>
            <a:r>
              <a:rPr lang="en-US" altLang="ko-KR" dirty="0"/>
              <a:t>TEE</a:t>
            </a:r>
            <a:r>
              <a:rPr lang="ko-KR" altLang="en-US" dirty="0" err="1"/>
              <a:t>를</a:t>
            </a:r>
            <a:r>
              <a:rPr lang="ko-KR" altLang="en-US" dirty="0"/>
              <a:t> 대체할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58AD1-BA14-A609-D157-A5C1AB81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IoT </a:t>
            </a:r>
            <a:r>
              <a:rPr lang="ko-KR" altLang="en-US" dirty="0"/>
              <a:t>블록체인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CF3FB-E04E-9754-E493-2C39102A0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DAG</a:t>
            </a:r>
          </a:p>
          <a:p>
            <a:pPr lvl="1"/>
            <a:r>
              <a:rPr lang="ko-KR" altLang="en-US" sz="2000" dirty="0"/>
              <a:t>블록체인과 유사하지만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선형 구조 대신 </a:t>
            </a:r>
            <a:r>
              <a:rPr lang="ko-KR" altLang="en-US" sz="2000" dirty="0" err="1"/>
              <a:t>비순환</a:t>
            </a:r>
            <a:r>
              <a:rPr lang="ko-KR" altLang="en-US" sz="2000" dirty="0"/>
              <a:t> 그래프로 데이터를 기록하는 방식</a:t>
            </a:r>
            <a:endParaRPr lang="en-US" altLang="ko-KR" sz="2000" dirty="0"/>
          </a:p>
          <a:p>
            <a:pPr lvl="1"/>
            <a:r>
              <a:rPr lang="ko-KR" altLang="en-US" sz="2000" dirty="0"/>
              <a:t>각 트랜잭션은 독립적으로 발생하며</a:t>
            </a:r>
            <a:r>
              <a:rPr lang="en-US" altLang="ko-KR" sz="2000" dirty="0"/>
              <a:t>, </a:t>
            </a:r>
            <a:r>
              <a:rPr lang="ko-KR" altLang="en-US" sz="2000" dirty="0"/>
              <a:t>방향성을 가진 그래프 형태로 연결</a:t>
            </a:r>
            <a:endParaRPr kumimoji="1" lang="en-US" altLang="ko-KR" sz="20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Ex) Tangle: </a:t>
            </a:r>
            <a:r>
              <a:rPr lang="en" altLang="ko-KR" sz="2400" dirty="0"/>
              <a:t>IOTA</a:t>
            </a:r>
            <a:r>
              <a:rPr lang="ko-KR" altLang="en-US" sz="2400" dirty="0"/>
              <a:t>는 </a:t>
            </a:r>
            <a:r>
              <a:rPr lang="en" altLang="ko-KR" sz="2400" dirty="0"/>
              <a:t>IoT </a:t>
            </a:r>
            <a:r>
              <a:rPr lang="ko-KR" altLang="en-US" sz="2400" dirty="0"/>
              <a:t>환경에서의 마이크로 트랜잭션을 효율적으로 처리하기 위해 설계된 </a:t>
            </a:r>
            <a:r>
              <a:rPr lang="en" altLang="ko-KR" sz="2400" dirty="0"/>
              <a:t>DAG </a:t>
            </a:r>
            <a:r>
              <a:rPr lang="ko-KR" altLang="en-US" sz="2400" dirty="0"/>
              <a:t>기반 분산원장 기술</a:t>
            </a:r>
            <a:r>
              <a:rPr lang="en-US" altLang="ko-KR" sz="2400" dirty="0"/>
              <a:t> </a:t>
            </a:r>
            <a:r>
              <a:rPr lang="ko-KR" altLang="en-US" sz="2400" dirty="0"/>
              <a:t>사용</a:t>
            </a:r>
            <a:endParaRPr kumimoji="1" lang="en-US" altLang="ko-KR" sz="2400" dirty="0"/>
          </a:p>
          <a:p>
            <a:pPr>
              <a:buFont typeface="Wingdings" pitchFamily="2" charset="2"/>
              <a:buChar char="à"/>
            </a:pPr>
            <a:r>
              <a:rPr kumimoji="1" lang="en-US" altLang="ko-KR" sz="2400" dirty="0"/>
              <a:t> DAG </a:t>
            </a:r>
            <a:r>
              <a:rPr kumimoji="1" lang="ko-KR" altLang="en-US" sz="2400" dirty="0"/>
              <a:t>기반의 분산원장 </a:t>
            </a:r>
            <a:r>
              <a:rPr kumimoji="1" lang="en-US" altLang="ko-KR" sz="2400" dirty="0"/>
              <a:t>+ </a:t>
            </a:r>
            <a:r>
              <a:rPr lang="en-US" altLang="ko-KR" sz="2400" dirty="0"/>
              <a:t>TPM</a:t>
            </a:r>
          </a:p>
          <a:p>
            <a:pPr>
              <a:buFont typeface="Wingdings" pitchFamily="2" charset="2"/>
              <a:buChar char="à"/>
            </a:pPr>
            <a:r>
              <a:rPr lang="en-US" altLang="ko-KR" sz="2400" dirty="0"/>
              <a:t> TPM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활용 보안 기능 향상</a:t>
            </a:r>
            <a:endParaRPr kumimoji="1" lang="en-US" altLang="ko-KR" sz="2400" dirty="0"/>
          </a:p>
          <a:p>
            <a:endParaRPr kumimoji="1"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5F107A-E682-6060-8E65-4196F08B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64" y="2242478"/>
            <a:ext cx="6590975" cy="217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03105-555D-0F00-DDA2-9863EAFE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TPM</a:t>
            </a:r>
            <a:r>
              <a:rPr kumimoji="1" lang="ko-KR" altLang="en-US" dirty="0"/>
              <a:t>의 무결성</a:t>
            </a:r>
            <a:r>
              <a:rPr kumimoji="1" lang="en-US" altLang="ko-KR" dirty="0"/>
              <a:t> </a:t>
            </a:r>
            <a:r>
              <a:rPr kumimoji="1" lang="ko-KR" altLang="en-US" dirty="0"/>
              <a:t>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62C5-967B-AB27-6A27-228112858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네트워크에 연결되는 모든 기기의 무결성을 확인하는 기능 제공</a:t>
            </a:r>
            <a:endParaRPr lang="en-US" altLang="ko-KR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무결성 측정</a:t>
            </a:r>
            <a:r>
              <a:rPr kumimoji="1" lang="en-US" altLang="ko-KR" sz="2000" dirty="0"/>
              <a:t>: </a:t>
            </a:r>
            <a:r>
              <a:rPr kumimoji="1" lang="en" altLang="ko-KR" sz="2000" dirty="0"/>
              <a:t>TPM</a:t>
            </a:r>
            <a:r>
              <a:rPr kumimoji="1" lang="ko-KR" altLang="en-US" sz="2000" dirty="0"/>
              <a:t>은 시스템 부팅 과정에서 실행되는 소프트웨어 및 하드웨어 구성 요소의 상태를 측정하고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이 값을 </a:t>
            </a:r>
            <a:r>
              <a:rPr kumimoji="1" lang="en" altLang="ko-KR" sz="2000" dirty="0"/>
              <a:t>PCR(Platform Configuration Registers)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저장</a:t>
            </a:r>
            <a:r>
              <a:rPr kumimoji="1" lang="en-US" altLang="ko-KR" sz="2000" dirty="0"/>
              <a:t>.</a:t>
            </a:r>
            <a:br>
              <a:rPr kumimoji="1" lang="en-US" altLang="ko-KR" sz="2000" dirty="0"/>
            </a:br>
            <a:endParaRPr kumimoji="1" lang="en-US" altLang="ko-KR" sz="2000" dirty="0"/>
          </a:p>
          <a:p>
            <a:pPr lvl="1"/>
            <a:r>
              <a:rPr kumimoji="1" lang="ko-KR" altLang="en-US" sz="2000" dirty="0"/>
              <a:t>원격 인증</a:t>
            </a:r>
            <a:r>
              <a:rPr kumimoji="1" lang="en-US" altLang="ko-KR" sz="2000" dirty="0"/>
              <a:t>(</a:t>
            </a:r>
            <a:r>
              <a:rPr kumimoji="1" lang="en" altLang="ko-KR" sz="2000" dirty="0"/>
              <a:t>Remote Attestation): </a:t>
            </a:r>
            <a:r>
              <a:rPr kumimoji="1" lang="ko-KR" altLang="en-US" sz="2000" dirty="0"/>
              <a:t>저장된 무결성 측정값을 기반으로</a:t>
            </a:r>
            <a:r>
              <a:rPr kumimoji="1" lang="en-US" altLang="ko-KR" sz="2000" dirty="0"/>
              <a:t>, </a:t>
            </a:r>
            <a:r>
              <a:rPr kumimoji="1" lang="en" altLang="ko-KR" sz="2000" dirty="0"/>
              <a:t>TPM</a:t>
            </a:r>
            <a:r>
              <a:rPr kumimoji="1" lang="ko-KR" altLang="en-US" sz="2000" dirty="0"/>
              <a:t>은 외부 엔티티에게 현재 플랫폼의 상태를 증명</a:t>
            </a:r>
            <a:r>
              <a:rPr kumimoji="1" lang="en-US" altLang="ko-KR" sz="2000" dirty="0"/>
              <a:t>. </a:t>
            </a:r>
            <a:r>
              <a:rPr kumimoji="1" lang="ko-KR" altLang="en-US" sz="2000" dirty="0"/>
              <a:t>이를 통해 원격에서 시스템의 무결성을 검증 가능</a:t>
            </a:r>
            <a:r>
              <a:rPr kumimoji="1" lang="en-US" altLang="ko-KR" sz="2000" dirty="0"/>
              <a:t>.</a:t>
            </a:r>
            <a:br>
              <a:rPr kumimoji="1" lang="en-US" altLang="ko-KR" sz="2000" dirty="0"/>
            </a:br>
            <a:endParaRPr kumimoji="1" lang="en-US" altLang="ko-KR" sz="2000" dirty="0"/>
          </a:p>
          <a:p>
            <a:pPr lvl="1"/>
            <a:r>
              <a:rPr kumimoji="1" lang="ko-KR" altLang="en-US" sz="2000" dirty="0"/>
              <a:t>신뢰 기반 부팅</a:t>
            </a:r>
            <a:r>
              <a:rPr kumimoji="1" lang="en-US" altLang="ko-KR" sz="2000" dirty="0"/>
              <a:t>(</a:t>
            </a:r>
            <a:r>
              <a:rPr kumimoji="1" lang="en" altLang="ko-KR" sz="2000" dirty="0"/>
              <a:t>Trusted Boot): TPM</a:t>
            </a:r>
            <a:r>
              <a:rPr kumimoji="1" lang="ko-KR" altLang="en-US" sz="2000" dirty="0"/>
              <a:t>은 부팅 과정에서 신뢰할 수 없는 구성 요소가 로드되지 않도록 보장하며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이를 통해 시스템의 전체적인 보안성을 향상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sz="2400" dirty="0">
                <a:sym typeface="Wingdings" pitchFamily="2" charset="2"/>
              </a:rPr>
              <a:t> </a:t>
            </a:r>
            <a:r>
              <a:rPr kumimoji="1" lang="ko-KR" altLang="en-US" sz="2400" dirty="0">
                <a:sym typeface="Wingdings" pitchFamily="2" charset="2"/>
              </a:rPr>
              <a:t>산업</a:t>
            </a:r>
            <a:r>
              <a:rPr kumimoji="1" lang="en-US" altLang="ko-KR" sz="2400" dirty="0">
                <a:sym typeface="Wingdings" pitchFamily="2" charset="2"/>
              </a:rPr>
              <a:t>, </a:t>
            </a:r>
            <a:r>
              <a:rPr kumimoji="1" lang="ko-KR" altLang="en-US" sz="2400" dirty="0">
                <a:sym typeface="Wingdings" pitchFamily="2" charset="2"/>
              </a:rPr>
              <a:t>정부와 같이 보안적 요소가 필요한 경우 </a:t>
            </a:r>
            <a:r>
              <a:rPr kumimoji="1" lang="ko-KR" altLang="en-US" sz="2400" dirty="0"/>
              <a:t>노드의 무결성에 활용 </a:t>
            </a:r>
            <a:endParaRPr kumimoji="1" lang="en-US" altLang="ko-KR" sz="24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3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9F8E-799E-4D95-4B4E-39F7510E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sz="3600" dirty="0"/>
              <a:t>원격 인증</a:t>
            </a:r>
            <a:r>
              <a:rPr kumimoji="1" lang="en-US" altLang="ko-KR" sz="3600" dirty="0"/>
              <a:t>(</a:t>
            </a:r>
            <a:r>
              <a:rPr kumimoji="1" lang="en" altLang="ko-KR" sz="3600" dirty="0"/>
              <a:t>Remote Attestation)</a:t>
            </a:r>
            <a:r>
              <a:rPr kumimoji="1" lang="ko-KR" altLang="en-US" sz="3600" dirty="0"/>
              <a:t>의 중앙화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14E18-497C-EC2A-1757-2357EA255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원격 인증</a:t>
            </a:r>
            <a:r>
              <a:rPr kumimoji="1" lang="en-US" altLang="ko-KR" sz="2800" dirty="0"/>
              <a:t>(</a:t>
            </a:r>
            <a:r>
              <a:rPr kumimoji="1" lang="en" altLang="ko-KR" sz="2800" dirty="0"/>
              <a:t>Remote Attestation)</a:t>
            </a:r>
          </a:p>
          <a:p>
            <a:pPr lvl="1"/>
            <a:r>
              <a:rPr kumimoji="1" lang="ko-KR" altLang="en-US" dirty="0"/>
              <a:t>시스템 측정 및 </a:t>
            </a:r>
            <a:r>
              <a:rPr kumimoji="1" lang="en" altLang="ko-KR" dirty="0"/>
              <a:t>PCR </a:t>
            </a:r>
            <a:r>
              <a:rPr kumimoji="1" lang="ko-KR" altLang="en-US" dirty="0"/>
              <a:t>저장</a:t>
            </a:r>
            <a:r>
              <a:rPr kumimoji="1" lang="en-US" altLang="ko-KR" dirty="0"/>
              <a:t>:</a:t>
            </a:r>
          </a:p>
          <a:p>
            <a:pPr lvl="2"/>
            <a:r>
              <a:rPr kumimoji="1" lang="ko-KR" altLang="en-US" dirty="0"/>
              <a:t>클라이언트 시스템이 부팅 시 각 구성 요소의 해시 값을 계산하고 </a:t>
            </a:r>
            <a:r>
              <a:rPr kumimoji="1" lang="en" altLang="ko-KR" dirty="0"/>
              <a:t>TPM</a:t>
            </a:r>
            <a:r>
              <a:rPr kumimoji="1" lang="ko-KR" altLang="en-US" dirty="0"/>
              <a:t>의 </a:t>
            </a:r>
            <a:r>
              <a:rPr kumimoji="1" lang="en" altLang="ko-KR" dirty="0"/>
              <a:t>PCR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</a:t>
            </a:r>
            <a:endParaRPr kumimoji="1" lang="en-US" altLang="ko-KR" dirty="0"/>
          </a:p>
          <a:p>
            <a:pPr lvl="1"/>
            <a:r>
              <a:rPr kumimoji="1" lang="en" altLang="ko-KR" dirty="0"/>
              <a:t>Attestation </a:t>
            </a:r>
            <a:r>
              <a:rPr kumimoji="1" lang="ko-KR" altLang="en-US" dirty="0"/>
              <a:t>요청 및 </a:t>
            </a:r>
            <a:r>
              <a:rPr kumimoji="1" lang="en" altLang="ko-KR" dirty="0"/>
              <a:t>Quote </a:t>
            </a:r>
            <a:r>
              <a:rPr kumimoji="1" lang="ko-KR" altLang="en-US" dirty="0"/>
              <a:t>생성</a:t>
            </a:r>
            <a:r>
              <a:rPr kumimoji="1" lang="en-US" altLang="ko-KR" dirty="0"/>
              <a:t>:</a:t>
            </a:r>
          </a:p>
          <a:p>
            <a:pPr lvl="2"/>
            <a:r>
              <a:rPr kumimoji="1" lang="ko-KR" altLang="en-US" dirty="0"/>
              <a:t>중앙 서버가 클라이언트에게 시스템 상태 증명을 요청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클라이언트의 </a:t>
            </a:r>
            <a:r>
              <a:rPr kumimoji="1" lang="en" altLang="ko-KR" dirty="0"/>
              <a:t>TPM</a:t>
            </a:r>
            <a:r>
              <a:rPr kumimoji="1" lang="ko-KR" altLang="en-US" dirty="0"/>
              <a:t>은 요청된 </a:t>
            </a:r>
            <a:r>
              <a:rPr kumimoji="1" lang="en" altLang="ko-KR" dirty="0"/>
              <a:t>PCR </a:t>
            </a:r>
            <a:r>
              <a:rPr kumimoji="1" lang="ko-KR" altLang="en-US" dirty="0"/>
              <a:t>값을 포함한 </a:t>
            </a:r>
            <a:r>
              <a:rPr kumimoji="1" lang="en" altLang="ko-KR" dirty="0"/>
              <a:t>Quote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생성하고 서명</a:t>
            </a:r>
            <a:endParaRPr kumimoji="1" lang="en-US" altLang="ko-KR" dirty="0"/>
          </a:p>
          <a:p>
            <a:pPr lvl="1"/>
            <a:r>
              <a:rPr kumimoji="1" lang="en" altLang="ko-KR" dirty="0"/>
              <a:t>Quote </a:t>
            </a:r>
            <a:r>
              <a:rPr kumimoji="1" lang="ko-KR" altLang="en-US" dirty="0"/>
              <a:t>전달 및 검증</a:t>
            </a:r>
            <a:r>
              <a:rPr kumimoji="1" lang="en-US" altLang="ko-KR" dirty="0"/>
              <a:t>:</a:t>
            </a:r>
          </a:p>
          <a:p>
            <a:pPr lvl="2"/>
            <a:r>
              <a:rPr kumimoji="1" lang="ko-KR" altLang="en-US" dirty="0"/>
              <a:t>클라이언트는 서명된 </a:t>
            </a:r>
            <a:r>
              <a:rPr kumimoji="1" lang="en" altLang="ko-KR" dirty="0"/>
              <a:t>Quote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중앙 서버로 전송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ko-KR" altLang="en-US" dirty="0"/>
              <a:t>중앙 서버는 서명을 검증하고 </a:t>
            </a:r>
            <a:r>
              <a:rPr kumimoji="1" lang="en" altLang="ko-KR" dirty="0"/>
              <a:t>PCR </a:t>
            </a:r>
            <a:r>
              <a:rPr kumimoji="1" lang="ko-KR" altLang="en-US" dirty="0"/>
              <a:t>값들을 신뢰할 수 있는 값과 비교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결과 판단 및 조치</a:t>
            </a:r>
            <a:r>
              <a:rPr kumimoji="1" lang="en-US" altLang="ko-KR" dirty="0"/>
              <a:t>:</a:t>
            </a:r>
          </a:p>
          <a:p>
            <a:pPr lvl="2"/>
            <a:r>
              <a:rPr kumimoji="1" lang="ko-KR" altLang="en-US" dirty="0"/>
              <a:t>검증 결과에 따라 클라이언트의 신뢰성을 판단</a:t>
            </a:r>
          </a:p>
          <a:p>
            <a:endParaRPr kumimoji="1" lang="en-US" altLang="ko-KR" sz="2400" dirty="0"/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신뢰할 수 있는 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 필요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29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AB3DC-D3F1-909D-E1B0-FA54324A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" altLang="ko-KR" dirty="0"/>
              <a:t>DAA ( Direct Anonymous Attestation 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4E57C-4E68-FD35-23C4-79B513D4E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익명성을 보장하면서도 사용자의 신뢰성을 검증할 수 있는 보안 인증 프로토콜</a:t>
            </a:r>
            <a:endParaRPr kumimoji="1" lang="en-US" altLang="ko-KR" dirty="0"/>
          </a:p>
          <a:p>
            <a:r>
              <a:rPr kumimoji="1" lang="en-US" altLang="ko-KR" dirty="0"/>
              <a:t>ECC, </a:t>
            </a:r>
            <a:r>
              <a:rPr lang="ko-KR" altLang="en-US" dirty="0" err="1"/>
              <a:t>영지식</a:t>
            </a:r>
            <a:r>
              <a:rPr lang="ko-KR" altLang="en-US" dirty="0"/>
              <a:t> 증명</a:t>
            </a:r>
            <a:endParaRPr lang="en-US" altLang="ko-KR" dirty="0"/>
          </a:p>
          <a:p>
            <a:endParaRPr kumimoji="1" lang="en-US" altLang="ko-KR" dirty="0"/>
          </a:p>
          <a:p>
            <a:r>
              <a:rPr lang="ko-KR" altLang="en-US" sz="1600" b="1" dirty="0">
                <a:latin typeface="+mn-ea"/>
              </a:rPr>
              <a:t>가입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" altLang="ko-KR" sz="1600" b="1" dirty="0">
                <a:latin typeface="+mn-ea"/>
              </a:rPr>
              <a:t>Join Phase)</a:t>
            </a:r>
            <a:r>
              <a:rPr lang="en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사용자는 그룹에 가입할 때 </a:t>
            </a:r>
            <a:r>
              <a:rPr lang="en" altLang="ko-KR" sz="1600" dirty="0">
                <a:latin typeface="+mn-ea"/>
              </a:rPr>
              <a:t>TPM</a:t>
            </a:r>
            <a:r>
              <a:rPr lang="ko-KR" altLang="en-US" sz="1600" dirty="0">
                <a:latin typeface="+mn-ea"/>
              </a:rPr>
              <a:t>이나 신뢰할 수 있는 플랫폼을 통해 익명성을 갖춘 서명을 생성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증명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" altLang="ko-KR" sz="1600" b="1" dirty="0">
                <a:latin typeface="+mn-ea"/>
              </a:rPr>
              <a:t>Sign/Attestation Phase)</a:t>
            </a:r>
            <a:r>
              <a:rPr lang="en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사용자가 인증을 요청할 때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TPM</a:t>
            </a:r>
            <a:r>
              <a:rPr lang="ko-KR" altLang="en-US" sz="1600" dirty="0">
                <a:latin typeface="+mn-ea"/>
              </a:rPr>
              <a:t>은 익명 서명을 생성하여 해당 플랫폼이 신뢰할 수 있는 환경이라는 것을 증명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ko-KR" altLang="en-US" sz="1600" b="1" dirty="0">
                <a:latin typeface="+mn-ea"/>
              </a:rPr>
              <a:t>검증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" altLang="ko-KR" sz="1600" b="1" dirty="0">
                <a:latin typeface="+mn-ea"/>
              </a:rPr>
              <a:t>Verification Phase)</a:t>
            </a:r>
            <a:r>
              <a:rPr lang="en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인증을 받는 서버나 플랫폼은 사용자의 익명 서명을 검증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15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7F9E-CB3E-B6F9-1985-6833E2D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관련 </a:t>
            </a:r>
            <a:r>
              <a:rPr kumimoji="1" lang="ko-KR" altLang="en-US" dirty="0" err="1"/>
              <a:t>구현물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27212-BFFE-8329-4864-380D6A6D9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R" dirty="0" err="1"/>
              <a:t>SimpleIOTA</a:t>
            </a:r>
            <a:endParaRPr kumimoji="1" lang="en" altLang="ko-KR" dirty="0"/>
          </a:p>
          <a:p>
            <a:pPr lvl="1"/>
            <a:r>
              <a:rPr kumimoji="1" lang="en" altLang="ko-KR" dirty="0">
                <a:hlinkClick r:id="rId2"/>
              </a:rPr>
              <a:t>https://github.com/leewaygroups/simpleIOTA/tree/master</a:t>
            </a:r>
            <a:endParaRPr kumimoji="1" lang="en" altLang="ko-KR" dirty="0"/>
          </a:p>
          <a:p>
            <a:endParaRPr kumimoji="1" lang="en" altLang="ko-KR" dirty="0"/>
          </a:p>
          <a:p>
            <a:r>
              <a:rPr kumimoji="1" lang="en" altLang="ko-KR" dirty="0"/>
              <a:t>IBM TSS </a:t>
            </a:r>
            <a:r>
              <a:rPr kumimoji="1" lang="ko-KR" altLang="en-US" dirty="0"/>
              <a:t>소프트웨어를 기반으로 </a:t>
            </a:r>
            <a:r>
              <a:rPr kumimoji="1" lang="en-US" altLang="ko-KR" dirty="0"/>
              <a:t>DAA </a:t>
            </a:r>
            <a:r>
              <a:rPr kumimoji="1" lang="ko-KR" altLang="en-US" dirty="0"/>
              <a:t>프로토콜 구현 </a:t>
            </a:r>
            <a:br>
              <a:rPr kumimoji="1" lang="en-US" altLang="ko-KR" dirty="0"/>
            </a:br>
            <a:r>
              <a:rPr kumimoji="1" lang="en-US" altLang="ko-KR" dirty="0"/>
              <a:t>: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pPr lvl="1"/>
            <a:r>
              <a:rPr kumimoji="1" lang="en" altLang="ko-KR" dirty="0">
                <a:hlinkClick r:id="rId3"/>
              </a:rPr>
              <a:t>https://github.com/UoS-SCCS/ecc-daa</a:t>
            </a:r>
            <a:endParaRPr kumimoji="1" lang="en" altLang="ko-KR" dirty="0"/>
          </a:p>
          <a:p>
            <a:pPr lvl="1"/>
            <a:endParaRPr kumimoji="1" lang="en" altLang="ko-KR" dirty="0"/>
          </a:p>
          <a:p>
            <a:pPr lvl="1"/>
            <a:endParaRPr kumimoji="1" lang="en" altLang="ko-KR" dirty="0"/>
          </a:p>
          <a:p>
            <a:r>
              <a:rPr kumimoji="1" lang="ko-KR" altLang="en-US" dirty="0"/>
              <a:t>간단한 구현을 기반으로 프로토타입 작성 예정</a:t>
            </a:r>
          </a:p>
        </p:txBody>
      </p:sp>
    </p:spTree>
    <p:extLst>
      <p:ext uri="{BB962C8B-B14F-4D97-AF65-F5344CB8AC3E}">
        <p14:creationId xmlns:p14="http://schemas.microsoft.com/office/powerpoint/2010/main" val="36402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8AE29-494B-865A-90AA-07034B50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TPM </a:t>
            </a:r>
            <a:r>
              <a:rPr kumimoji="1" lang="ko-KR" altLang="en-US" dirty="0"/>
              <a:t>기반</a:t>
            </a:r>
            <a:r>
              <a:rPr kumimoji="1" lang="en-US" altLang="ko-KR" dirty="0"/>
              <a:t> </a:t>
            </a:r>
            <a:r>
              <a:rPr lang="en-US" altLang="ko-KR" dirty="0"/>
              <a:t>IoT </a:t>
            </a:r>
            <a:r>
              <a:rPr lang="ko-KR" altLang="en-US" dirty="0"/>
              <a:t>블록체인의 장점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57AF9-4B7C-062D-2393-50E6055EA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161513"/>
                </a:solidFill>
                <a:effectLst/>
                <a:latin typeface="+mj-ea"/>
                <a:ea typeface="+mj-ea"/>
              </a:rPr>
              <a:t>블록체인</a:t>
            </a:r>
            <a:endParaRPr lang="en-US" altLang="ko-KR" b="1" i="0" dirty="0">
              <a:solidFill>
                <a:srgbClr val="161513"/>
              </a:solidFill>
              <a:effectLst/>
              <a:latin typeface="+mj-ea"/>
              <a:ea typeface="+mj-ea"/>
            </a:endParaRPr>
          </a:p>
          <a:p>
            <a:pPr lvl="1"/>
            <a:r>
              <a:rPr lang="ko-KR" altLang="en-US" b="0" i="0" dirty="0">
                <a:solidFill>
                  <a:srgbClr val="161513"/>
                </a:solidFill>
                <a:effectLst/>
                <a:latin typeface="+mj-ea"/>
                <a:ea typeface="+mj-ea"/>
              </a:rPr>
              <a:t>공유 및 투명한 데이터 액세스</a:t>
            </a:r>
          </a:p>
          <a:p>
            <a:pPr lvl="1"/>
            <a:r>
              <a:rPr lang="ko-KR" altLang="en-US" b="0" i="0" dirty="0">
                <a:solidFill>
                  <a:srgbClr val="161513"/>
                </a:solidFill>
                <a:effectLst/>
                <a:latin typeface="+mj-ea"/>
                <a:ea typeface="+mj-ea"/>
              </a:rPr>
              <a:t>변경 불가능</a:t>
            </a:r>
            <a:r>
              <a:rPr lang="en-US" altLang="ko-KR" b="0" i="0" dirty="0">
                <a:solidFill>
                  <a:srgbClr val="161513"/>
                </a:solidFill>
                <a:effectLst/>
                <a:latin typeface="+mj-ea"/>
                <a:ea typeface="+mj-ea"/>
              </a:rPr>
              <a:t>/</a:t>
            </a:r>
            <a:r>
              <a:rPr lang="ko-KR" altLang="en-US" b="0" i="0" dirty="0">
                <a:solidFill>
                  <a:srgbClr val="161513"/>
                </a:solidFill>
                <a:effectLst/>
                <a:latin typeface="+mj-ea"/>
                <a:ea typeface="+mj-ea"/>
              </a:rPr>
              <a:t>변경 방지 원장</a:t>
            </a:r>
          </a:p>
          <a:p>
            <a:pPr lvl="1"/>
            <a:r>
              <a:rPr lang="ko-KR" altLang="en-US" b="0" i="0" dirty="0">
                <a:solidFill>
                  <a:srgbClr val="161513"/>
                </a:solidFill>
                <a:effectLst/>
                <a:latin typeface="+mj-ea"/>
                <a:ea typeface="+mj-ea"/>
              </a:rPr>
              <a:t>검증된</a:t>
            </a:r>
            <a:r>
              <a:rPr lang="en-US" altLang="ko-KR" b="0" i="0" dirty="0">
                <a:solidFill>
                  <a:srgbClr val="161513"/>
                </a:solidFill>
                <a:effectLst/>
                <a:latin typeface="+mj-ea"/>
                <a:ea typeface="+mj-ea"/>
              </a:rPr>
              <a:t>/</a:t>
            </a:r>
            <a:r>
              <a:rPr lang="ko-KR" altLang="en-US" b="0" i="0" dirty="0">
                <a:solidFill>
                  <a:srgbClr val="161513"/>
                </a:solidFill>
                <a:effectLst/>
                <a:latin typeface="+mj-ea"/>
                <a:ea typeface="+mj-ea"/>
              </a:rPr>
              <a:t>거부할 수 없는 트랜잭션</a:t>
            </a:r>
          </a:p>
          <a:p>
            <a:pPr lvl="1"/>
            <a:r>
              <a:rPr lang="ko-KR" altLang="en-US" b="0" i="0" dirty="0">
                <a:solidFill>
                  <a:srgbClr val="161513"/>
                </a:solidFill>
                <a:effectLst/>
                <a:latin typeface="+mj-ea"/>
                <a:ea typeface="+mj-ea"/>
              </a:rPr>
              <a:t>기밀 기록 및 거래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TPM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다수의 장치 관리</a:t>
            </a:r>
            <a:r>
              <a:rPr lang="en-US" altLang="ko-KR" b="1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수많은 장치가 </a:t>
            </a:r>
            <a:r>
              <a:rPr lang="ko-KR" altLang="en-US" dirty="0" err="1">
                <a:latin typeface="+mj-ea"/>
                <a:ea typeface="+mj-ea"/>
              </a:rPr>
              <a:t>연결되어있는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" altLang="ko-KR" dirty="0">
                <a:latin typeface="+mj-ea"/>
                <a:ea typeface="+mj-ea"/>
              </a:rPr>
              <a:t>IoT </a:t>
            </a:r>
            <a:r>
              <a:rPr lang="ko-KR" altLang="en-US" dirty="0">
                <a:latin typeface="+mj-ea"/>
                <a:ea typeface="+mj-ea"/>
              </a:rPr>
              <a:t>네트워크에서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각 장치의 무결성과 신뢰성을 검증 가능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프라이버시 보호</a:t>
            </a:r>
            <a:r>
              <a:rPr lang="en-US" altLang="ko-KR" b="1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en" altLang="ko-KR" dirty="0">
                <a:latin typeface="+mj-ea"/>
                <a:ea typeface="+mj-ea"/>
              </a:rPr>
              <a:t>IoT </a:t>
            </a:r>
            <a:r>
              <a:rPr lang="ko-KR" altLang="en-US" dirty="0">
                <a:latin typeface="+mj-ea"/>
                <a:ea typeface="+mj-ea"/>
              </a:rPr>
              <a:t>환경에서 장치의 신원을 노출하지 않고도 보안을 유지</a:t>
            </a:r>
            <a:endParaRPr kumimoji="1"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64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0BA2-7ED6-4EC4-AC90-315617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주의점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AE85F-0071-F4F7-B8E0-4AF719FA4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-US" altLang="ko-KR" sz="2400" dirty="0"/>
          </a:p>
          <a:p>
            <a:r>
              <a:rPr kumimoji="1" lang="en-US" altLang="ko-KR" sz="2400" dirty="0"/>
              <a:t>DAA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DAG </a:t>
            </a:r>
            <a:r>
              <a:rPr kumimoji="1" lang="ko-KR" altLang="en-US" sz="2400" dirty="0"/>
              <a:t>분산원장의 실시간환경의 </a:t>
            </a:r>
            <a:r>
              <a:rPr kumimoji="1" lang="en-US" altLang="ko-KR" sz="2400" dirty="0"/>
              <a:t>IoT</a:t>
            </a:r>
            <a:r>
              <a:rPr kumimoji="1" lang="ko-KR" altLang="en-US" sz="2400" dirty="0"/>
              <a:t>에서 충분히 동작 가능한지 여부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장점과 단점의 정확한 분석 필요 </a:t>
            </a:r>
            <a:r>
              <a:rPr kumimoji="1" lang="en-US" altLang="ko-KR" sz="2400" dirty="0"/>
              <a:t>: </a:t>
            </a:r>
            <a:r>
              <a:rPr kumimoji="1" lang="ko-KR" altLang="en-US" sz="2400" dirty="0"/>
              <a:t>방어가 가능해지는 기존공격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추가 취약점 등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구현 가능성</a:t>
            </a:r>
            <a:r>
              <a:rPr kumimoji="1" lang="en-US" altLang="ko-KR" sz="2400" dirty="0"/>
              <a:t> : </a:t>
            </a:r>
            <a:r>
              <a:rPr kumimoji="1" lang="ko-KR" altLang="en-US" sz="2400" dirty="0"/>
              <a:t>기존 구현물을 최대한 사용해서 간단한 단계부터 수행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실험 환경의 한계 </a:t>
            </a:r>
            <a:r>
              <a:rPr kumimoji="1" lang="en-US" altLang="ko-KR" sz="2400" dirty="0"/>
              <a:t>: </a:t>
            </a:r>
            <a:r>
              <a:rPr kumimoji="1" lang="ko-KR" altLang="en-US" sz="2400" dirty="0"/>
              <a:t>대상 </a:t>
            </a:r>
            <a:r>
              <a:rPr kumimoji="1" lang="en-US" altLang="ko-KR" sz="2400" dirty="0"/>
              <a:t>IoT</a:t>
            </a:r>
            <a:r>
              <a:rPr kumimoji="1" lang="ko-KR" altLang="en-US" sz="2400" dirty="0"/>
              <a:t>환경을 구축하는 것이 어려움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실행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구현 가능한 범위내에서 환경을 </a:t>
            </a:r>
            <a:r>
              <a:rPr kumimoji="1" lang="ko-KR" altLang="en-US" sz="2400" dirty="0" err="1"/>
              <a:t>고려해야함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15368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583</Words>
  <Application>Microsoft Macintosh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CryptoCraft 테마</vt:lpstr>
      <vt:lpstr>제목 테마</vt:lpstr>
      <vt:lpstr>TPM 기반 IoT 블록체인 </vt:lpstr>
      <vt:lpstr> IoT 블록체인에 TPM 활용 </vt:lpstr>
      <vt:lpstr> IoT 블록체인</vt:lpstr>
      <vt:lpstr> TPM의 무결성 기능</vt:lpstr>
      <vt:lpstr> 원격 인증(Remote Attestation)의 중앙화</vt:lpstr>
      <vt:lpstr> DAA ( Direct Anonymous Attestation )</vt:lpstr>
      <vt:lpstr> 관련 구현물</vt:lpstr>
      <vt:lpstr> TPM 기반 IoT 블록체인의 장점 </vt:lpstr>
      <vt:lpstr> 주의점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68</cp:revision>
  <dcterms:created xsi:type="dcterms:W3CDTF">2019-03-05T04:29:07Z</dcterms:created>
  <dcterms:modified xsi:type="dcterms:W3CDTF">2024-10-24T12:57:50Z</dcterms:modified>
</cp:coreProperties>
</file>