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9" r:id="rId2"/>
    <p:sldId id="306" r:id="rId3"/>
    <p:sldId id="338" r:id="rId4"/>
    <p:sldId id="339" r:id="rId5"/>
    <p:sldId id="340" r:id="rId6"/>
    <p:sldId id="341" r:id="rId7"/>
    <p:sldId id="308" r:id="rId8"/>
    <p:sldId id="314" r:id="rId9"/>
    <p:sldId id="315" r:id="rId10"/>
    <p:sldId id="316" r:id="rId11"/>
    <p:sldId id="317" r:id="rId12"/>
    <p:sldId id="331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30" r:id="rId24"/>
    <p:sldId id="332" r:id="rId25"/>
    <p:sldId id="329" r:id="rId26"/>
    <p:sldId id="334" r:id="rId27"/>
    <p:sldId id="335" r:id="rId28"/>
    <p:sldId id="333" r:id="rId29"/>
    <p:sldId id="336" r:id="rId30"/>
    <p:sldId id="27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581B7-1BD1-0041-8E16-3AF3A186C6DC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A0CC2-D0AA-C541-82DF-7F5719284C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31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57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3C86E-A71C-CC41-A92B-F5AB6E9A9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84169B-9869-0D44-860C-62F6218B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59591-835B-814F-922D-B37B1F78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864-73C8-6C41-8724-76BD206B348E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5FE1D-6A4B-104F-BA3E-B01C60DB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7F9B8-85B2-6943-BCF9-C5FC0C0D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8307-3A99-B545-BE46-FBCC658538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455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F1E06-5488-6E4A-94EB-69EDD902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A024ED-C3A4-374D-AFEB-0D4608498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6B6FC-9B9E-4B41-8E76-5B903F3F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864-73C8-6C41-8724-76BD206B348E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E5C09-28FB-444B-AF82-A08AE331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F4C76-AEC6-B94E-A651-2E07CFDF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8307-3A99-B545-BE46-FBCC658538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414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13AA56-060D-6947-9BE6-BB5C99933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AE35BA-C3D1-454C-B913-E64EE5CC7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C78558-CE64-8A43-867F-8D91C5E2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864-73C8-6C41-8724-76BD206B348E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53E36-CAD0-4F44-9F8F-EA92335A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FB129-97EA-0443-9059-68F002BE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8307-3A99-B545-BE46-FBCC658538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0480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13059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07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9694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93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06C26-5C5A-8D47-B59B-8E294073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C3F44-4DBE-9E49-8C6A-8F02FB52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D10A0-00C2-8B47-A4B2-9E2E1EFB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864-73C8-6C41-8724-76BD206B348E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691E7-B798-BF4D-B769-393843B6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4E2DB-A5F3-434B-9DB3-5BC719A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8307-3A99-B545-BE46-FBCC658538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132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9695-93D4-D246-B0FD-D9A4CF0E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6A9BD-713F-ED48-BE18-F1262B7D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C92D7-68ED-FE43-931C-A8D5F6A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864-73C8-6C41-8724-76BD206B348E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74F0E-3917-974D-A68A-0BC86690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2589B-B18F-004E-B660-C1F040F4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8307-3A99-B545-BE46-FBCC658538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879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059B6-A4D2-3344-850C-93475C71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AB586-A298-714D-A0D4-2C3815EA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C89EE-B7CD-7B48-A832-BD701360E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958FF-22A9-8140-88AD-C08C54CB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864-73C8-6C41-8724-76BD206B348E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6156F-2B58-A74D-9C9F-DCB0A1A4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AFA4D-2D84-0C49-A24A-E452DB32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8307-3A99-B545-BE46-FBCC658538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76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ED8E-5765-0F45-94AF-F768C4DC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79081-6380-4F42-B9B3-5484D7266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1A6776-6F2B-3443-A6AC-37DD6D9D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60C691-B134-4740-91E3-5653E0960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53D041-0104-8241-8351-DE8C90C14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92B36-F036-EF47-93B7-C6B56E64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864-73C8-6C41-8724-76BD206B348E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FA150-EC2C-C74F-9F4A-FE0E361C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E0D1A-FECD-9A41-9547-0C09D979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8307-3A99-B545-BE46-FBCC658538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58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AADA9-9C1C-3B46-843B-997B82C8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A2A5A8-892E-8143-9C1B-162AA919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864-73C8-6C41-8724-76BD206B348E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EDCF9F-2862-9748-A983-C62EF85B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4A883-EF93-8B45-8B40-C157ABF0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8307-3A99-B545-BE46-FBCC658538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291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7194E7-317E-3F43-9248-2B2F8AE9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864-73C8-6C41-8724-76BD206B348E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19FD3B-1D68-A747-BDB7-783C0353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1D095-6B8B-124F-968A-463D8865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8307-3A99-B545-BE46-FBCC658538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772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B90E0-8ED8-6147-A7C9-1747CAD4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783E7-7932-A44C-A10F-C9D37CA62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4C207D-FE76-BF4F-9657-11CC85887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CE11F2-5322-DA4C-8274-48BFD5D1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864-73C8-6C41-8724-76BD206B348E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1F62A-B48B-164B-8685-C082EB2C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434C38-8AC6-674D-9445-9FBE16E5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8307-3A99-B545-BE46-FBCC658538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014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8BAE3-81C2-8E41-A76B-BFF8226C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8888AB-D3D9-FF48-835A-44D49F449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45056-9DCB-B642-8592-E7C541058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AF4FBE-410F-0944-AFEF-BE256787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864-73C8-6C41-8724-76BD206B348E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6E8C2-E476-5D48-923C-47574FA7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1FB11-6191-C542-A01E-B04CE7E1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8307-3A99-B545-BE46-FBCC658538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430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94AB6-018C-C84C-952F-E6649096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350E0-494B-F94E-A94A-A7A506F1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40B46-E462-3940-98A7-A33BF9E97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3864-73C8-6C41-8724-76BD206B348E}" type="datetimeFigureOut">
              <a:rPr kumimoji="1" lang="ko-KR" altLang="en-US" smtClean="0"/>
              <a:t>2019. 11. 17.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3EF7E-7C78-3441-9FDC-C2C449DC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5DABF-DC59-D04A-AC5D-6F7CD4136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E8307-3A99-B545-BE46-FBCC658538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5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YZEZpmU4gQ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NULL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NULL"/><Relationship Id="rId3" Type="http://schemas.openxmlformats.org/officeDocument/2006/relationships/image" Target="../media/image27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11" Type="http://schemas.openxmlformats.org/officeDocument/2006/relationships/image" Target="../media/image30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33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NULL"/><Relationship Id="rId21" Type="http://schemas.openxmlformats.org/officeDocument/2006/relationships/image" Target="../media/image49.png"/><Relationship Id="rId7" Type="http://schemas.openxmlformats.org/officeDocument/2006/relationships/image" Target="../media/image37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29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NULL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NULL"/><Relationship Id="rId5" Type="http://schemas.openxmlformats.org/officeDocument/2006/relationships/image" Target="../media/image56.png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NULL"/><Relationship Id="rId11" Type="http://schemas.openxmlformats.org/officeDocument/2006/relationships/image" Target="../media/image63.png"/><Relationship Id="rId10" Type="http://schemas.openxmlformats.org/officeDocument/2006/relationships/image" Target="NULL"/><Relationship Id="rId4" Type="http://schemas.openxmlformats.org/officeDocument/2006/relationships/image" Target="../media/image60.png"/><Relationship Id="rId9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NULL"/><Relationship Id="rId7" Type="http://schemas.openxmlformats.org/officeDocument/2006/relationships/image" Target="../media/image68.png"/><Relationship Id="rId12" Type="http://schemas.openxmlformats.org/officeDocument/2006/relationships/image" Target="NUL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7.png"/><Relationship Id="rId11" Type="http://schemas.openxmlformats.org/officeDocument/2006/relationships/image" Target="NULL"/><Relationship Id="rId5" Type="http://schemas.openxmlformats.org/officeDocument/2006/relationships/image" Target="../media/image66.png"/><Relationship Id="rId10" Type="http://schemas.openxmlformats.org/officeDocument/2006/relationships/image" Target="NULL"/><Relationship Id="rId4" Type="http://schemas.openxmlformats.org/officeDocument/2006/relationships/image" Target="../media/image65.png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0.png"/><Relationship Id="rId7" Type="http://schemas.openxmlformats.org/officeDocument/2006/relationships/image" Target="NUL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Relationship Id="rId6" Type="http://schemas.openxmlformats.org/officeDocument/2006/relationships/image" Target="NULL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59.png"/><Relationship Id="rId4" Type="http://schemas.openxmlformats.org/officeDocument/2006/relationships/image" Target="../media/image71.png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NULL"/><Relationship Id="rId7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5.png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82.png"/><Relationship Id="rId12" Type="http://schemas.openxmlformats.org/officeDocument/2006/relationships/image" Target="../media/image8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1.png"/><Relationship Id="rId11" Type="http://schemas.openxmlformats.org/officeDocument/2006/relationships/image" Target="../media/image85.png"/><Relationship Id="rId5" Type="http://schemas.openxmlformats.org/officeDocument/2006/relationships/image" Target="NULL"/><Relationship Id="rId10" Type="http://schemas.openxmlformats.org/officeDocument/2006/relationships/image" Target="../media/image84.png"/><Relationship Id="rId4" Type="http://schemas.openxmlformats.org/officeDocument/2006/relationships/image" Target="../media/image66.png"/><Relationship Id="rId9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86.png"/><Relationship Id="rId3" Type="http://schemas.openxmlformats.org/officeDocument/2006/relationships/image" Target="../media/image89.png"/><Relationship Id="rId7" Type="http://schemas.openxmlformats.org/officeDocument/2006/relationships/image" Target="../media/image95.png"/><Relationship Id="rId12" Type="http://schemas.openxmlformats.org/officeDocument/2006/relationships/image" Target="../media/image8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2.png"/><Relationship Id="rId5" Type="http://schemas.openxmlformats.org/officeDocument/2006/relationships/image" Target="NULL"/><Relationship Id="rId4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53.png"/><Relationship Id="rId7" Type="http://schemas.openxmlformats.org/officeDocument/2006/relationships/image" Target="../media/image105.png"/><Relationship Id="rId12" Type="http://schemas.openxmlformats.org/officeDocument/2006/relationships/image" Target="NULL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4.png"/><Relationship Id="rId11" Type="http://schemas.openxmlformats.org/officeDocument/2006/relationships/image" Target="../media/image107.png"/><Relationship Id="rId5" Type="http://schemas.openxmlformats.org/officeDocument/2006/relationships/image" Target="../media/image102.png"/><Relationship Id="rId10" Type="http://schemas.openxmlformats.org/officeDocument/2006/relationships/image" Target="../media/image101.png"/><Relationship Id="rId4" Type="http://schemas.openxmlformats.org/officeDocument/2006/relationships/image" Target="../media/image31.png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09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108.png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19.png"/><Relationship Id="rId3" Type="http://schemas.openxmlformats.org/officeDocument/2006/relationships/image" Target="../media/image55.png"/><Relationship Id="rId7" Type="http://schemas.openxmlformats.org/officeDocument/2006/relationships/image" Target="../media/image116.png"/><Relationship Id="rId12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5.png"/><Relationship Id="rId11" Type="http://schemas.openxmlformats.org/officeDocument/2006/relationships/image" Target="../media/image117.png"/><Relationship Id="rId5" Type="http://schemas.openxmlformats.org/officeDocument/2006/relationships/image" Target="../media/image114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1.png"/><Relationship Id="rId7" Type="http://schemas.openxmlformats.org/officeDocument/2006/relationships/image" Target="../media/image1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2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NULL"/><Relationship Id="rId7" Type="http://schemas.openxmlformats.org/officeDocument/2006/relationships/image" Target="../media/image76.png"/><Relationship Id="rId12" Type="http://schemas.openxmlformats.org/officeDocument/2006/relationships/image" Target="NUL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5.pn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NULL"/><Relationship Id="rId7" Type="http://schemas.openxmlformats.org/officeDocument/2006/relationships/image" Target="../media/image14.png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NUL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Classic </a:t>
            </a:r>
            <a:r>
              <a:rPr lang="en-US" altLang="ko-KR" dirty="0" err="1"/>
              <a:t>McEliece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장경배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B869BC-EFE4-0E49-A8DA-BAA82D8FF650}"/>
              </a:ext>
            </a:extLst>
          </p:cNvPr>
          <p:cNvSpPr/>
          <p:nvPr/>
        </p:nvSpPr>
        <p:spPr>
          <a:xfrm>
            <a:off x="5672024" y="4622752"/>
            <a:ext cx="329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167AC6"/>
                </a:solidFill>
                <a:latin typeface="YouTube Noto"/>
                <a:hlinkClick r:id="rId2"/>
              </a:rPr>
              <a:t>https://youtu.be/mYZEZpmU4gQ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66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97C1C-A41D-A344-BC32-2C191367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lang="en-US" altLang="ko-KR" dirty="0"/>
              <a:t> – Key Generation ( 4 / 10 )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62CA34-B220-9444-A5BE-17D06B78C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19" y="1096456"/>
            <a:ext cx="6296578" cy="52551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E7A0C0-14A9-5E48-AE21-D7F27556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348" y="1142473"/>
            <a:ext cx="1518227" cy="432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A61C0-DB4E-9546-95AB-DAF38673D6C8}"/>
              </a:ext>
            </a:extLst>
          </p:cNvPr>
          <p:cNvSpPr txBox="1"/>
          <p:nvPr/>
        </p:nvSpPr>
        <p:spPr>
          <a:xfrm>
            <a:off x="9981946" y="1117743"/>
            <a:ext cx="365272" cy="3357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ko-KR" altLang="en-US" dirty="0"/>
              <a:t>*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888685-0720-5F40-B4BB-A0720468F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717" y="2413103"/>
            <a:ext cx="398843" cy="3778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A49005-6702-0444-A9E5-389453267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095" y="2418351"/>
            <a:ext cx="314876" cy="3673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1D98E9-2667-7840-A28A-8D3348C16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8411" y="2413103"/>
            <a:ext cx="314876" cy="3778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D26F0C-9923-A04D-AC81-132E51CB3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7348" y="2461635"/>
            <a:ext cx="430331" cy="2728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38818F-24C1-AF43-9589-CFC1D00A369B}"/>
                  </a:ext>
                </a:extLst>
              </p:cNvPr>
              <p:cNvSpPr txBox="1"/>
              <p:nvPr/>
            </p:nvSpPr>
            <p:spPr>
              <a:xfrm>
                <a:off x="9035310" y="2461635"/>
                <a:ext cx="129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38818F-24C1-AF43-9589-CFC1D00A3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310" y="2461635"/>
                <a:ext cx="12984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C03AC9C0-CA2A-CF48-BA18-45A02634E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1153" y="3030166"/>
            <a:ext cx="391210" cy="2480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3846F8B-FE6C-2049-AD00-FF82D39E5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5388" y="2989834"/>
            <a:ext cx="789359" cy="30359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088D490-382E-BF4F-82F7-FEA3EF1475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6225" y="2952123"/>
            <a:ext cx="314876" cy="377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4EA467-A757-104B-81D7-AD221A8043B8}"/>
                  </a:ext>
                </a:extLst>
              </p:cNvPr>
              <p:cNvSpPr txBox="1"/>
              <p:nvPr/>
            </p:nvSpPr>
            <p:spPr>
              <a:xfrm>
                <a:off x="9652819" y="2990716"/>
                <a:ext cx="129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4EA467-A757-104B-81D7-AD221A804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819" y="2990716"/>
                <a:ext cx="12984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CB373AD-D0FD-EE41-9335-F0EFA88509EC}"/>
              </a:ext>
            </a:extLst>
          </p:cNvPr>
          <p:cNvSpPr txBox="1"/>
          <p:nvPr/>
        </p:nvSpPr>
        <p:spPr>
          <a:xfrm>
            <a:off x="8508391" y="2939551"/>
            <a:ext cx="1185504" cy="4062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dirty="0"/>
              <a:t> (          )</a:t>
            </a:r>
            <a:endParaRPr kumimoji="1"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6AE471B-48DE-6541-ABD9-94EB9CE98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5152" y="3483549"/>
            <a:ext cx="314876" cy="36735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B430308-8AF2-454D-8688-7C0C867F0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0285" y="3478301"/>
            <a:ext cx="314876" cy="37785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DE28FBE-DF9B-A149-851B-893990C2A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1092" y="3561856"/>
            <a:ext cx="391210" cy="2480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8FCBF3E-3815-A540-8C3B-AC84C78A75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8534" y="3934337"/>
            <a:ext cx="200376" cy="35304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AC5FE1A-582A-124F-AA33-353FA0D908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52376" y="3943265"/>
            <a:ext cx="251901" cy="2938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ADE0F8F-30F1-784E-9E97-3CF432463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856" y="3925954"/>
            <a:ext cx="314876" cy="37785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56C11E-B0C6-C242-9150-C29596DEBE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89579" y="3914877"/>
            <a:ext cx="305335" cy="41029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E913BB5-C10C-C640-81C9-2D1AEBC7BF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03732" y="3935336"/>
            <a:ext cx="251901" cy="29388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F53A970-F177-0944-BAC0-35976D278F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82193" y="3497598"/>
            <a:ext cx="251901" cy="29388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9857D61-E510-2847-87DA-2FC5923EE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339" y="4024182"/>
            <a:ext cx="391210" cy="248085"/>
          </a:xfrm>
          <a:prstGeom prst="rect">
            <a:avLst/>
          </a:prstGeom>
        </p:spPr>
      </p:pic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C0749BF-BAB7-A340-8A7F-87F2EE409976}"/>
              </a:ext>
            </a:extLst>
          </p:cNvPr>
          <p:cNvSpPr/>
          <p:nvPr/>
        </p:nvSpPr>
        <p:spPr>
          <a:xfrm>
            <a:off x="853736" y="2803039"/>
            <a:ext cx="4245043" cy="393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322AF2-1089-8F45-BF71-B0EE24FBD3A0}"/>
              </a:ext>
            </a:extLst>
          </p:cNvPr>
          <p:cNvSpPr txBox="1"/>
          <p:nvPr/>
        </p:nvSpPr>
        <p:spPr>
          <a:xfrm>
            <a:off x="7207987" y="4828225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위와 같이 순환 구조의 </a:t>
            </a:r>
            <a:r>
              <a:rPr kumimoji="1" lang="ko-KR" altLang="en-US" dirty="0" err="1"/>
              <a:t>유한체</a:t>
            </a:r>
            <a:r>
              <a:rPr kumimoji="1" lang="ko-KR" altLang="en-US" dirty="0"/>
              <a:t> 원소 형성</a:t>
            </a:r>
          </a:p>
        </p:txBody>
      </p:sp>
    </p:spTree>
    <p:extLst>
      <p:ext uri="{BB962C8B-B14F-4D97-AF65-F5344CB8AC3E}">
        <p14:creationId xmlns:p14="http://schemas.microsoft.com/office/powerpoint/2010/main" val="387987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BCA91-54DC-E949-8C11-73F40558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lang="en-US" altLang="ko-KR" dirty="0"/>
              <a:t> – Key Generation ( 5 / 10 )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2E15ED-960D-164B-A0F7-DDEE3767C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81" y="1451323"/>
            <a:ext cx="3215158" cy="401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0F2D71-02AE-FC4F-9010-AAC2413CDA9C}"/>
                  </a:ext>
                </a:extLst>
              </p:cNvPr>
              <p:cNvSpPr txBox="1"/>
              <p:nvPr/>
            </p:nvSpPr>
            <p:spPr>
              <a:xfrm>
                <a:off x="120027" y="4268096"/>
                <a:ext cx="1200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2.   </a:t>
                </a:r>
                <a:r>
                  <a:rPr kumimoji="1" lang="ko-KR" altLang="en-US" dirty="0"/>
                  <a:t>위와 같은 </a:t>
                </a:r>
                <a:r>
                  <a:rPr kumimoji="1" lang="ko-KR" altLang="en-US" dirty="0" err="1"/>
                  <a:t>유한체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	  </a:t>
                </a:r>
                <a:r>
                  <a:rPr kumimoji="1" lang="ko-KR" altLang="en-US" dirty="0"/>
                  <a:t>의 원소에서 </a:t>
                </a:r>
                <a:r>
                  <a:rPr kumimoji="1" lang="ko-KR" altLang="en-US" dirty="0" err="1"/>
                  <a:t>랜덤하게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ko-KR" altLang="en-US" dirty="0"/>
                  <a:t>개의 원소를 순서대로 선택하여 </a:t>
                </a:r>
                <a:r>
                  <a:rPr kumimoji="1" lang="en-US" altLang="ko-KR" dirty="0"/>
                  <a:t>subset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dirty="0"/>
                  <a:t>}</a:t>
                </a:r>
                <a:r>
                  <a:rPr kumimoji="1" lang="ko-KR" altLang="en-US" dirty="0"/>
                  <a:t>을 구성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0F2D71-02AE-FC4F-9010-AAC2413CD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27" y="4268096"/>
                <a:ext cx="12008095" cy="369332"/>
              </a:xfrm>
              <a:prstGeom prst="rect">
                <a:avLst/>
              </a:prstGeom>
              <a:blipFill>
                <a:blip r:embed="rId4"/>
                <a:stretch>
                  <a:fillRect l="-317" t="-6897" r="-1478" b="-24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F8B1D2-7B06-1946-BF35-5E3DDF5B07A7}"/>
                  </a:ext>
                </a:extLst>
              </p:cNvPr>
              <p:cNvSpPr txBox="1"/>
              <p:nvPr/>
            </p:nvSpPr>
            <p:spPr>
              <a:xfrm>
                <a:off x="286308" y="2855556"/>
                <a:ext cx="7185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1.   Bob</a:t>
                </a:r>
                <a:r>
                  <a:rPr kumimoji="1" lang="ko-KR" altLang="en-US" dirty="0"/>
                  <a:t>은 개인키로 </a:t>
                </a:r>
                <a:r>
                  <a:rPr kumimoji="1" lang="en-US" altLang="ko-KR" dirty="0"/>
                  <a:t>monic &amp; irreducible </a:t>
                </a:r>
                <a:r>
                  <a:rPr kumimoji="1" lang="ko-KR" altLang="en-US" dirty="0"/>
                  <a:t>한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차 다항식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ko-KR" altLang="en-US" dirty="0"/>
                  <a:t>를 생성</a:t>
                </a:r>
                <a:r>
                  <a:rPr kumimoji="1" lang="en-US" altLang="ko-KR" dirty="0"/>
                  <a:t>, 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F8B1D2-7B06-1946-BF35-5E3DDF5B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08" y="2855556"/>
                <a:ext cx="7185750" cy="369332"/>
              </a:xfrm>
              <a:prstGeom prst="rect">
                <a:avLst/>
              </a:prstGeom>
              <a:blipFill>
                <a:blip r:embed="rId5"/>
                <a:stretch>
                  <a:fillRect l="-707" t="-6667" r="-530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4A1440-2C56-7141-8214-CA6DBCF3EB0F}"/>
                  </a:ext>
                </a:extLst>
              </p:cNvPr>
              <p:cNvSpPr txBox="1"/>
              <p:nvPr/>
            </p:nvSpPr>
            <p:spPr>
              <a:xfrm>
                <a:off x="7409088" y="2858186"/>
                <a:ext cx="4782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이 때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는 최대로 수정할 수 있는 오류의 개수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4A1440-2C56-7141-8214-CA6DBCF3E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088" y="2858186"/>
                <a:ext cx="4782912" cy="369332"/>
              </a:xfrm>
              <a:prstGeom prst="rect">
                <a:avLst/>
              </a:prstGeom>
              <a:blipFill>
                <a:blip r:embed="rId6"/>
                <a:stretch>
                  <a:fillRect l="-794" t="-6667" r="-317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326162-AC32-4E45-981F-F28281C3DAF5}"/>
                  </a:ext>
                </a:extLst>
              </p:cNvPr>
              <p:cNvSpPr txBox="1"/>
              <p:nvPr/>
            </p:nvSpPr>
            <p:spPr>
              <a:xfrm>
                <a:off x="608516" y="3418622"/>
                <a:ext cx="5575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:r>
                  <a:rPr kumimoji="1" lang="ko-KR" altLang="en-US" dirty="0">
                    <a:sym typeface="Wingdings" pitchFamily="2" charset="2"/>
                  </a:rPr>
                  <a:t>최대 </a:t>
                </a:r>
                <a:r>
                  <a:rPr kumimoji="1" lang="en-US" altLang="ko-KR" dirty="0">
                    <a:sym typeface="Wingdings" pitchFamily="2" charset="2"/>
                  </a:rPr>
                  <a:t>2</a:t>
                </a:r>
                <a:r>
                  <a:rPr kumimoji="1" lang="ko-KR" altLang="en-US" dirty="0">
                    <a:sym typeface="Wingdings" pitchFamily="2" charset="2"/>
                  </a:rPr>
                  <a:t>개의 오류 수정 가능</a:t>
                </a:r>
                <a:r>
                  <a:rPr kumimoji="1" lang="ko-KR" alt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326162-AC32-4E45-981F-F28281C3D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16" y="3418622"/>
                <a:ext cx="5575852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D54C2AA6-6444-AE4E-B1BC-897A3413B9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0603" y="4279277"/>
            <a:ext cx="659245" cy="34697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2891733-079B-174F-A7D0-C81B1672F3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286" y="4940085"/>
            <a:ext cx="3488634" cy="3319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60C16A-FA57-0A45-AC6A-DABFE5C29576}"/>
                  </a:ext>
                </a:extLst>
              </p:cNvPr>
              <p:cNvSpPr txBox="1"/>
              <p:nvPr/>
            </p:nvSpPr>
            <p:spPr>
              <a:xfrm>
                <a:off x="5137908" y="4921376"/>
                <a:ext cx="98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dirty="0"/>
                  <a:t> = 16)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60C16A-FA57-0A45-AC6A-DABFE5C29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908" y="4921376"/>
                <a:ext cx="986167" cy="369332"/>
              </a:xfrm>
              <a:prstGeom prst="rect">
                <a:avLst/>
              </a:prstGeom>
              <a:blipFill>
                <a:blip r:embed="rId10"/>
                <a:stretch>
                  <a:fillRect l="-5128" t="-6667" r="-5128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95CD2D4-4D83-674A-8553-309202EC9F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681" y="2114747"/>
            <a:ext cx="2983540" cy="424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023DEA-5CBA-DB40-96CD-AC3D682773FE}"/>
              </a:ext>
            </a:extLst>
          </p:cNvPr>
          <p:cNvSpPr txBox="1"/>
          <p:nvPr/>
        </p:nvSpPr>
        <p:spPr>
          <a:xfrm>
            <a:off x="357533" y="2136582"/>
            <a:ext cx="53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3"/>
            <a:r>
              <a:rPr kumimoji="1" lang="ko-KR" altLang="en-US" dirty="0"/>
              <a:t>                            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정의할 수 있음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596A19D-28F1-EB4F-BE53-14C7ED799DBC}"/>
              </a:ext>
            </a:extLst>
          </p:cNvPr>
          <p:cNvSpPr/>
          <p:nvPr/>
        </p:nvSpPr>
        <p:spPr>
          <a:xfrm>
            <a:off x="417342" y="2272962"/>
            <a:ext cx="62427" cy="632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06BC5B-DBE9-C942-B4D1-89FDA95D688A}"/>
                  </a:ext>
                </a:extLst>
              </p:cNvPr>
              <p:cNvSpPr txBox="1"/>
              <p:nvPr/>
            </p:nvSpPr>
            <p:spPr>
              <a:xfrm>
                <a:off x="9034393" y="3313301"/>
                <a:ext cx="2871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message x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ko-KR" dirty="0"/>
                  <a:t> = codeword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06BC5B-DBE9-C942-B4D1-89FDA95D6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393" y="3313301"/>
                <a:ext cx="2871299" cy="369332"/>
              </a:xfrm>
              <a:prstGeom prst="rect">
                <a:avLst/>
              </a:prstGeom>
              <a:blipFill>
                <a:blip r:embed="rId12"/>
                <a:stretch>
                  <a:fillRect l="-1322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234352C-6AF4-E54A-BD2A-D8969F2478ED}"/>
              </a:ext>
            </a:extLst>
          </p:cNvPr>
          <p:cNvSpPr txBox="1"/>
          <p:nvPr/>
        </p:nvSpPr>
        <p:spPr>
          <a:xfrm>
            <a:off x="8897176" y="322461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*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728140-9098-CA48-BCA7-CBE645EDD889}"/>
                  </a:ext>
                </a:extLst>
              </p:cNvPr>
              <p:cNvSpPr txBox="1"/>
              <p:nvPr/>
            </p:nvSpPr>
            <p:spPr>
              <a:xfrm>
                <a:off x="9034393" y="3682633"/>
                <a:ext cx="165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parity-check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728140-9098-CA48-BCA7-CBE645ED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393" y="3682633"/>
                <a:ext cx="1659429" cy="369332"/>
              </a:xfrm>
              <a:prstGeom prst="rect">
                <a:avLst/>
              </a:prstGeom>
              <a:blipFill>
                <a:blip r:embed="rId13"/>
                <a:stretch>
                  <a:fillRect l="-2273" t="-3333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96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4F638BD6-C5EA-D544-9264-052FD5FE2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20" y="5278359"/>
            <a:ext cx="901700" cy="482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755B15-12E0-7C4E-8DEF-3BBDF451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lang="en-US" altLang="ko-KR" dirty="0"/>
              <a:t> – Key Generation ( 6 / 10 )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B6115-08C5-704C-BD03-9D2D8425579C}"/>
                  </a:ext>
                </a:extLst>
              </p:cNvPr>
              <p:cNvSpPr txBox="1"/>
              <p:nvPr/>
            </p:nvSpPr>
            <p:spPr>
              <a:xfrm>
                <a:off x="730785" y="1354298"/>
                <a:ext cx="6776214" cy="403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 startAt="3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(2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16)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𝑝𝑎𝑟𝑖𝑡𝑦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𝑐h𝑒𝑐𝑘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행렬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 = { 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계산</a:t>
                </a:r>
                <a:r>
                  <a:rPr kumimoji="1" lang="en-US" altLang="ko-KR" dirty="0"/>
                  <a:t>, 	 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B6115-08C5-704C-BD03-9D2D84255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85" y="1354298"/>
                <a:ext cx="6776214" cy="403187"/>
              </a:xfrm>
              <a:prstGeom prst="rect">
                <a:avLst/>
              </a:prstGeom>
              <a:blipFill>
                <a:blip r:embed="rId3"/>
                <a:stretch>
                  <a:fillRect l="-375" t="-6250"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1A62DB2-57BA-204D-A31F-4A9D7B38A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205" y="2003724"/>
            <a:ext cx="1302442" cy="2741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909E51-E1F4-8742-AF53-F11BAF116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700" y="2288385"/>
            <a:ext cx="597451" cy="317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4C7878-51AA-DC47-A47A-A9DFCC55F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7489" y="1979764"/>
            <a:ext cx="715818" cy="3405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9B72CB-F44C-4C42-B3BF-89393C6BF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173" y="2295900"/>
            <a:ext cx="715818" cy="3405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BCB704-9718-6445-B114-1EA3C11AF6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880" y="1985318"/>
            <a:ext cx="123825" cy="3323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4AE293-01EB-854E-8CFE-CA77574373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0180" y="2299218"/>
            <a:ext cx="123825" cy="3323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B01FE4-EF63-BB4D-9E56-C1865E8316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3588" y="3565643"/>
            <a:ext cx="2022840" cy="333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B8368D0-9021-8B4A-8127-6333FF1DD962}"/>
                  </a:ext>
                </a:extLst>
              </p:cNvPr>
              <p:cNvSpPr/>
              <p:nvPr/>
            </p:nvSpPr>
            <p:spPr>
              <a:xfrm>
                <a:off x="6196494" y="3126486"/>
                <a:ext cx="2099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ko-KR" altLang="en-US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B8368D0-9021-8B4A-8127-6333FF1D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494" y="3126486"/>
                <a:ext cx="209993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9C712FC3-0D5B-6E4C-B8B1-509ED57F7E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8410" y="3992262"/>
            <a:ext cx="3488634" cy="33191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333D0A7-B5E0-4146-8B05-5994178CA8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3937" y="1953106"/>
            <a:ext cx="946285" cy="59501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C6A9A6E-333B-8B47-BEEA-962260125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6943" y="1946185"/>
            <a:ext cx="650744" cy="3096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00D2404-ED49-984D-95D1-66CD68D8C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742" y="2275520"/>
            <a:ext cx="650744" cy="30962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BD5295C-D58E-8A45-86F9-082B4EA418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4333" y="2312671"/>
            <a:ext cx="86025" cy="2365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0018C95-30FF-E543-A304-631756723E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53591" y="1941988"/>
            <a:ext cx="775207" cy="66653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FFA5809-3359-4248-A1B5-F57158F345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23588" y="1921853"/>
            <a:ext cx="1002417" cy="3289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2BBCEC9-0BC0-D749-9626-09BE7B4BB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784" y="1937220"/>
            <a:ext cx="650744" cy="30962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6CF4412-4429-4C4B-B8C3-0DED872F1CC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3552" y="2071667"/>
            <a:ext cx="80818" cy="15009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2D8F325-10D1-3546-B68D-554FA641803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51118" y="2405846"/>
            <a:ext cx="80818" cy="15009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29B999C-7F0F-0E43-9206-26A63F0681B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27239" y="2068736"/>
            <a:ext cx="95417" cy="15266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747E305-0EDA-034F-8416-E6A930770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6495" y="2264570"/>
            <a:ext cx="650744" cy="28755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A4760B0-AAB2-9B4A-BF44-A092DAE8F8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4086" y="2301721"/>
            <a:ext cx="86025" cy="21970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D468162-7638-924A-9B8F-8D927594B6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0871" y="2394896"/>
            <a:ext cx="80818" cy="13939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481A0FB-80D4-8F4A-9C3F-61A46B2B620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50871" y="2375212"/>
            <a:ext cx="95417" cy="15266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6F4E2D8-0BFC-FA43-96F3-FCBEF47DED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44457" y="1992980"/>
            <a:ext cx="403953" cy="51167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3BD2596-5144-A74D-98AD-BFD4C987833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68463" y="1918904"/>
            <a:ext cx="1415107" cy="60377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A080614-C588-6045-8004-D4D00A61F3A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498676" y="2050649"/>
            <a:ext cx="167079" cy="13973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F0FDA8C-0487-EA48-B991-934E90556F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323359" y="2358182"/>
            <a:ext cx="167079" cy="13973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0DA180-EAA1-6940-BEDC-68BDB3314F02}"/>
              </a:ext>
            </a:extLst>
          </p:cNvPr>
          <p:cNvSpPr/>
          <p:nvPr/>
        </p:nvSpPr>
        <p:spPr>
          <a:xfrm>
            <a:off x="9582215" y="1886706"/>
            <a:ext cx="101355" cy="161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7FB6FD-25CC-B649-A9CA-49DE6397ACC0}"/>
              </a:ext>
            </a:extLst>
          </p:cNvPr>
          <p:cNvSpPr/>
          <p:nvPr/>
        </p:nvSpPr>
        <p:spPr>
          <a:xfrm>
            <a:off x="9406898" y="2203049"/>
            <a:ext cx="101355" cy="161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72CC101-1A5C-844E-841C-43E7BB73509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64327" y="1930470"/>
            <a:ext cx="97153" cy="26413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8A65FD2-402A-9D44-986D-79B96D32524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03142" y="2255813"/>
            <a:ext cx="97153" cy="26413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A0B5116-1625-C940-81F5-47DF84FC97C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843607" y="1896613"/>
            <a:ext cx="152646" cy="61634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4159506-9014-B949-B50A-136D5DF859E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07938" y="3981032"/>
            <a:ext cx="2932545" cy="381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3B02B8F-ECB9-5D46-9632-C35EA870698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5415" y="3215457"/>
            <a:ext cx="486626" cy="32441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4AF61E0-CB92-9544-9501-06663242CE0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27640" y="3169625"/>
            <a:ext cx="2783652" cy="37062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B9B400-4D77-0048-84B3-06F178AD1B76}"/>
              </a:ext>
            </a:extLst>
          </p:cNvPr>
          <p:cNvSpPr txBox="1"/>
          <p:nvPr/>
        </p:nvSpPr>
        <p:spPr>
          <a:xfrm>
            <a:off x="5962083" y="300770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*</a:t>
            </a:r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AEFEAC6-6B0E-BA47-9E99-FDFB3A5B36C9}"/>
              </a:ext>
            </a:extLst>
          </p:cNvPr>
          <p:cNvSpPr/>
          <p:nvPr/>
        </p:nvSpPr>
        <p:spPr>
          <a:xfrm>
            <a:off x="4573013" y="1907026"/>
            <a:ext cx="1419806" cy="360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737160-D9CB-F044-8B5D-018D84D59B21}"/>
              </a:ext>
            </a:extLst>
          </p:cNvPr>
          <p:cNvSpPr/>
          <p:nvPr/>
        </p:nvSpPr>
        <p:spPr>
          <a:xfrm>
            <a:off x="940877" y="3198579"/>
            <a:ext cx="659444" cy="365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8461D1B-5373-B54A-9AFB-8A8F091DF69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08220" y="5121170"/>
            <a:ext cx="9447518" cy="796979"/>
          </a:xfrm>
          <a:prstGeom prst="rect">
            <a:avLst/>
          </a:prstGeom>
        </p:spPr>
      </p:pic>
      <p:sp>
        <p:nvSpPr>
          <p:cNvPr id="56" name="오른쪽 화살표[R] 55">
            <a:extLst>
              <a:ext uri="{FF2B5EF4-FFF2-40B4-BE49-F238E27FC236}">
                <a16:creationId xmlns:a16="http://schemas.microsoft.com/office/drawing/2014/main" id="{4513789C-B655-8248-9446-AD3415AC1D93}"/>
              </a:ext>
            </a:extLst>
          </p:cNvPr>
          <p:cNvSpPr/>
          <p:nvPr/>
        </p:nvSpPr>
        <p:spPr>
          <a:xfrm>
            <a:off x="3292187" y="2139444"/>
            <a:ext cx="344221" cy="21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702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591B7-4B08-BF4A-B32C-29B7281D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lang="en-US" altLang="ko-KR" dirty="0"/>
              <a:t> – Key Generation ( 7 / 10 )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374224-3273-BF4E-BA43-9C26679F74B2}"/>
                  </a:ext>
                </a:extLst>
              </p:cNvPr>
              <p:cNvSpPr txBox="1"/>
              <p:nvPr/>
            </p:nvSpPr>
            <p:spPr>
              <a:xfrm>
                <a:off x="531845" y="1371600"/>
                <a:ext cx="7571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4. </a:t>
                </a:r>
                <a:r>
                  <a:rPr kumimoji="1" lang="ko-KR" altLang="en-US" dirty="0"/>
                  <a:t>앞서 생성한 </a:t>
                </a:r>
                <a:r>
                  <a:rPr kumimoji="1" lang="en-US" altLang="ko-KR" dirty="0"/>
                  <a:t>parity-check </a:t>
                </a:r>
                <a:r>
                  <a:rPr kumimoji="1" lang="ko-KR" altLang="en-US" dirty="0"/>
                  <a:t>행렬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각 원소에 해당하는 </a:t>
                </a:r>
                <a:r>
                  <a:rPr kumimoji="1" lang="en-US" altLang="ko-KR" dirty="0"/>
                  <a:t>bit </a:t>
                </a:r>
                <a:r>
                  <a:rPr kumimoji="1" lang="ko-KR" altLang="en-US" dirty="0"/>
                  <a:t>로 변환</a:t>
                </a:r>
                <a:r>
                  <a:rPr kumimoji="1" lang="en-US" altLang="ko-KR" dirty="0"/>
                  <a:t>	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374224-3273-BF4E-BA43-9C26679F7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45" y="1371600"/>
                <a:ext cx="7571303" cy="369332"/>
              </a:xfrm>
              <a:prstGeom prst="rect">
                <a:avLst/>
              </a:prstGeom>
              <a:blipFill>
                <a:blip r:embed="rId2"/>
                <a:stretch>
                  <a:fillRect l="-670" t="-6897" b="-24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0AEBEFF5-AA16-DD4F-8891-305E9EB60DDF}"/>
              </a:ext>
            </a:extLst>
          </p:cNvPr>
          <p:cNvSpPr/>
          <p:nvPr/>
        </p:nvSpPr>
        <p:spPr>
          <a:xfrm>
            <a:off x="4831363" y="2767458"/>
            <a:ext cx="475862" cy="500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71FE0A-8116-B14A-87B9-CDA6AC087B11}"/>
              </a:ext>
            </a:extLst>
          </p:cNvPr>
          <p:cNvSpPr/>
          <p:nvPr/>
        </p:nvSpPr>
        <p:spPr>
          <a:xfrm>
            <a:off x="1539552" y="4441371"/>
            <a:ext cx="251926" cy="242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2C5A1A-49F5-9046-8304-F55180D3D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85" y="1920158"/>
            <a:ext cx="9447518" cy="796979"/>
          </a:xfrm>
          <a:prstGeom prst="rect">
            <a:avLst/>
          </a:prstGeom>
        </p:spPr>
      </p:pic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C70218-F15F-2F48-8D1F-011F3E0E0A31}"/>
              </a:ext>
            </a:extLst>
          </p:cNvPr>
          <p:cNvSpPr/>
          <p:nvPr/>
        </p:nvSpPr>
        <p:spPr>
          <a:xfrm>
            <a:off x="1082350" y="1951541"/>
            <a:ext cx="429209" cy="6703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520884-3C7E-BB4B-BA2E-381AAE6FA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158" y="3318580"/>
            <a:ext cx="7570273" cy="2892452"/>
          </a:xfrm>
          <a:prstGeom prst="rect">
            <a:avLst/>
          </a:prstGeom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82F520B-1212-B249-82E9-AC9F01BE6627}"/>
              </a:ext>
            </a:extLst>
          </p:cNvPr>
          <p:cNvSpPr/>
          <p:nvPr/>
        </p:nvSpPr>
        <p:spPr>
          <a:xfrm>
            <a:off x="2109340" y="3359913"/>
            <a:ext cx="304802" cy="28301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557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8DDB7-6220-3E4B-B5CC-F7642B66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lang="en-US" altLang="ko-KR" dirty="0"/>
              <a:t> – Key Generation ( 8 / 10 )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DD98C0-EF86-264A-8265-D7F21DBD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92" y="1297063"/>
            <a:ext cx="5807300" cy="4846836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55EAD29-13CA-DD41-BA1A-48D8BCEED143}"/>
              </a:ext>
            </a:extLst>
          </p:cNvPr>
          <p:cNvSpPr/>
          <p:nvPr/>
        </p:nvSpPr>
        <p:spPr>
          <a:xfrm>
            <a:off x="2808515" y="5777095"/>
            <a:ext cx="5934270" cy="362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318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3084E-1217-5A47-85B2-7736C063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lang="en-US" altLang="ko-KR" dirty="0"/>
              <a:t> – Key Generation ( 9 / 10 )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F08350-1D3C-364A-940B-A76C5DD32019}"/>
                  </a:ext>
                </a:extLst>
              </p:cNvPr>
              <p:cNvSpPr txBox="1"/>
              <p:nvPr/>
            </p:nvSpPr>
            <p:spPr>
              <a:xfrm>
                <a:off x="559836" y="1351073"/>
                <a:ext cx="11299371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5.   </a:t>
                </a:r>
                <a:r>
                  <a:rPr kumimoji="1" lang="ko-KR" altLang="en-US" dirty="0"/>
                  <a:t>앞서 생성한 </a:t>
                </a:r>
                <a:r>
                  <a:rPr kumimoji="1" lang="en-US" altLang="ko-KR" dirty="0"/>
                  <a:t>parity-check </a:t>
                </a:r>
                <a:r>
                  <a:rPr kumimoji="1" lang="ko-KR" altLang="en-US" dirty="0"/>
                  <a:t>행렬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가우스 소거</a:t>
                </a:r>
                <a:r>
                  <a:rPr kumimoji="1" lang="en-US" altLang="ko-KR" dirty="0"/>
                  <a:t>(Gaussian elimination)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수행하여 </a:t>
                </a:r>
                <a:endParaRPr kumimoji="1" lang="en-US" altLang="ko-KR" dirty="0"/>
              </a:p>
              <a:p>
                <a:endParaRPr kumimoji="1" lang="en-US" altLang="ko-KR" sz="700" dirty="0"/>
              </a:p>
              <a:p>
                <a:r>
                  <a:rPr kumimoji="1" lang="ko-KR" altLang="en-US" dirty="0"/>
                  <a:t>      </a:t>
                </a:r>
                <a:r>
                  <a:rPr kumimoji="1" lang="ko-KR" altLang="en-US" dirty="0" err="1"/>
                  <a:t>아래과</a:t>
                </a:r>
                <a:r>
                  <a:rPr kumimoji="1" lang="ko-KR" altLang="en-US" dirty="0"/>
                  <a:t> 같이 </a:t>
                </a:r>
                <a:r>
                  <a:rPr kumimoji="1" lang="en-US" altLang="ko-KR" dirty="0"/>
                  <a:t>systematic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form </a:t>
                </a:r>
                <a:r>
                  <a:rPr kumimoji="1" lang="ko-KR" altLang="en-US" dirty="0" err="1"/>
                  <a:t>으로</a:t>
                </a:r>
                <a:r>
                  <a:rPr kumimoji="1" lang="ko-KR" altLang="en-US" dirty="0"/>
                  <a:t> 변환   </a:t>
                </a:r>
                <a:r>
                  <a:rPr kumimoji="1" lang="en-US" altLang="ko-KR" dirty="0">
                    <a:sym typeface="Wingdings" pitchFamily="2" charset="2"/>
                  </a:rPr>
                  <a:t>   </a:t>
                </a:r>
                <a:r>
                  <a:rPr kumimoji="1" lang="ko-KR" altLang="en-US" dirty="0">
                    <a:sym typeface="Wingdings" pitchFamily="2" charset="2"/>
                  </a:rPr>
                  <a:t>후에 </a:t>
                </a:r>
                <a:r>
                  <a:rPr kumimoji="1" lang="en-US" altLang="ko-KR" dirty="0">
                    <a:sym typeface="Wingdings" pitchFamily="2" charset="2"/>
                  </a:rPr>
                  <a:t>Decapsulation </a:t>
                </a:r>
                <a:r>
                  <a:rPr kumimoji="1" lang="ko-KR" altLang="en-US" dirty="0">
                    <a:sym typeface="Wingdings" pitchFamily="2" charset="2"/>
                  </a:rPr>
                  <a:t>시 사용됨</a:t>
                </a:r>
                <a:r>
                  <a:rPr kumimoji="1" lang="en-US" altLang="ko-KR" dirty="0"/>
                  <a:t>			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F08350-1D3C-364A-940B-A76C5DD3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1351073"/>
                <a:ext cx="11299371" cy="754053"/>
              </a:xfrm>
              <a:prstGeom prst="rect">
                <a:avLst/>
              </a:prstGeom>
              <a:blipFill>
                <a:blip r:embed="rId2"/>
                <a:stretch>
                  <a:fillRect l="-449" t="-1639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BEFBA11-FA29-CF48-B3DE-3557B30E9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367" y="2412914"/>
            <a:ext cx="1529748" cy="458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6D49A56-5CA1-3043-9D04-4A7B6004B4EF}"/>
                  </a:ext>
                </a:extLst>
              </p:cNvPr>
              <p:cNvSpPr/>
              <p:nvPr/>
            </p:nvSpPr>
            <p:spPr>
              <a:xfrm>
                <a:off x="2646023" y="2412914"/>
                <a:ext cx="423834" cy="49244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600" i="1" dirty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26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6D49A56-5CA1-3043-9D04-4A7B6004B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023" y="2412914"/>
                <a:ext cx="423834" cy="492443"/>
              </a:xfrm>
              <a:prstGeom prst="rect">
                <a:avLst/>
              </a:prstGeom>
              <a:blipFill>
                <a:blip r:embed="rId4"/>
                <a:stretch>
                  <a:fillRect l="-2857" r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6B412925-A373-A241-AB17-BA3648B1E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913" y="3021512"/>
            <a:ext cx="5638670" cy="2241631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2BA9C174-9A11-A24F-BC35-0B776B38FD86}"/>
              </a:ext>
            </a:extLst>
          </p:cNvPr>
          <p:cNvSpPr/>
          <p:nvPr/>
        </p:nvSpPr>
        <p:spPr>
          <a:xfrm>
            <a:off x="6980310" y="2961344"/>
            <a:ext cx="2490264" cy="23577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1C0BF8C-5C34-7B44-9E2D-7E4E86B55F78}"/>
              </a:ext>
            </a:extLst>
          </p:cNvPr>
          <p:cNvSpPr/>
          <p:nvPr/>
        </p:nvSpPr>
        <p:spPr>
          <a:xfrm>
            <a:off x="8644271" y="2422245"/>
            <a:ext cx="807641" cy="422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3C6B416-27A4-BA47-8127-952519331D32}"/>
              </a:ext>
            </a:extLst>
          </p:cNvPr>
          <p:cNvSpPr/>
          <p:nvPr/>
        </p:nvSpPr>
        <p:spPr>
          <a:xfrm>
            <a:off x="9601200" y="2412914"/>
            <a:ext cx="317241" cy="431887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1F21FC0-E8DD-E142-A9DB-ABEDC8AB70A5}"/>
              </a:ext>
            </a:extLst>
          </p:cNvPr>
          <p:cNvSpPr/>
          <p:nvPr/>
        </p:nvSpPr>
        <p:spPr>
          <a:xfrm>
            <a:off x="9516451" y="2929888"/>
            <a:ext cx="2417402" cy="235778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94D0FF-CA30-D943-A057-8D4CC3B72CA1}"/>
                  </a:ext>
                </a:extLst>
              </p:cNvPr>
              <p:cNvSpPr txBox="1"/>
              <p:nvPr/>
            </p:nvSpPr>
            <p:spPr>
              <a:xfrm>
                <a:off x="7389071" y="5354767"/>
                <a:ext cx="21180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 Identity-matrix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94D0FF-CA30-D943-A057-8D4CC3B72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071" y="5354767"/>
                <a:ext cx="2118049" cy="646331"/>
              </a:xfrm>
              <a:prstGeom prst="rect">
                <a:avLst/>
              </a:prstGeom>
              <a:blipFill>
                <a:blip r:embed="rId6"/>
                <a:stretch>
                  <a:fillRect l="-595" t="-3846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60C527-71BD-F446-8F5F-1FA06153F939}"/>
              </a:ext>
            </a:extLst>
          </p:cNvPr>
          <p:cNvSpPr/>
          <p:nvPr/>
        </p:nvSpPr>
        <p:spPr>
          <a:xfrm>
            <a:off x="6497325" y="3928185"/>
            <a:ext cx="40857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7B28E4E4-463A-4A48-A0A3-72E0A4AF5049}"/>
              </a:ext>
            </a:extLst>
          </p:cNvPr>
          <p:cNvSpPr/>
          <p:nvPr/>
        </p:nvSpPr>
        <p:spPr>
          <a:xfrm>
            <a:off x="5924939" y="3956176"/>
            <a:ext cx="77667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0A2DC38-E982-FE4D-8C62-73CEB49F2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836" y="3010245"/>
            <a:ext cx="5237579" cy="9867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CA59E46-DB98-4B46-A887-E0D8C3F6D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631" y="3976715"/>
            <a:ext cx="5237579" cy="9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2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20C9E-6E3B-8648-A01D-0EAD13BE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lang="en-US" altLang="ko-KR" dirty="0"/>
              <a:t> – Key Generation ( 10 / 10 )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16FEB3-90F4-5947-B13F-800E44052E75}"/>
                  </a:ext>
                </a:extLst>
              </p:cNvPr>
              <p:cNvSpPr txBox="1"/>
              <p:nvPr/>
            </p:nvSpPr>
            <p:spPr>
              <a:xfrm>
                <a:off x="583011" y="1417328"/>
                <a:ext cx="6461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6.          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공개키로 사용</a:t>
                </a:r>
                <a:r>
                  <a:rPr kumimoji="1" lang="en-US" altLang="ko-KR" dirty="0"/>
                  <a:t>,  Bob</a:t>
                </a:r>
                <a:r>
                  <a:rPr kumimoji="1" lang="ko-KR" altLang="en-US" dirty="0"/>
                  <a:t>은 </a:t>
                </a:r>
                <a:r>
                  <a:rPr kumimoji="1" lang="ko-KR" altLang="en-US" dirty="0" err="1"/>
                  <a:t>랜덤하게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dirty="0"/>
                  <a:t>-bit </a:t>
                </a:r>
                <a:r>
                  <a:rPr kumimoji="1" lang="ko-KR" altLang="en-US" dirty="0"/>
                  <a:t>벡터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생성</a:t>
                </a:r>
                <a:r>
                  <a:rPr kumimoji="1" lang="en-US" altLang="ko-KR" dirty="0"/>
                  <a:t>,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16FEB3-90F4-5947-B13F-800E4405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11" y="1417328"/>
                <a:ext cx="6461128" cy="369332"/>
              </a:xfrm>
              <a:prstGeom prst="rect">
                <a:avLst/>
              </a:prstGeom>
              <a:blipFill>
                <a:blip r:embed="rId2"/>
                <a:stretch>
                  <a:fillRect l="-784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DEC1EED-D054-9E42-83AB-8CADE15BB7A2}"/>
              </a:ext>
            </a:extLst>
          </p:cNvPr>
          <p:cNvSpPr txBox="1"/>
          <p:nvPr/>
        </p:nvSpPr>
        <p:spPr>
          <a:xfrm>
            <a:off x="583011" y="2522071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7. 	                           </a:t>
            </a:r>
            <a:r>
              <a:rPr kumimoji="1" lang="ko-KR" altLang="en-US" dirty="0"/>
              <a:t>그리고</a:t>
            </a:r>
            <a:r>
              <a:rPr kumimoji="1" lang="en-US" altLang="ko-KR" dirty="0"/>
              <a:t>   Bob </a:t>
            </a:r>
            <a:r>
              <a:rPr kumimoji="1" lang="ko-KR" altLang="en-US" dirty="0"/>
              <a:t>의 개인키는</a:t>
            </a:r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AA8D91-A404-6040-912E-4B6782803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10" y="2533744"/>
            <a:ext cx="2639309" cy="3799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6005F2-B783-4347-A9D1-B3B264833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966" y="2472928"/>
            <a:ext cx="836645" cy="441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6CC929-46F0-F74F-8B41-A7B428EFEB5C}"/>
                  </a:ext>
                </a:extLst>
              </p:cNvPr>
              <p:cNvSpPr/>
              <p:nvPr/>
            </p:nvSpPr>
            <p:spPr>
              <a:xfrm>
                <a:off x="990464" y="4368769"/>
                <a:ext cx="26436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ko-K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sz="2400" i="1" dirty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kumimoji="1" lang="en-US" altLang="ko-K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6CC929-46F0-F74F-8B41-A7B428EFE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64" y="4368769"/>
                <a:ext cx="2643672" cy="461665"/>
              </a:xfrm>
              <a:prstGeom prst="rect">
                <a:avLst/>
              </a:prstGeom>
              <a:blipFill>
                <a:blip r:embed="rId6"/>
                <a:stretch>
                  <a:fillRect l="-478" r="-478" b="-21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DB23BCD9-4DB8-9C4D-90F2-0690F4AB2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736" y="4935874"/>
            <a:ext cx="4104156" cy="4616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82E5B23-B110-BC4C-9359-1CADE9647E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419" y="3795538"/>
            <a:ext cx="3204245" cy="22553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346FDC-A1C1-074C-8030-BCE277965E6E}"/>
              </a:ext>
            </a:extLst>
          </p:cNvPr>
          <p:cNvSpPr txBox="1"/>
          <p:nvPr/>
        </p:nvSpPr>
        <p:spPr>
          <a:xfrm>
            <a:off x="411921" y="3312425"/>
            <a:ext cx="2419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Private key 							</a:t>
            </a:r>
            <a:endParaRPr kumimoji="1"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A83F8E-D4B8-1241-8008-5E0669DA40F1}"/>
                  </a:ext>
                </a:extLst>
              </p:cNvPr>
              <p:cNvSpPr txBox="1"/>
              <p:nvPr/>
            </p:nvSpPr>
            <p:spPr>
              <a:xfrm>
                <a:off x="7274510" y="1407997"/>
                <a:ext cx="2829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ko-KR" dirty="0"/>
                  <a:t> = (</a:t>
                </a:r>
                <a:r>
                  <a:rPr lang="en-US" altLang="ko-KR" dirty="0"/>
                  <a:t>0000000000000000)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A83F8E-D4B8-1241-8008-5E0669DA4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510" y="1407997"/>
                <a:ext cx="2829557" cy="369332"/>
              </a:xfrm>
              <a:prstGeom prst="rect">
                <a:avLst/>
              </a:prstGeom>
              <a:blipFill>
                <a:blip r:embed="rId9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DBE13F-745C-034A-9CE1-2B01946A8D3C}"/>
                  </a:ext>
                </a:extLst>
              </p:cNvPr>
              <p:cNvSpPr txBox="1"/>
              <p:nvPr/>
            </p:nvSpPr>
            <p:spPr>
              <a:xfrm>
                <a:off x="1000693" y="3899339"/>
                <a:ext cx="342369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ko-KR" sz="2200" dirty="0"/>
                  <a:t> = (</a:t>
                </a:r>
                <a:r>
                  <a:rPr lang="en-US" altLang="ko-KR" sz="2200" dirty="0"/>
                  <a:t>0000000000000000)</a:t>
                </a:r>
                <a:r>
                  <a:rPr kumimoji="1" lang="en-US" altLang="ko-KR" sz="2200" dirty="0"/>
                  <a:t> </a:t>
                </a:r>
                <a:endParaRPr kumimoji="1" lang="ko-KR" alt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DBE13F-745C-034A-9CE1-2B01946A8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93" y="3899339"/>
                <a:ext cx="3423694" cy="430887"/>
              </a:xfrm>
              <a:prstGeom prst="rect">
                <a:avLst/>
              </a:prstGeom>
              <a:blipFill>
                <a:blip r:embed="rId10"/>
                <a:stretch>
                  <a:fillRect t="-8571" b="-2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481240B-5BFD-2642-89DE-5B22718A33A6}"/>
              </a:ext>
            </a:extLst>
          </p:cNvPr>
          <p:cNvSpPr txBox="1"/>
          <p:nvPr/>
        </p:nvSpPr>
        <p:spPr>
          <a:xfrm>
            <a:off x="6525049" y="3312426"/>
            <a:ext cx="1643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Public key</a:t>
            </a:r>
            <a:endParaRPr kumimoji="1"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D0A273-A90A-C94C-90D2-41E61597B0E6}"/>
              </a:ext>
            </a:extLst>
          </p:cNvPr>
          <p:cNvSpPr txBox="1"/>
          <p:nvPr/>
        </p:nvSpPr>
        <p:spPr>
          <a:xfrm>
            <a:off x="7363410" y="1785895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/>
              <a:t>후에 </a:t>
            </a:r>
            <a:r>
              <a:rPr kumimoji="1" lang="en-US" altLang="ko-KR" dirty="0"/>
              <a:t>Decapsulation </a:t>
            </a:r>
            <a:r>
              <a:rPr kumimoji="1" lang="ko-KR" altLang="en-US" dirty="0"/>
              <a:t>시 사용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FDE152-7B47-194F-9745-3CFFFA9412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067" y="1352819"/>
            <a:ext cx="489678" cy="479688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756F0BBB-BADA-7541-97AE-D6DF9ACFC78E}"/>
              </a:ext>
            </a:extLst>
          </p:cNvPr>
          <p:cNvCxnSpPr/>
          <p:nvPr/>
        </p:nvCxnSpPr>
        <p:spPr>
          <a:xfrm flipV="1">
            <a:off x="7460102" y="1832507"/>
            <a:ext cx="0" cy="1545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95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9C3DA-415D-DB4B-9C5A-04BE980D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– Encoding ( 1 / 1 )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BBDA8E-D4DF-4048-AF5C-0E1334BE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60" y="2290367"/>
            <a:ext cx="2059114" cy="403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22791B-DDD5-3948-B1F9-11954E35B837}"/>
              </a:ext>
            </a:extLst>
          </p:cNvPr>
          <p:cNvSpPr txBox="1"/>
          <p:nvPr/>
        </p:nvSpPr>
        <p:spPr>
          <a:xfrm>
            <a:off x="3386206" y="230955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을 사용하여 </a:t>
            </a:r>
            <a:r>
              <a:rPr kumimoji="1" lang="ko-KR" altLang="en-US" dirty="0" err="1"/>
              <a:t>인코딩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013C2C-462E-864E-A20C-044DF1C15362}"/>
                  </a:ext>
                </a:extLst>
              </p:cNvPr>
              <p:cNvSpPr txBox="1"/>
              <p:nvPr/>
            </p:nvSpPr>
            <p:spPr>
              <a:xfrm>
                <a:off x="392256" y="1430377"/>
                <a:ext cx="11249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Alice</a:t>
                </a:r>
                <a:r>
                  <a:rPr kumimoji="1" lang="ko-KR" altLang="en-US" dirty="0"/>
                  <a:t>는 </a:t>
                </a:r>
                <a:r>
                  <a:rPr kumimoji="1" lang="ko-KR" altLang="en-US" dirty="0" err="1"/>
                  <a:t>인코딩</a:t>
                </a:r>
                <a:r>
                  <a:rPr kumimoji="1" lang="ko-KR" altLang="en-US" dirty="0"/>
                  <a:t> 과정에서 두가지 입력 값이 필요 </a:t>
                </a:r>
                <a:r>
                  <a:rPr kumimoji="1" lang="en-US" altLang="ko-KR" dirty="0"/>
                  <a:t>: weight –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인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dirty="0"/>
                  <a:t>-bit </a:t>
                </a:r>
                <a:r>
                  <a:rPr kumimoji="1" lang="ko-KR" altLang="en-US" dirty="0"/>
                  <a:t>벡터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ko-KR" altLang="en-US" dirty="0"/>
                  <a:t>  그리고 공개키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ko-KR" alt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013C2C-462E-864E-A20C-044DF1C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56" y="1430377"/>
                <a:ext cx="11249138" cy="369332"/>
              </a:xfrm>
              <a:prstGeom prst="rect">
                <a:avLst/>
              </a:prstGeom>
              <a:blipFill>
                <a:blip r:embed="rId3"/>
                <a:stretch>
                  <a:fillRect l="-338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C5D5E9D-CE0B-7C4D-9E06-F79DF00A1976}"/>
              </a:ext>
            </a:extLst>
          </p:cNvPr>
          <p:cNvSpPr txBox="1"/>
          <p:nvPr/>
        </p:nvSpPr>
        <p:spPr>
          <a:xfrm>
            <a:off x="746218" y="22898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45FCB3-FBAF-B048-BD38-72C537A4A385}"/>
              </a:ext>
            </a:extLst>
          </p:cNvPr>
          <p:cNvSpPr txBox="1"/>
          <p:nvPr/>
        </p:nvSpPr>
        <p:spPr>
          <a:xfrm>
            <a:off x="776749" y="293001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</a:t>
            </a:r>
            <a:endParaRPr kumimoji="1"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ED0CCA9-BBD2-6C4D-88FE-8F7785E06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895" y="2879901"/>
            <a:ext cx="1291124" cy="4499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F20E13-0EDD-3540-98CA-7B581ABE8DD3}"/>
              </a:ext>
            </a:extLst>
          </p:cNvPr>
          <p:cNvSpPr txBox="1"/>
          <p:nvPr/>
        </p:nvSpPr>
        <p:spPr>
          <a:xfrm>
            <a:off x="2509019" y="293001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B4FBD2C-845E-0443-A5A1-BD3ADFB44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157" y="3459207"/>
            <a:ext cx="441325" cy="4090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18D521-F848-214F-95EC-B6837B51B59E}"/>
              </a:ext>
            </a:extLst>
          </p:cNvPr>
          <p:cNvSpPr txBox="1"/>
          <p:nvPr/>
        </p:nvSpPr>
        <p:spPr>
          <a:xfrm>
            <a:off x="1187364" y="34896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return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E9CBD-338A-5A44-8F8D-CDE85F02178E}"/>
              </a:ext>
            </a:extLst>
          </p:cNvPr>
          <p:cNvSpPr txBox="1"/>
          <p:nvPr/>
        </p:nvSpPr>
        <p:spPr>
          <a:xfrm>
            <a:off x="776749" y="35205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 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C9402-CDA5-FC46-9FB7-1D824F853C7D}"/>
              </a:ext>
            </a:extLst>
          </p:cNvPr>
          <p:cNvSpPr txBox="1"/>
          <p:nvPr/>
        </p:nvSpPr>
        <p:spPr>
          <a:xfrm>
            <a:off x="431584" y="4319080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200" b="1" dirty="0">
                <a:solidFill>
                  <a:srgbClr val="FF0000"/>
                </a:solidFill>
              </a:rPr>
              <a:t>Challenge</a:t>
            </a:r>
            <a:endParaRPr kumimoji="1" lang="ko-KR" altLang="en-US" sz="2200" b="1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49C651C-D0BF-8847-A135-0F36078F8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985" y="4851016"/>
            <a:ext cx="1506981" cy="4491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7BFD11-12E7-C641-8D39-1D10601D9B53}"/>
              </a:ext>
            </a:extLst>
          </p:cNvPr>
          <p:cNvSpPr txBox="1"/>
          <p:nvPr/>
        </p:nvSpPr>
        <p:spPr>
          <a:xfrm>
            <a:off x="2757805" y="493088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라는 신드롬 계산 식에서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9701338-11EA-9B48-9AA3-515938F0B3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156" y="4833694"/>
            <a:ext cx="543764" cy="44919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46462F0-7F77-FD43-AB37-962B2F376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730" y="4824311"/>
            <a:ext cx="468411" cy="468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55DAAB-F8B4-C74E-902E-BC0AEAC82D6F}"/>
              </a:ext>
            </a:extLst>
          </p:cNvPr>
          <p:cNvSpPr txBox="1"/>
          <p:nvPr/>
        </p:nvSpPr>
        <p:spPr>
          <a:xfrm>
            <a:off x="5978012" y="4925959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와         가 주어진다 해도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7B0597E-B28E-A445-9278-43FDBC523185}"/>
                  </a:ext>
                </a:extLst>
              </p:cNvPr>
              <p:cNvSpPr/>
              <p:nvPr/>
            </p:nvSpPr>
            <p:spPr>
              <a:xfrm>
                <a:off x="1163509" y="5424610"/>
                <a:ext cx="4676537" cy="376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/>
                  <a:t>low – weight </a:t>
                </a:r>
                <a:r>
                  <a:rPr kumimoji="1" lang="ko-KR" altLang="en-US" dirty="0"/>
                  <a:t>벡터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를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찾아내기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매우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어려움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7B0597E-B28E-A445-9278-43FDBC523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09" y="5424610"/>
                <a:ext cx="4676537" cy="376578"/>
              </a:xfrm>
              <a:prstGeom prst="rect">
                <a:avLst/>
              </a:prstGeom>
              <a:blipFill>
                <a:blip r:embed="rId9"/>
                <a:stretch>
                  <a:fillRect l="-1084" t="-6452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CA96EF-3EB5-8A4C-B606-84AB25504F84}"/>
                  </a:ext>
                </a:extLst>
              </p:cNvPr>
              <p:cNvSpPr txBox="1"/>
              <p:nvPr/>
            </p:nvSpPr>
            <p:spPr>
              <a:xfrm>
                <a:off x="2385269" y="2912827"/>
                <a:ext cx="2996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ko-KR" altLang="en-US" sz="1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CA96EF-3EB5-8A4C-B606-84AB25504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269" y="2912827"/>
                <a:ext cx="299697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E3B89-D341-744C-8A25-B9821DE61C78}"/>
                  </a:ext>
                </a:extLst>
              </p:cNvPr>
              <p:cNvSpPr txBox="1"/>
              <p:nvPr/>
            </p:nvSpPr>
            <p:spPr>
              <a:xfrm>
                <a:off x="2578645" y="4847014"/>
                <a:ext cx="2996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ko-KR" altLang="en-US" sz="1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E3B89-D341-744C-8A25-B9821DE61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645" y="4847014"/>
                <a:ext cx="299697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45DE88-5FC3-AE48-BFDA-13E11C6D5B5E}"/>
                  </a:ext>
                </a:extLst>
              </p:cNvPr>
              <p:cNvSpPr txBox="1"/>
              <p:nvPr/>
            </p:nvSpPr>
            <p:spPr>
              <a:xfrm>
                <a:off x="2576947" y="3472873"/>
                <a:ext cx="13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ko-KR" dirty="0"/>
                  <a:t>) – bit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45DE88-5FC3-AE48-BFDA-13E11C6D5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947" y="3472873"/>
                <a:ext cx="1365567" cy="369332"/>
              </a:xfrm>
              <a:prstGeom prst="rect">
                <a:avLst/>
              </a:prstGeom>
              <a:blipFill>
                <a:blip r:embed="rId12"/>
                <a:stretch>
                  <a:fillRect l="-3704" t="-3226" r="-2778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906761-B23C-B94F-95D6-08A8B0905B78}"/>
              </a:ext>
            </a:extLst>
          </p:cNvPr>
          <p:cNvSpPr txBox="1"/>
          <p:nvPr/>
        </p:nvSpPr>
        <p:spPr>
          <a:xfrm>
            <a:off x="5724563" y="5429906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 Finding low-weight codeword problem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03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D322B-F378-DD42-9078-C789F853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– Decoding ( 1 / 1 )</a:t>
            </a:r>
            <a:endParaRPr kumimoji="1"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DFF6AB6-8C21-1D49-9D60-E32996CF3F00}"/>
              </a:ext>
            </a:extLst>
          </p:cNvPr>
          <p:cNvGrpSpPr/>
          <p:nvPr/>
        </p:nvGrpSpPr>
        <p:grpSpPr>
          <a:xfrm>
            <a:off x="522202" y="2142173"/>
            <a:ext cx="8154999" cy="453966"/>
            <a:chOff x="496111" y="1215166"/>
            <a:chExt cx="8154999" cy="4539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6DD730-1BFA-9246-BE27-001D727E8833}"/>
                </a:ext>
              </a:extLst>
            </p:cNvPr>
            <p:cNvSpPr txBox="1"/>
            <p:nvPr/>
          </p:nvSpPr>
          <p:spPr>
            <a:xfrm>
              <a:off x="496111" y="1264596"/>
              <a:ext cx="3736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Bob </a:t>
              </a:r>
              <a:r>
                <a:rPr kumimoji="1" lang="ko-KR" altLang="en-US" dirty="0"/>
                <a:t>은 수신한</a:t>
              </a:r>
              <a:r>
                <a:rPr kumimoji="1" lang="en-US" altLang="ko-KR" dirty="0"/>
                <a:t>        </a:t>
              </a:r>
              <a:r>
                <a:rPr kumimoji="1" lang="ko-KR" altLang="en-US" dirty="0"/>
                <a:t>  </a:t>
              </a:r>
              <a:r>
                <a:rPr kumimoji="1" lang="ko-KR" altLang="en-US" dirty="0" err="1"/>
                <a:t>를</a:t>
              </a:r>
              <a:r>
                <a:rPr kumimoji="1" lang="ko-KR" altLang="en-US" dirty="0"/>
                <a:t> 디코딩하여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2A48161-E0D0-404C-B5FB-DDFEAC78F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4863" y="1215166"/>
              <a:ext cx="441325" cy="40903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D591A4D-7754-A848-A1FA-045E8E24B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4446" y="1224632"/>
              <a:ext cx="1420091" cy="444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00A627-0B5A-A842-BCBF-208066489B34}"/>
                </a:ext>
              </a:extLst>
            </p:cNvPr>
            <p:cNvSpPr txBox="1"/>
            <p:nvPr/>
          </p:nvSpPr>
          <p:spPr>
            <a:xfrm>
              <a:off x="5632335" y="1254904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인 벡터      </a:t>
              </a:r>
              <a:r>
                <a:rPr kumimoji="1" lang="ko-KR" altLang="en-US" dirty="0" err="1"/>
                <a:t>를</a:t>
              </a:r>
              <a:r>
                <a:rPr kumimoji="1" lang="ko-KR" altLang="en-US" dirty="0"/>
                <a:t> 복구해야 함 </a:t>
              </a:r>
              <a:r>
                <a:rPr kumimoji="1" lang="en-US" altLang="ko-KR" dirty="0"/>
                <a:t>	</a:t>
              </a:r>
              <a:r>
                <a:rPr kumimoji="1" lang="ko-KR" altLang="en-US" dirty="0"/>
                <a:t> 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D40872-E283-1344-BC25-273ECFA0E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2565" y="1294521"/>
              <a:ext cx="244820" cy="240368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16631DE-904A-6746-9142-5602B32A5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02" y="1446837"/>
            <a:ext cx="1506981" cy="4491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16B977-9E25-CA44-BC1D-98DCF15C4AD9}"/>
              </a:ext>
            </a:extLst>
          </p:cNvPr>
          <p:cNvSpPr txBox="1"/>
          <p:nvPr/>
        </p:nvSpPr>
        <p:spPr>
          <a:xfrm>
            <a:off x="2029183" y="152167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를</a:t>
            </a:r>
            <a:r>
              <a:rPr kumimoji="1" lang="ko-KR" altLang="en-US" dirty="0"/>
              <a:t> 이용하여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DC7A95-0302-B34A-8E26-62609BEC7DFA}"/>
                  </a:ext>
                </a:extLst>
              </p:cNvPr>
              <p:cNvSpPr txBox="1"/>
              <p:nvPr/>
            </p:nvSpPr>
            <p:spPr>
              <a:xfrm>
                <a:off x="1907042" y="1446837"/>
                <a:ext cx="2996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ko-KR" altLang="en-US" sz="1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DC7A95-0302-B34A-8E26-62609BEC7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042" y="1446837"/>
                <a:ext cx="299697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7F57FF6-01E1-0544-ACE6-02F3C5E109E6}"/>
              </a:ext>
            </a:extLst>
          </p:cNvPr>
          <p:cNvSpPr txBox="1"/>
          <p:nvPr/>
        </p:nvSpPr>
        <p:spPr>
          <a:xfrm>
            <a:off x="391555" y="3112696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Decoding Subroutine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4958A2-727E-9C46-BE05-FD1D422CAF18}"/>
                  </a:ext>
                </a:extLst>
              </p:cNvPr>
              <p:cNvSpPr txBox="1"/>
              <p:nvPr/>
            </p:nvSpPr>
            <p:spPr>
              <a:xfrm>
                <a:off x="840509" y="3676073"/>
                <a:ext cx="9629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 - bit </a:t>
                </a:r>
                <a:r>
                  <a:rPr kumimoji="1" lang="ko-KR" altLang="en-US" dirty="0"/>
                  <a:t>벡터</a:t>
                </a:r>
                <a:r>
                  <a:rPr kumimoji="1" lang="en-US" altLang="ko-KR" dirty="0"/>
                  <a:t>         </a:t>
                </a:r>
                <a:r>
                  <a:rPr kumimoji="1" lang="ko-KR" altLang="en-US" dirty="0"/>
                  <a:t> 에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ko-KR" dirty="0"/>
                  <a:t> – bit</a:t>
                </a:r>
                <a:r>
                  <a:rPr kumimoji="1" lang="ko-KR" altLang="en-US" dirty="0"/>
                  <a:t> 만큼 </a:t>
                </a:r>
                <a:r>
                  <a:rPr kumimoji="1" lang="en-US" altLang="ko-KR" dirty="0"/>
                  <a:t>zero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패딩하여</a:t>
                </a:r>
                <a:r>
                  <a:rPr kumimoji="1" lang="ko-KR" altLang="en-US" dirty="0"/>
                  <a:t> 아래와 같은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dirty="0"/>
                  <a:t> – bit </a:t>
                </a:r>
                <a:r>
                  <a:rPr kumimoji="1" lang="ko-KR" altLang="en-US" dirty="0"/>
                  <a:t>의 벡터 </a:t>
                </a:r>
                <a:r>
                  <a:rPr kumimoji="1" lang="en-US" altLang="ko-KR" dirty="0"/>
                  <a:t>v</a:t>
                </a:r>
                <a:r>
                  <a:rPr kumimoji="1" lang="ko-KR" altLang="en-US" dirty="0"/>
                  <a:t> 로 확장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4958A2-727E-9C46-BE05-FD1D422CA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" y="3676073"/>
                <a:ext cx="9629367" cy="369332"/>
              </a:xfrm>
              <a:prstGeom prst="rect">
                <a:avLst/>
              </a:prstGeom>
              <a:blipFill>
                <a:blip r:embed="rId7"/>
                <a:stretch>
                  <a:fillRect l="-132" t="-3226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929C8338-9EDD-BC40-9A97-B5B6907E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229" y="3616990"/>
            <a:ext cx="441325" cy="4090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E4D30D-0BEC-D946-960A-DCB8C3581E06}"/>
              </a:ext>
            </a:extLst>
          </p:cNvPr>
          <p:cNvSpPr txBox="1"/>
          <p:nvPr/>
        </p:nvSpPr>
        <p:spPr>
          <a:xfrm>
            <a:off x="503730" y="36828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9F71FED-DDF1-DD4F-8FA9-38DE63D1D2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352" y="4232369"/>
            <a:ext cx="3434248" cy="512575"/>
          </a:xfrm>
          <a:prstGeom prst="rect">
            <a:avLst/>
          </a:prstGeom>
        </p:spPr>
      </p:pic>
      <p:sp>
        <p:nvSpPr>
          <p:cNvPr id="20" name="왼쪽 중괄호[L] 19">
            <a:extLst>
              <a:ext uri="{FF2B5EF4-FFF2-40B4-BE49-F238E27FC236}">
                <a16:creationId xmlns:a16="http://schemas.microsoft.com/office/drawing/2014/main" id="{2205D238-2E73-4048-824A-E5899061894F}"/>
              </a:ext>
            </a:extLst>
          </p:cNvPr>
          <p:cNvSpPr/>
          <p:nvPr/>
        </p:nvSpPr>
        <p:spPr>
          <a:xfrm rot="16200000">
            <a:off x="3753547" y="4372072"/>
            <a:ext cx="293836" cy="9366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67900AB-5980-2748-87EE-C5099E948F66}"/>
                  </a:ext>
                </a:extLst>
              </p:cNvPr>
              <p:cNvSpPr/>
              <p:nvPr/>
            </p:nvSpPr>
            <p:spPr>
              <a:xfrm>
                <a:off x="3532155" y="4959617"/>
                <a:ext cx="818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ko-KR" dirty="0"/>
                  <a:t> – bit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67900AB-5980-2748-87EE-C5099E948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55" y="4959617"/>
                <a:ext cx="818173" cy="369332"/>
              </a:xfrm>
              <a:prstGeom prst="rect">
                <a:avLst/>
              </a:prstGeom>
              <a:blipFill>
                <a:blip r:embed="rId9"/>
                <a:stretch>
                  <a:fillRect t="-6667" r="-4545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C35A5321-C2DF-E64A-A4A7-7BDF275E53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6219" y="5457680"/>
            <a:ext cx="2639309" cy="3799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8648FD0-117E-8F4E-85BC-EB8BC99771DA}"/>
              </a:ext>
            </a:extLst>
          </p:cNvPr>
          <p:cNvSpPr txBox="1"/>
          <p:nvPr/>
        </p:nvSpPr>
        <p:spPr>
          <a:xfrm>
            <a:off x="503730" y="5449384"/>
            <a:ext cx="1218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Bob </a:t>
            </a:r>
            <a:r>
              <a:rPr kumimoji="1" lang="ko-KR" altLang="en-US" dirty="0"/>
              <a:t>은 자신의 개인키</a:t>
            </a:r>
            <a:r>
              <a:rPr kumimoji="1" lang="en-US" altLang="ko-KR" dirty="0"/>
              <a:t>			           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   </a:t>
            </a:r>
            <a:r>
              <a:rPr kumimoji="1" lang="en-US" altLang="ko-KR" dirty="0"/>
              <a:t>	          </a:t>
            </a:r>
            <a:r>
              <a:rPr kumimoji="1" lang="ko-KR" altLang="en-US" dirty="0"/>
              <a:t>의 벡터</a:t>
            </a:r>
            <a:r>
              <a:rPr kumimoji="1" lang="en-US" altLang="ko-KR" dirty="0"/>
              <a:t>     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찾아낼 수 있음  </a:t>
            </a:r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9C4D515-56DF-9141-BDEA-8F74C4310A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2295" y="5436907"/>
            <a:ext cx="1354906" cy="3942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8BAF957-1C11-5842-8E30-7F047D9EC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417" y="5464402"/>
            <a:ext cx="244820" cy="24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03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83971-ED48-E948-834C-6FAB75AA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Summary – Key Generation, Encoding, Decoding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180403-AB85-A345-A80B-50C009284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10" y="1109679"/>
            <a:ext cx="6384570" cy="22105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4E50BC-28A3-B542-9351-B082D8AABD47}"/>
              </a:ext>
            </a:extLst>
          </p:cNvPr>
          <p:cNvSpPr/>
          <p:nvPr/>
        </p:nvSpPr>
        <p:spPr>
          <a:xfrm>
            <a:off x="6662716" y="3324169"/>
            <a:ext cx="4483820" cy="105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2F673-2693-3A49-9A7D-5C1A5D51461C}"/>
              </a:ext>
            </a:extLst>
          </p:cNvPr>
          <p:cNvSpPr txBox="1"/>
          <p:nvPr/>
        </p:nvSpPr>
        <p:spPr>
          <a:xfrm>
            <a:off x="6624426" y="3319937"/>
            <a:ext cx="4801314" cy="2774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dirty="0"/>
              <a:t>Generates 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Key Pair	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A1A891-F15A-0544-AA40-29BDA79D7543}"/>
                  </a:ext>
                </a:extLst>
              </p:cNvPr>
              <p:cNvSpPr txBox="1"/>
              <p:nvPr/>
            </p:nvSpPr>
            <p:spPr>
              <a:xfrm>
                <a:off x="6624426" y="3680125"/>
                <a:ext cx="3885679" cy="277485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Private key :          {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dirty="0"/>
                  <a:t>}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A1A891-F15A-0544-AA40-29BDA79D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426" y="3680125"/>
                <a:ext cx="3885679" cy="277485"/>
              </a:xfrm>
              <a:prstGeom prst="rect">
                <a:avLst/>
              </a:prstGeom>
              <a:blipFill>
                <a:blip r:embed="rId3"/>
                <a:stretch>
                  <a:fillRect l="-977" t="-8696" r="-14658" b="-6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D41095-A8C3-F44E-9E96-600EDF782EE2}"/>
                  </a:ext>
                </a:extLst>
              </p:cNvPr>
              <p:cNvSpPr txBox="1"/>
              <p:nvPr/>
            </p:nvSpPr>
            <p:spPr>
              <a:xfrm>
                <a:off x="6624425" y="4058601"/>
                <a:ext cx="1854034" cy="277485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Public key :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D41095-A8C3-F44E-9E96-600EDF782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425" y="4058601"/>
                <a:ext cx="1854034" cy="277485"/>
              </a:xfrm>
              <a:prstGeom prst="rect">
                <a:avLst/>
              </a:prstGeom>
              <a:blipFill>
                <a:blip r:embed="rId4"/>
                <a:stretch>
                  <a:fillRect l="-2041" t="-9091" b="-6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B911E76-858F-5F46-B5F4-B5447B989A24}"/>
              </a:ext>
            </a:extLst>
          </p:cNvPr>
          <p:cNvCxnSpPr>
            <a:cxnSpLocks/>
          </p:cNvCxnSpPr>
          <p:nvPr/>
        </p:nvCxnSpPr>
        <p:spPr>
          <a:xfrm flipH="1">
            <a:off x="5259605" y="4745982"/>
            <a:ext cx="1424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C56924-B957-304E-9529-53ACCFC2EE32}"/>
              </a:ext>
            </a:extLst>
          </p:cNvPr>
          <p:cNvSpPr/>
          <p:nvPr/>
        </p:nvSpPr>
        <p:spPr>
          <a:xfrm>
            <a:off x="6659578" y="4566466"/>
            <a:ext cx="1549568" cy="363991"/>
          </a:xfrm>
          <a:prstGeom prst="rect">
            <a:avLst/>
          </a:prstGeom>
          <a:solidFill>
            <a:srgbClr val="457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1F41F2-CB6C-AE43-B9E8-0433E5A6F2F4}"/>
                  </a:ext>
                </a:extLst>
              </p:cNvPr>
              <p:cNvSpPr txBox="1"/>
              <p:nvPr/>
            </p:nvSpPr>
            <p:spPr>
              <a:xfrm>
                <a:off x="6671008" y="4561316"/>
                <a:ext cx="1565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Public key :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1F41F2-CB6C-AE43-B9E8-0433E5A6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008" y="4561316"/>
                <a:ext cx="1565493" cy="369332"/>
              </a:xfrm>
              <a:prstGeom prst="rect">
                <a:avLst/>
              </a:prstGeom>
              <a:blipFill>
                <a:blip r:embed="rId5"/>
                <a:stretch>
                  <a:fillRect l="-2400" t="-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D00A0-BC4F-954C-8014-978CC0DC5129}"/>
              </a:ext>
            </a:extLst>
          </p:cNvPr>
          <p:cNvSpPr/>
          <p:nvPr/>
        </p:nvSpPr>
        <p:spPr>
          <a:xfrm>
            <a:off x="2585284" y="4911290"/>
            <a:ext cx="2797826" cy="115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F2EDF-C18E-DD46-B7DE-0CFD8F360BA7}"/>
              </a:ext>
            </a:extLst>
          </p:cNvPr>
          <p:cNvSpPr txBox="1"/>
          <p:nvPr/>
        </p:nvSpPr>
        <p:spPr>
          <a:xfrm>
            <a:off x="2585284" y="4931432"/>
            <a:ext cx="2558906" cy="33575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dirty="0"/>
              <a:t>Random Plaintext : e</a:t>
            </a:r>
            <a:endParaRPr kumimoji="1"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98B5A04-A214-1B4E-83C7-654DDC7B8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216" y="5323163"/>
            <a:ext cx="1702320" cy="32461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42B42C9-A429-5A44-81DE-B7F0C5B70A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8951" y="5717534"/>
            <a:ext cx="1078318" cy="2686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BBE76B4-53C9-FE44-AF49-8A45920189D4}"/>
              </a:ext>
            </a:extLst>
          </p:cNvPr>
          <p:cNvSpPr txBox="1"/>
          <p:nvPr/>
        </p:nvSpPr>
        <p:spPr>
          <a:xfrm>
            <a:off x="2670916" y="5300764"/>
            <a:ext cx="852028" cy="33575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dirty="0"/>
              <a:t>Using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21219D-05BF-7B48-A978-09C101A5EDE5}"/>
              </a:ext>
            </a:extLst>
          </p:cNvPr>
          <p:cNvSpPr txBox="1"/>
          <p:nvPr/>
        </p:nvSpPr>
        <p:spPr>
          <a:xfrm>
            <a:off x="5134324" y="533556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,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13E39F-27E2-254A-9653-FFA7FCE9FBE5}"/>
              </a:ext>
            </a:extLst>
          </p:cNvPr>
          <p:cNvSpPr txBox="1"/>
          <p:nvPr/>
        </p:nvSpPr>
        <p:spPr>
          <a:xfrm>
            <a:off x="2663498" y="5670096"/>
            <a:ext cx="1232902" cy="33575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dirty="0"/>
              <a:t>Compute</a:t>
            </a:r>
            <a:endParaRPr kumimoji="1"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BA6D45A-6134-B84C-A67B-5C1E75FF4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7212" y="3706526"/>
            <a:ext cx="226293" cy="31034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C0AEDB9-1565-2A48-ADF7-A3CDD19AFA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1776" y="3792738"/>
            <a:ext cx="255255" cy="1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7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n>
                  <a:noFill/>
                </a:ln>
                <a:solidFill>
                  <a:schemeClr val="bg2"/>
                </a:solidFill>
              </a:rPr>
              <a:t>코드 기반 양자내성 암호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Classic </a:t>
            </a:r>
            <a:r>
              <a:rPr lang="en-US" altLang="ko-KR" dirty="0" err="1"/>
              <a:t>McEliece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76706"/>
            <a:ext cx="7380427" cy="718952"/>
          </a:xfrm>
        </p:spPr>
        <p:txBody>
          <a:bodyPr>
            <a:normAutofit/>
          </a:bodyPr>
          <a:lstStyle/>
          <a:p>
            <a:r>
              <a:rPr lang="en-US" altLang="ko-KR">
                <a:ln>
                  <a:noFill/>
                </a:ln>
                <a:solidFill>
                  <a:schemeClr val="bg2"/>
                </a:solidFill>
              </a:rPr>
              <a:t>BIKE</a:t>
            </a:r>
            <a:endParaRPr lang="ko-KR" altLang="en-US" dirty="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68845" y="4814565"/>
            <a:ext cx="8038011" cy="98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8845" y="1051337"/>
            <a:ext cx="8038011" cy="98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69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9B3E9-25CF-094D-8B3E-2591C5F6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– Encapsulation (1 / 2)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C4E569-768F-EE41-A6F8-79D2E5439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07" y="2759439"/>
            <a:ext cx="1614170" cy="418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CCB12-02B1-7A49-9D2F-4F3CB57948AB}"/>
              </a:ext>
            </a:extLst>
          </p:cNvPr>
          <p:cNvSpPr txBox="1"/>
          <p:nvPr/>
        </p:nvSpPr>
        <p:spPr>
          <a:xfrm>
            <a:off x="288361" y="278427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		  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계산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그리고 </a:t>
            </a:r>
            <a:r>
              <a:rPr kumimoji="1" lang="en-US" altLang="ko-KR" dirty="0" err="1"/>
              <a:t>Chipertext</a:t>
            </a:r>
            <a:r>
              <a:rPr kumimoji="1" lang="en-US" altLang="ko-KR" dirty="0"/>
              <a:t> </a:t>
            </a:r>
            <a:r>
              <a:rPr kumimoji="1"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5EA51-9E06-A249-B906-6B2D3B294B6C}"/>
              </a:ext>
            </a:extLst>
          </p:cNvPr>
          <p:cNvSpPr txBox="1"/>
          <p:nvPr/>
        </p:nvSpPr>
        <p:spPr>
          <a:xfrm>
            <a:off x="248219" y="12586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2436366-4D67-974C-9A29-E1B71270EBEB}"/>
                  </a:ext>
                </a:extLst>
              </p:cNvPr>
              <p:cNvSpPr/>
              <p:nvPr/>
            </p:nvSpPr>
            <p:spPr>
              <a:xfrm>
                <a:off x="697373" y="1258621"/>
                <a:ext cx="4346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/>
                  <a:t>Alice</a:t>
                </a:r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weight –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인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dirty="0"/>
                  <a:t>-bit </a:t>
                </a:r>
                <a:r>
                  <a:rPr kumimoji="1" lang="ko-KR" altLang="en-US" dirty="0"/>
                  <a:t>벡터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생성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2436366-4D67-974C-9A29-E1B71270E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3" y="1258621"/>
                <a:ext cx="4346318" cy="369332"/>
              </a:xfrm>
              <a:prstGeom prst="rect">
                <a:avLst/>
              </a:prstGeom>
              <a:blipFill>
                <a:blip r:embed="rId3"/>
                <a:stretch>
                  <a:fillRect l="-1166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C6CF642-1697-6E44-A6AD-E6B3CBD431CA}"/>
              </a:ext>
            </a:extLst>
          </p:cNvPr>
          <p:cNvSpPr txBox="1"/>
          <p:nvPr/>
        </p:nvSpPr>
        <p:spPr>
          <a:xfrm>
            <a:off x="288361" y="19594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</a:t>
            </a:r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17FF84-1F3A-6744-8001-31605B752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381" y="1947996"/>
            <a:ext cx="401205" cy="3718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F1DC7D-DAE5-DC40-8FC4-F0173D5E3847}"/>
                  </a:ext>
                </a:extLst>
              </p:cNvPr>
              <p:cNvSpPr txBox="1"/>
              <p:nvPr/>
            </p:nvSpPr>
            <p:spPr>
              <a:xfrm>
                <a:off x="697373" y="1978730"/>
                <a:ext cx="4187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Public key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사용하여         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계산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F1DC7D-DAE5-DC40-8FC4-F0173D5E3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3" y="1978730"/>
                <a:ext cx="4187621" cy="369332"/>
              </a:xfrm>
              <a:prstGeom prst="rect">
                <a:avLst/>
              </a:prstGeom>
              <a:blipFill>
                <a:blip r:embed="rId5"/>
                <a:stretch>
                  <a:fillRect l="-1208" t="-10345" b="-24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3049299-B737-3F45-BAE0-1BF99B2E26C8}"/>
              </a:ext>
            </a:extLst>
          </p:cNvPr>
          <p:cNvSpPr txBox="1"/>
          <p:nvPr/>
        </p:nvSpPr>
        <p:spPr>
          <a:xfrm>
            <a:off x="662954" y="3309200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때 사용하는 </a:t>
            </a:r>
            <a:r>
              <a:rPr kumimoji="1" lang="ko-KR" altLang="en-US" dirty="0" err="1"/>
              <a:t>해시함수는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SHA-256, </a:t>
            </a:r>
            <a:r>
              <a:rPr kumimoji="1" lang="ko-KR" altLang="en-US" dirty="0"/>
              <a:t>해시 입력</a:t>
            </a:r>
            <a:r>
              <a:rPr kumimoji="1" lang="en-US" altLang="ko-KR" dirty="0"/>
              <a:t> </a:t>
            </a:r>
            <a:r>
              <a:rPr kumimoji="1" lang="ko-KR" altLang="en-US" dirty="0"/>
              <a:t>값 </a:t>
            </a:r>
            <a:r>
              <a:rPr kumimoji="1" lang="en-US" altLang="ko-KR" dirty="0"/>
              <a:t>2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로 표현</a:t>
            </a:r>
            <a:r>
              <a:rPr kumimoji="1" lang="en-US" altLang="ko-KR" dirty="0"/>
              <a:t> ( i.e. 00000010 ) </a:t>
            </a:r>
            <a:endParaRPr kumimoji="1"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2D16D96-9771-A946-900D-89C9690A4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0950" y="2759438"/>
            <a:ext cx="1666677" cy="4189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E15AA57-F146-874C-8FCE-EAE4D657FACD}"/>
              </a:ext>
            </a:extLst>
          </p:cNvPr>
          <p:cNvSpPr txBox="1"/>
          <p:nvPr/>
        </p:nvSpPr>
        <p:spPr>
          <a:xfrm>
            <a:off x="6857252" y="27960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구성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A860B0B-2D14-4545-9803-EABEC21EBB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3272" y="1229746"/>
            <a:ext cx="2935217" cy="369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7F87EF-0880-3E4A-933C-224ABEDAD108}"/>
                  </a:ext>
                </a:extLst>
              </p:cNvPr>
              <p:cNvSpPr txBox="1"/>
              <p:nvPr/>
            </p:nvSpPr>
            <p:spPr>
              <a:xfrm>
                <a:off x="8488489" y="1210496"/>
                <a:ext cx="3009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, length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dirty="0"/>
                  <a:t> = 16, weight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dirty="0"/>
                  <a:t> = 2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7F87EF-0880-3E4A-933C-224ABEDAD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489" y="1210496"/>
                <a:ext cx="3009157" cy="369332"/>
              </a:xfrm>
              <a:prstGeom prst="rect">
                <a:avLst/>
              </a:prstGeom>
              <a:blipFill>
                <a:blip r:embed="rId8"/>
                <a:stretch>
                  <a:fillRect l="-1261" t="-3333" r="-84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B639B7DC-35B4-1043-8C5C-9A87708BD4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1506" y="1975953"/>
            <a:ext cx="2742567" cy="335825"/>
          </a:xfrm>
          <a:prstGeom prst="rect">
            <a:avLst/>
          </a:prstGeom>
        </p:spPr>
      </p:pic>
      <p:sp>
        <p:nvSpPr>
          <p:cNvPr id="32" name="오른쪽 화살표[R] 31">
            <a:extLst>
              <a:ext uri="{FF2B5EF4-FFF2-40B4-BE49-F238E27FC236}">
                <a16:creationId xmlns:a16="http://schemas.microsoft.com/office/drawing/2014/main" id="{59775706-A322-9346-815D-6763E3269E6A}"/>
              </a:ext>
            </a:extLst>
          </p:cNvPr>
          <p:cNvSpPr/>
          <p:nvPr/>
        </p:nvSpPr>
        <p:spPr>
          <a:xfrm>
            <a:off x="5118205" y="1351590"/>
            <a:ext cx="217612" cy="152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F0595699-2AF5-9349-A9D0-510FE30F5D31}"/>
              </a:ext>
            </a:extLst>
          </p:cNvPr>
          <p:cNvSpPr/>
          <p:nvPr/>
        </p:nvSpPr>
        <p:spPr>
          <a:xfrm>
            <a:off x="4934885" y="2067495"/>
            <a:ext cx="217612" cy="152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D36AA56-02DF-1D46-BD47-84490B954B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642" y="3811095"/>
            <a:ext cx="9598201" cy="34677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7B6F22-3CA6-B44A-98A8-C33063475E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642" y="4174903"/>
            <a:ext cx="9496687" cy="82402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F831A26-FD21-C042-9410-6481361560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473" y="4991046"/>
            <a:ext cx="9363098" cy="138744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47D878-55E6-6442-AB95-2EA12E7F2C87}"/>
              </a:ext>
            </a:extLst>
          </p:cNvPr>
          <p:cNvSpPr/>
          <p:nvPr/>
        </p:nvSpPr>
        <p:spPr>
          <a:xfrm>
            <a:off x="544473" y="3811095"/>
            <a:ext cx="9600370" cy="11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66327BB-94BC-CC45-AE17-A67C0A99D943}"/>
              </a:ext>
            </a:extLst>
          </p:cNvPr>
          <p:cNvSpPr/>
          <p:nvPr/>
        </p:nvSpPr>
        <p:spPr>
          <a:xfrm>
            <a:off x="551362" y="5015485"/>
            <a:ext cx="9412771" cy="1344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29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276A2-ED66-2446-A134-419AE5AA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– Encapsulation (2 / 2)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5E942-05BE-CD4B-BF57-16DC77149103}"/>
              </a:ext>
            </a:extLst>
          </p:cNvPr>
          <p:cNvSpPr txBox="1"/>
          <p:nvPr/>
        </p:nvSpPr>
        <p:spPr>
          <a:xfrm>
            <a:off x="563015" y="15408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 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90CA09-BB19-834D-8D30-747BECBC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86" y="1552694"/>
            <a:ext cx="2057400" cy="3873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B7F58D-4512-694F-A63D-4708378E7F20}"/>
              </a:ext>
            </a:extLst>
          </p:cNvPr>
          <p:cNvSpPr/>
          <p:nvPr/>
        </p:nvSpPr>
        <p:spPr>
          <a:xfrm>
            <a:off x="3053836" y="1547883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err="1"/>
              <a:t>를</a:t>
            </a:r>
            <a:r>
              <a:rPr kumimoji="1" lang="ko-KR" altLang="en-US" dirty="0"/>
              <a:t> 계산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30D34-03B0-CA48-8D0B-69B92EB45F3C}"/>
              </a:ext>
            </a:extLst>
          </p:cNvPr>
          <p:cNvSpPr txBox="1"/>
          <p:nvPr/>
        </p:nvSpPr>
        <p:spPr>
          <a:xfrm>
            <a:off x="563015" y="3063745"/>
            <a:ext cx="555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5.  Alice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Session key     </a:t>
            </a:r>
            <a:r>
              <a:rPr kumimoji="1" lang="ko-KR" altLang="en-US" dirty="0"/>
              <a:t>출력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Ciphertext 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9A3B6F-816D-CA47-97AD-1F63024BA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287" y="3066774"/>
            <a:ext cx="346278" cy="3462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E7E76D-354B-3D4D-99B4-1EC7707FE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391" y="3063745"/>
            <a:ext cx="324417" cy="343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239FE-CE7E-8F4D-843E-3CE701CC5148}"/>
              </a:ext>
            </a:extLst>
          </p:cNvPr>
          <p:cNvSpPr txBox="1"/>
          <p:nvPr/>
        </p:nvSpPr>
        <p:spPr>
          <a:xfrm>
            <a:off x="6075174" y="306374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Bob </a:t>
            </a:r>
            <a:r>
              <a:rPr kumimoji="1" lang="ko-KR" altLang="en-US" dirty="0"/>
              <a:t>에게 전송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6FD1FA-F3BA-024F-9270-232997A6F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161" y="2278277"/>
            <a:ext cx="1709799" cy="2530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4820C1-CA1A-BD4D-B905-7156F76FB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960" y="2278277"/>
            <a:ext cx="7615090" cy="2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83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0815D-8F62-214B-B516-9886B5F9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6983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– Decapsulation (1 / 2)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6803-3D32-1C44-93D4-FC18F4105511}"/>
              </a:ext>
            </a:extLst>
          </p:cNvPr>
          <p:cNvSpPr txBox="1"/>
          <p:nvPr/>
        </p:nvSpPr>
        <p:spPr>
          <a:xfrm>
            <a:off x="411920" y="1308298"/>
            <a:ext cx="859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Bob</a:t>
            </a:r>
            <a:r>
              <a:rPr kumimoji="1" lang="ko-KR" altLang="en-US" dirty="0"/>
              <a:t>은 수신한 </a:t>
            </a:r>
            <a:r>
              <a:rPr kumimoji="1" lang="en-US" altLang="ko-KR" dirty="0"/>
              <a:t>Ciphertext      </a:t>
            </a:r>
            <a:r>
              <a:rPr kumimoji="1" lang="ko-KR" altLang="en-US" dirty="0"/>
              <a:t>로부터 </a:t>
            </a:r>
            <a:r>
              <a:rPr kumimoji="1" lang="en-US" altLang="ko-KR" dirty="0"/>
              <a:t>Session Key     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decapsulate </a:t>
            </a:r>
            <a:r>
              <a:rPr kumimoji="1" lang="ko-KR" altLang="en-US" dirty="0"/>
              <a:t>해야함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C4866A-3626-E04E-9F4A-FE8CA251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979" y="1336579"/>
            <a:ext cx="314798" cy="3147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5118B0-4412-714C-B307-7556A5261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991" y="1358988"/>
            <a:ext cx="268114" cy="283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2D7D19-19CA-5749-925C-073504FF43B4}"/>
              </a:ext>
            </a:extLst>
          </p:cNvPr>
          <p:cNvSpPr txBox="1"/>
          <p:nvPr/>
        </p:nvSpPr>
        <p:spPr>
          <a:xfrm>
            <a:off x="641023" y="200508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 Ciphertext    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              </a:t>
            </a:r>
            <a:r>
              <a:rPr kumimoji="1" lang="ko-KR" altLang="en-US" dirty="0"/>
              <a:t>로 나눈다</a:t>
            </a:r>
            <a:r>
              <a:rPr kumimoji="1" lang="en-US" altLang="ko-KR" dirty="0"/>
              <a:t>.		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944547-96F8-7142-A3F8-E78EEBB4C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510" y="2047811"/>
            <a:ext cx="268114" cy="2838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2339F7-8ECA-4247-9FB4-7FAB9509F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342" y="1995661"/>
            <a:ext cx="1060450" cy="40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D2DA43-C347-4849-8CF5-93C9D85780BD}"/>
              </a:ext>
            </a:extLst>
          </p:cNvPr>
          <p:cNvSpPr txBox="1"/>
          <p:nvPr/>
        </p:nvSpPr>
        <p:spPr>
          <a:xfrm>
            <a:off x="612280" y="52041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 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92C6CF-FF10-3347-8EC7-610D2E340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75" y="5181452"/>
            <a:ext cx="461665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75F6B4-26FF-124B-92A4-C4767D9BDD34}"/>
              </a:ext>
            </a:extLst>
          </p:cNvPr>
          <p:cNvSpPr txBox="1"/>
          <p:nvPr/>
        </p:nvSpPr>
        <p:spPr>
          <a:xfrm>
            <a:off x="1411988" y="5203236"/>
            <a:ext cx="103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에 대해 </a:t>
            </a:r>
            <a:r>
              <a:rPr kumimoji="1" lang="en-US" altLang="ko-KR" dirty="0"/>
              <a:t>private key 			  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 </a:t>
            </a:r>
            <a:r>
              <a:rPr kumimoji="1" lang="ko-KR" altLang="en-US" dirty="0" err="1"/>
              <a:t>디코딩</a:t>
            </a:r>
            <a:r>
              <a:rPr kumimoji="1" lang="ko-KR" altLang="en-US" dirty="0"/>
              <a:t> 알고리즘으로 </a:t>
            </a:r>
            <a:r>
              <a:rPr kumimoji="1" lang="en-US" altLang="ko-KR" dirty="0"/>
              <a:t>plaintext	 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복구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D90E2D9-093A-8747-89AA-148ABB915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989" y="5270986"/>
            <a:ext cx="2759789" cy="2954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F8D87E5-2FCE-B842-8922-367942AE3B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6804" y="5248684"/>
            <a:ext cx="276709" cy="2671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B47773-3EB7-CF43-BE6F-C638A9CAD687}"/>
              </a:ext>
            </a:extLst>
          </p:cNvPr>
          <p:cNvSpPr txBox="1"/>
          <p:nvPr/>
        </p:nvSpPr>
        <p:spPr>
          <a:xfrm>
            <a:off x="9830943" y="4513894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200" dirty="0"/>
              <a:t>*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C425735-0198-D74D-8DCA-1EF8DAA1FB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0773" y="4609374"/>
            <a:ext cx="1473004" cy="52540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976668A-84C0-194E-96B9-7DF86C79EBE0}"/>
              </a:ext>
            </a:extLst>
          </p:cNvPr>
          <p:cNvSpPr txBox="1"/>
          <p:nvPr/>
        </p:nvSpPr>
        <p:spPr>
          <a:xfrm>
            <a:off x="868209" y="5764706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만약 </a:t>
            </a:r>
            <a:r>
              <a:rPr kumimoji="1" lang="ko-KR" altLang="en-US" dirty="0" err="1"/>
              <a:t>디코딩</a:t>
            </a:r>
            <a:r>
              <a:rPr kumimoji="1" lang="ko-KR" altLang="en-US" dirty="0"/>
              <a:t> 알고리즘이      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한다면</a:t>
            </a:r>
            <a:r>
              <a:rPr kumimoji="1" lang="en-US" altLang="ko-KR" dirty="0"/>
              <a:t>,	           , </a:t>
            </a:r>
            <a:endParaRPr lang="ko-KR" altLang="en-US" dirty="0"/>
          </a:p>
          <a:p>
            <a:endParaRPr kumimoji="1"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5D2C2AA-785D-6A41-882C-B830B3BB3C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2870" y="5809410"/>
            <a:ext cx="301090" cy="28675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31F1770-2230-974E-B368-BCE00BA3C7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3273" y="5796375"/>
            <a:ext cx="1375110" cy="31282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51D0FD6-C4FA-2A49-B01A-2616CF64F4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8147" y="5778886"/>
            <a:ext cx="860259" cy="28675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1D84B1-51BD-A64D-9F71-AB337067015B}"/>
              </a:ext>
            </a:extLst>
          </p:cNvPr>
          <p:cNvSpPr/>
          <p:nvPr/>
        </p:nvSpPr>
        <p:spPr>
          <a:xfrm>
            <a:off x="4314099" y="5259835"/>
            <a:ext cx="1847385" cy="311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55746FE-C6DC-7A40-B60D-9D3A4A01DD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6202" y="3941673"/>
            <a:ext cx="2742567" cy="33582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E0879C0-290A-904F-A475-34912D951A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1856" y="2511854"/>
            <a:ext cx="9363098" cy="138744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71C93BC-4971-684A-B027-49399D890EBA}"/>
              </a:ext>
            </a:extLst>
          </p:cNvPr>
          <p:cNvSpPr txBox="1"/>
          <p:nvPr/>
        </p:nvSpPr>
        <p:spPr>
          <a:xfrm>
            <a:off x="612043" y="450134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  </a:t>
            </a:r>
            <a:r>
              <a:rPr kumimoji="1" lang="en-US" altLang="ko-KR" dirty="0">
                <a:sym typeface="Wingdings" pitchFamily="2" charset="2"/>
              </a:rPr>
              <a:t>	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539EC8B-1964-B244-8A5F-BF5B88AC39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8819" y="4520292"/>
            <a:ext cx="1230198" cy="313143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5D1BFE-523A-BC48-B415-AA2F5E2E2DAC}"/>
              </a:ext>
            </a:extLst>
          </p:cNvPr>
          <p:cNvSpPr/>
          <p:nvPr/>
        </p:nvSpPr>
        <p:spPr>
          <a:xfrm>
            <a:off x="1163769" y="2817552"/>
            <a:ext cx="915950" cy="193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D4F6FA6-F613-D04E-B358-062C11ADC367}"/>
              </a:ext>
            </a:extLst>
          </p:cNvPr>
          <p:cNvSpPr/>
          <p:nvPr/>
        </p:nvSpPr>
        <p:spPr>
          <a:xfrm>
            <a:off x="1106202" y="2490584"/>
            <a:ext cx="9374406" cy="1387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52DF8-7AB3-1944-B931-0A5F391D245D}"/>
              </a:ext>
            </a:extLst>
          </p:cNvPr>
          <p:cNvSpPr txBox="1"/>
          <p:nvPr/>
        </p:nvSpPr>
        <p:spPr>
          <a:xfrm>
            <a:off x="2300475" y="4525971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해시함수의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input </a:t>
            </a:r>
            <a:r>
              <a:rPr kumimoji="1" lang="ko-KR" altLang="en-US" dirty="0"/>
              <a:t>값으로 사용 됨</a:t>
            </a:r>
          </a:p>
        </p:txBody>
      </p:sp>
    </p:spTree>
    <p:extLst>
      <p:ext uri="{BB962C8B-B14F-4D97-AF65-F5344CB8AC3E}">
        <p14:creationId xmlns:p14="http://schemas.microsoft.com/office/powerpoint/2010/main" val="1862228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BF447-9D1B-2B41-97F5-A82E0B5E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– Decoding Algorithm ( 1 / 5 )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1155C-908F-FE45-AD23-2362C96D00BF}"/>
              </a:ext>
            </a:extLst>
          </p:cNvPr>
          <p:cNvSpPr txBox="1"/>
          <p:nvPr/>
        </p:nvSpPr>
        <p:spPr>
          <a:xfrm>
            <a:off x="468889" y="127296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ㅇ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EF0ADD-380A-5245-B615-E6E333064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82" y="1291432"/>
            <a:ext cx="2742567" cy="335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49AB40-BB7B-824A-9214-8BAAA35EE0C5}"/>
              </a:ext>
            </a:extLst>
          </p:cNvPr>
          <p:cNvSpPr txBox="1"/>
          <p:nvPr/>
        </p:nvSpPr>
        <p:spPr>
          <a:xfrm>
            <a:off x="745982" y="19765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54CFBB-8B58-7244-A6C1-57C2380F10B7}"/>
                  </a:ext>
                </a:extLst>
              </p:cNvPr>
              <p:cNvSpPr txBox="1"/>
              <p:nvPr/>
            </p:nvSpPr>
            <p:spPr>
              <a:xfrm>
                <a:off x="6181945" y="1948873"/>
                <a:ext cx="6096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와 같이 </a:t>
                </a:r>
                <a:r>
                  <a:rPr kumimoji="1" lang="en-US" altLang="ko-KR" dirty="0"/>
                  <a:t>k – bit 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zero </a:t>
                </a:r>
                <a:r>
                  <a:rPr kumimoji="1" lang="ko-KR" altLang="en-US" dirty="0"/>
                  <a:t>벡터로 </a:t>
                </a:r>
                <a:r>
                  <a:rPr kumimoji="1" lang="ko-KR" altLang="en-US" dirty="0" err="1"/>
                  <a:t>패딩하여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dirty="0"/>
                  <a:t> - bit </a:t>
                </a:r>
                <a:r>
                  <a:rPr kumimoji="1" lang="ko-KR" altLang="en-US" dirty="0"/>
                  <a:t>벡터로 확장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54CFBB-8B58-7244-A6C1-57C2380F1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945" y="1948873"/>
                <a:ext cx="6096541" cy="369332"/>
              </a:xfrm>
              <a:prstGeom prst="rect">
                <a:avLst/>
              </a:prstGeom>
              <a:blipFill>
                <a:blip r:embed="rId3"/>
                <a:stretch>
                  <a:fillRect l="-832" t="-3226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9F7C59B7-9732-4A4F-A51E-2AF2697E2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928" y="1966193"/>
            <a:ext cx="5009017" cy="371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E2A210A-CF0C-9848-8D72-BB80C8113547}"/>
                  </a:ext>
                </a:extLst>
              </p:cNvPr>
              <p:cNvSpPr/>
              <p:nvPr/>
            </p:nvSpPr>
            <p:spPr>
              <a:xfrm>
                <a:off x="966555" y="2875781"/>
                <a:ext cx="9581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ko-KR" altLang="en-US" dirty="0"/>
                  <a:t> 벡터      에서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개의 오류를 수정</a:t>
                </a: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E2A210A-CF0C-9848-8D72-BB80C8113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55" y="2875781"/>
                <a:ext cx="9581072" cy="369332"/>
              </a:xfrm>
              <a:prstGeom prst="rect">
                <a:avLst/>
              </a:prstGeom>
              <a:blipFill>
                <a:blip r:embed="rId5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51F0A280-EC98-3141-86CE-558DAAE4E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141" y="2895406"/>
            <a:ext cx="289239" cy="305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6FC95B-0102-4243-B1BF-173B402C1807}"/>
                  </a:ext>
                </a:extLst>
              </p:cNvPr>
              <p:cNvSpPr txBox="1"/>
              <p:nvPr/>
            </p:nvSpPr>
            <p:spPr>
              <a:xfrm>
                <a:off x="1187128" y="3429000"/>
                <a:ext cx="7517699" cy="92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해당 </a:t>
                </a:r>
                <a:r>
                  <a:rPr kumimoji="1" lang="en-US" altLang="ko-KR" dirty="0" err="1"/>
                  <a:t>Goppa</a:t>
                </a:r>
                <a:r>
                  <a:rPr kumimoji="1" lang="en-US" altLang="ko-KR" dirty="0"/>
                  <a:t> code </a:t>
                </a:r>
                <a:r>
                  <a:rPr kumimoji="1" lang="ko-KR" altLang="en-US" dirty="0"/>
                  <a:t>의 원본 </a:t>
                </a:r>
                <a:r>
                  <a:rPr kumimoji="1" lang="en-US" altLang="ko-KR" dirty="0"/>
                  <a:t>codeword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ko-KR" altLang="en-US" dirty="0"/>
                  <a:t> 가 있었고</a:t>
                </a:r>
                <a:r>
                  <a:rPr kumimoji="1" lang="en-US" altLang="ko-KR" dirty="0"/>
                  <a:t>,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kumimoji="1" lang="ko-KR" altLang="en-US" dirty="0"/>
                  <a:t> 두 자리 </a:t>
                </a:r>
                <a:r>
                  <a:rPr kumimoji="1" lang="en-US" altLang="ko-KR" dirty="0"/>
                  <a:t>bit</a:t>
                </a:r>
                <a:r>
                  <a:rPr kumimoji="1" lang="ko-KR" altLang="en-US" dirty="0"/>
                  <a:t> 에 오류가 생긴 벡터가      라 가정하고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 err="1"/>
                  <a:t>오류수정을</a:t>
                </a:r>
                <a:r>
                  <a:rPr kumimoji="1" lang="ko-KR" altLang="en-US" dirty="0"/>
                  <a:t> 진행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6FC95B-0102-4243-B1BF-173B402C1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128" y="3429000"/>
                <a:ext cx="7517699" cy="928524"/>
              </a:xfrm>
              <a:prstGeom prst="rect">
                <a:avLst/>
              </a:prstGeom>
              <a:blipFill>
                <a:blip r:embed="rId7"/>
                <a:stretch>
                  <a:fillRect l="-506" t="-2703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9188436-5784-424E-9E28-E7977C0D4513}"/>
              </a:ext>
            </a:extLst>
          </p:cNvPr>
          <p:cNvSpPr txBox="1"/>
          <p:nvPr/>
        </p:nvSpPr>
        <p:spPr>
          <a:xfrm>
            <a:off x="780564" y="28565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</a:t>
            </a:r>
            <a:endParaRPr kumimoji="1"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6218C58-B8D9-EB40-8A13-138AD44DC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120" y="3998775"/>
            <a:ext cx="289239" cy="305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38E516-678B-3B48-A180-06FA08936B19}"/>
                  </a:ext>
                </a:extLst>
              </p:cNvPr>
              <p:cNvSpPr txBox="1"/>
              <p:nvPr/>
            </p:nvSpPr>
            <p:spPr>
              <a:xfrm>
                <a:off x="6564876" y="3371802"/>
                <a:ext cx="1287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2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kumimoji="1"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ko-KR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38E516-678B-3B48-A180-06FA08936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876" y="3371802"/>
                <a:ext cx="128708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481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ACA1C-0EF1-6443-BCD6-E6D64839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– Decoding Algorithm ( 2 / 5 ) 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C38E9C-FCC4-8E4A-82AE-7D2CFCAFF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00" y="2076774"/>
            <a:ext cx="3498371" cy="360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EFCC3-9F13-0C42-9C35-B91A99CF8F90}"/>
              </a:ext>
            </a:extLst>
          </p:cNvPr>
          <p:cNvSpPr txBox="1"/>
          <p:nvPr/>
        </p:nvSpPr>
        <p:spPr>
          <a:xfrm>
            <a:off x="491705" y="1335368"/>
            <a:ext cx="1162840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  </a:t>
            </a:r>
            <a:r>
              <a:rPr kumimoji="1" lang="en-US" altLang="ko-KR" dirty="0" err="1"/>
              <a:t>Goppa</a:t>
            </a:r>
            <a:r>
              <a:rPr kumimoji="1" lang="en-US" altLang="ko-KR" dirty="0"/>
              <a:t> code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 </a:t>
            </a:r>
            <a:r>
              <a:rPr kumimoji="1" lang="ko-KR" altLang="en-US" dirty="0" err="1"/>
              <a:t>오류수정의</a:t>
            </a:r>
            <a:r>
              <a:rPr kumimoji="1" lang="ko-KR" altLang="en-US" dirty="0"/>
              <a:t> 핵심 방정식</a:t>
            </a:r>
            <a:r>
              <a:rPr kumimoji="1" lang="en-US" altLang="ko-KR" dirty="0"/>
              <a:t>				   </a:t>
            </a:r>
          </a:p>
          <a:p>
            <a:endParaRPr kumimoji="1" lang="en-US" altLang="ko-KR" sz="3000" dirty="0"/>
          </a:p>
          <a:p>
            <a:r>
              <a:rPr kumimoji="1" lang="en-US" altLang="ko-KR" dirty="0"/>
              <a:t>                                               </a:t>
            </a:r>
            <a:r>
              <a:rPr kumimoji="1" lang="ko-KR" altLang="en-US" dirty="0"/>
              <a:t>을 품으로써 오류</a:t>
            </a:r>
            <a:r>
              <a:rPr kumimoji="1" lang="en-US" altLang="ko-KR" dirty="0"/>
              <a:t> </a:t>
            </a:r>
            <a:r>
              <a:rPr kumimoji="1" lang="ko-KR" altLang="en-US" dirty="0"/>
              <a:t>수정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3C128-485B-AA43-BF5B-7F6F3A108BF4}"/>
              </a:ext>
            </a:extLst>
          </p:cNvPr>
          <p:cNvSpPr txBox="1"/>
          <p:nvPr/>
        </p:nvSpPr>
        <p:spPr>
          <a:xfrm>
            <a:off x="911872" y="2742578"/>
            <a:ext cx="850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키 생성시 </a:t>
            </a:r>
            <a:r>
              <a:rPr kumimoji="1" lang="en-US" altLang="ko-KR" dirty="0" err="1"/>
              <a:t>Goppa</a:t>
            </a:r>
            <a:r>
              <a:rPr kumimoji="1" lang="en-US" altLang="ko-KR" dirty="0"/>
              <a:t> Code </a:t>
            </a:r>
            <a:r>
              <a:rPr kumimoji="1" lang="ko-KR" altLang="en-US" dirty="0"/>
              <a:t>로 생성한 </a:t>
            </a:r>
            <a:r>
              <a:rPr kumimoji="1" lang="en-US" altLang="ko-KR" dirty="0"/>
              <a:t>H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벡터</a:t>
            </a:r>
            <a:r>
              <a:rPr kumimoji="1" lang="en-US" altLang="ko-KR" dirty="0"/>
              <a:t>     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Syndrome </a:t>
            </a:r>
            <a:r>
              <a:rPr kumimoji="1" lang="ko-KR" altLang="en-US" dirty="0"/>
              <a:t>값 계산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F0C872B-175F-E74B-8A8E-44FA4D15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321" y="3569213"/>
            <a:ext cx="9447518" cy="7969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0C0042-9DA1-F34C-AEDB-246445513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99" y="3743309"/>
            <a:ext cx="615873" cy="3296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2EBDEC-0466-A74E-A8DC-379CB21F0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695" y="2767144"/>
            <a:ext cx="289239" cy="3053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0F0C25-45A8-0544-80E5-56E6CABC9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12" y="4557748"/>
            <a:ext cx="822814" cy="34443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80806F-A639-574A-9691-BF2738A22EFD}"/>
              </a:ext>
            </a:extLst>
          </p:cNvPr>
          <p:cNvSpPr/>
          <p:nvPr/>
        </p:nvSpPr>
        <p:spPr>
          <a:xfrm>
            <a:off x="2094283" y="3586974"/>
            <a:ext cx="1037415" cy="738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B38B3B7-E98F-9B48-B889-7FC81BA3BE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2860" y="4549674"/>
            <a:ext cx="437525" cy="3444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E5EF0F-6B0E-D349-9A71-2A6795F43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0875" y="5062945"/>
            <a:ext cx="583542" cy="370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5ED9DF-C642-B342-B0E2-4156E302A40C}"/>
                  </a:ext>
                </a:extLst>
              </p:cNvPr>
              <p:cNvSpPr txBox="1"/>
              <p:nvPr/>
            </p:nvSpPr>
            <p:spPr>
              <a:xfrm>
                <a:off x="1977482" y="5049415"/>
                <a:ext cx="225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dirty="0" smtClean="0">
                          <a:latin typeface="Cambria Math" panose="02040503050406030204" pitchFamily="18" charset="0"/>
                        </a:rPr>
                        <m:t>= ( 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5ED9DF-C642-B342-B0E2-4156E302A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482" y="5049415"/>
                <a:ext cx="225555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32882209-677D-AF42-B646-25C6B6C566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7469" y="3168476"/>
            <a:ext cx="4139684" cy="3071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591F8F-93D9-4A49-A9D1-CCCA5105B65D}"/>
              </a:ext>
            </a:extLst>
          </p:cNvPr>
          <p:cNvSpPr/>
          <p:nvPr/>
        </p:nvSpPr>
        <p:spPr>
          <a:xfrm>
            <a:off x="3415136" y="3179950"/>
            <a:ext cx="256032" cy="256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730BB01-9111-524F-9C5A-D1F0859A1C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4942" y="5594335"/>
            <a:ext cx="619341" cy="394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325B3A7-B4D0-014E-B97F-495C22C298E5}"/>
                  </a:ext>
                </a:extLst>
              </p:cNvPr>
              <p:cNvSpPr/>
              <p:nvPr/>
            </p:nvSpPr>
            <p:spPr>
              <a:xfrm>
                <a:off x="2062839" y="5620986"/>
                <a:ext cx="550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325B3A7-B4D0-014E-B97F-495C22C298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839" y="5620986"/>
                <a:ext cx="550151" cy="369332"/>
              </a:xfrm>
              <a:prstGeom prst="rect">
                <a:avLst/>
              </a:prstGeom>
              <a:blipFill>
                <a:blip r:embed="rId12"/>
                <a:stretch>
                  <a:fillRect t="-6667" r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98BBF7E-3D91-474A-96D5-70CA69FB5EAF}"/>
              </a:ext>
            </a:extLst>
          </p:cNvPr>
          <p:cNvSpPr txBox="1"/>
          <p:nvPr/>
        </p:nvSpPr>
        <p:spPr>
          <a:xfrm>
            <a:off x="4445889" y="459258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 Syndrome </a:t>
            </a:r>
            <a:r>
              <a:rPr kumimoji="1" lang="ko-KR" altLang="en-US" dirty="0">
                <a:sym typeface="Wingdings" pitchFamily="2" charset="2"/>
              </a:rPr>
              <a:t>값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3C28E0-7643-F34F-A039-18F08EEE8445}"/>
              </a:ext>
            </a:extLst>
          </p:cNvPr>
          <p:cNvSpPr txBox="1"/>
          <p:nvPr/>
        </p:nvSpPr>
        <p:spPr>
          <a:xfrm>
            <a:off x="4466177" y="5067508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오류 위치 다항식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C2D527-52A6-0F46-8C74-2454E461C2E7}"/>
              </a:ext>
            </a:extLst>
          </p:cNvPr>
          <p:cNvSpPr txBox="1"/>
          <p:nvPr/>
        </p:nvSpPr>
        <p:spPr>
          <a:xfrm>
            <a:off x="4474886" y="5577268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오류 값 </a:t>
            </a:r>
            <a:r>
              <a:rPr kumimoji="1" lang="en-US" altLang="ko-KR" dirty="0">
                <a:sym typeface="Wingdings" pitchFamily="2" charset="2"/>
              </a:rPr>
              <a:t>( Binary </a:t>
            </a:r>
            <a:r>
              <a:rPr kumimoji="1" lang="ko-KR" altLang="en-US" dirty="0">
                <a:sym typeface="Wingdings" pitchFamily="2" charset="2"/>
              </a:rPr>
              <a:t>이므로 </a:t>
            </a:r>
            <a:r>
              <a:rPr kumimoji="1" lang="en-US" altLang="ko-KR" dirty="0">
                <a:sym typeface="Wingdings" pitchFamily="2" charset="2"/>
              </a:rPr>
              <a:t>1)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166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5C8F1-B857-634E-8C77-C0B663DA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– Decoding Algorithm ( 3 / 5 )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F913BC-0389-064A-A573-F4AA76AE9F53}"/>
                  </a:ext>
                </a:extLst>
              </p:cNvPr>
              <p:cNvSpPr txBox="1"/>
              <p:nvPr/>
            </p:nvSpPr>
            <p:spPr>
              <a:xfrm>
                <a:off x="1150194" y="2161432"/>
                <a:ext cx="3405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F913BC-0389-064A-A573-F4AA76AE9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94" y="2161432"/>
                <a:ext cx="3405804" cy="276999"/>
              </a:xfrm>
              <a:prstGeom prst="rect">
                <a:avLst/>
              </a:prstGeom>
              <a:blipFill>
                <a:blip r:embed="rId2"/>
                <a:stretch>
                  <a:fillRect l="-3346" r="-1859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485646B-543E-ED4B-A215-A840EBF944E7}"/>
              </a:ext>
            </a:extLst>
          </p:cNvPr>
          <p:cNvSpPr txBox="1"/>
          <p:nvPr/>
        </p:nvSpPr>
        <p:spPr>
          <a:xfrm>
            <a:off x="644432" y="1524000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다음 방정식을 품으로 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365528-EA45-444C-BE54-C3598EF9B3E1}"/>
              </a:ext>
            </a:extLst>
          </p:cNvPr>
          <p:cNvSpPr txBox="1"/>
          <p:nvPr/>
        </p:nvSpPr>
        <p:spPr>
          <a:xfrm>
            <a:off x="3894761" y="1530519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오류 위치를 찾을 수 있음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8AD697-33C0-7F4C-AEBF-1A5561F1B2B5}"/>
                  </a:ext>
                </a:extLst>
              </p:cNvPr>
              <p:cNvSpPr txBox="1"/>
              <p:nvPr/>
            </p:nvSpPr>
            <p:spPr>
              <a:xfrm>
                <a:off x="1070294" y="2621501"/>
                <a:ext cx="3164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8AD697-33C0-7F4C-AEBF-1A5561F1B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94" y="2621501"/>
                <a:ext cx="3164328" cy="369332"/>
              </a:xfrm>
              <a:prstGeom prst="rect">
                <a:avLst/>
              </a:prstGeom>
              <a:blipFill>
                <a:blip r:embed="rId3"/>
                <a:stretch>
                  <a:fillRect l="-80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28B118-7EC0-F04E-9374-AE1393F80099}"/>
                  </a:ext>
                </a:extLst>
              </p:cNvPr>
              <p:cNvSpPr txBox="1"/>
              <p:nvPr/>
            </p:nvSpPr>
            <p:spPr>
              <a:xfrm>
                <a:off x="4208495" y="2667667"/>
                <a:ext cx="1776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ko-KR" dirty="0"/>
                  <a:t>)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28B118-7EC0-F04E-9374-AE1393F80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495" y="2667667"/>
                <a:ext cx="1776255" cy="276999"/>
              </a:xfrm>
              <a:prstGeom prst="rect">
                <a:avLst/>
              </a:prstGeom>
              <a:blipFill>
                <a:blip r:embed="rId4"/>
                <a:stretch>
                  <a:fillRect l="-3546" t="-21739" r="-7092" b="-47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E70665-841A-0F4B-BD64-36653CD8CCB0}"/>
                  </a:ext>
                </a:extLst>
              </p:cNvPr>
              <p:cNvSpPr txBox="1"/>
              <p:nvPr/>
            </p:nvSpPr>
            <p:spPr>
              <a:xfrm>
                <a:off x="6017614" y="2620226"/>
                <a:ext cx="1628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 </m:t>
                      </m:r>
                      <m:r>
                        <a:rPr kumimoji="1"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E70665-841A-0F4B-BD64-36653CD8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614" y="2620226"/>
                <a:ext cx="162820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76F2AC5-3FCD-8B44-9E8B-D916A4FF13BE}"/>
              </a:ext>
            </a:extLst>
          </p:cNvPr>
          <p:cNvCxnSpPr/>
          <p:nvPr/>
        </p:nvCxnSpPr>
        <p:spPr>
          <a:xfrm>
            <a:off x="4389352" y="3015684"/>
            <a:ext cx="15498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E500F38-DA90-4E46-9C60-4062DB9DD937}"/>
              </a:ext>
            </a:extLst>
          </p:cNvPr>
          <p:cNvSpPr txBox="1"/>
          <p:nvPr/>
        </p:nvSpPr>
        <p:spPr>
          <a:xfrm>
            <a:off x="8055423" y="2466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*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283115-7FB1-6545-B48A-BEC1B6BC6959}"/>
                  </a:ext>
                </a:extLst>
              </p:cNvPr>
              <p:cNvSpPr txBox="1"/>
              <p:nvPr/>
            </p:nvSpPr>
            <p:spPr>
              <a:xfrm>
                <a:off x="8241495" y="2575334"/>
                <a:ext cx="194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283115-7FB1-6545-B48A-BEC1B6BC6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495" y="2575334"/>
                <a:ext cx="1946046" cy="369332"/>
              </a:xfrm>
              <a:prstGeom prst="rect">
                <a:avLst/>
              </a:prstGeom>
              <a:blipFill>
                <a:blip r:embed="rId6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04527E-2B7C-4542-B845-7328AB5B5AB7}"/>
                  </a:ext>
                </a:extLst>
              </p:cNvPr>
              <p:cNvSpPr txBox="1"/>
              <p:nvPr/>
            </p:nvSpPr>
            <p:spPr>
              <a:xfrm>
                <a:off x="1016844" y="3145979"/>
                <a:ext cx="3696909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ko-KR" dirty="0"/>
                  <a:t>)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sSup>
                      <m:sSupPr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kumimoji="1" lang="en-US" altLang="ko-KR" i="1" dirty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04527E-2B7C-4542-B845-7328AB5B5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44" y="3145979"/>
                <a:ext cx="3696909" cy="372410"/>
              </a:xfrm>
              <a:prstGeom prst="rect">
                <a:avLst/>
              </a:prstGeom>
              <a:blipFill>
                <a:blip r:embed="rId7"/>
                <a:stretch>
                  <a:fillRect l="-1370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D931B86-A2F4-0746-A756-5D0E1C01834C}"/>
                  </a:ext>
                </a:extLst>
              </p:cNvPr>
              <p:cNvSpPr/>
              <p:nvPr/>
            </p:nvSpPr>
            <p:spPr>
              <a:xfrm>
                <a:off x="4119363" y="3150312"/>
                <a:ext cx="2089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 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D931B86-A2F4-0746-A756-5D0E1C018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63" y="3150312"/>
                <a:ext cx="2089866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EB686F-F5C7-874E-91DA-1D99742F315F}"/>
                  </a:ext>
                </a:extLst>
              </p:cNvPr>
              <p:cNvSpPr txBox="1"/>
              <p:nvPr/>
            </p:nvSpPr>
            <p:spPr>
              <a:xfrm>
                <a:off x="1016844" y="3643314"/>
                <a:ext cx="2518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EB686F-F5C7-874E-91DA-1D99742F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44" y="3643314"/>
                <a:ext cx="251838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8C21F3-01BB-0E43-90A0-C478D44F4CF9}"/>
                  </a:ext>
                </a:extLst>
              </p:cNvPr>
              <p:cNvSpPr txBox="1"/>
              <p:nvPr/>
            </p:nvSpPr>
            <p:spPr>
              <a:xfrm>
                <a:off x="965265" y="41594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8C21F3-01BB-0E43-90A0-C478D44F4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65" y="4159404"/>
                <a:ext cx="3818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CFD0C65-C7EB-8D40-8860-FF43BDE0326E}"/>
                  </a:ext>
                </a:extLst>
              </p:cNvPr>
              <p:cNvSpPr txBox="1"/>
              <p:nvPr/>
            </p:nvSpPr>
            <p:spPr>
              <a:xfrm>
                <a:off x="1156183" y="4139778"/>
                <a:ext cx="1641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CFD0C65-C7EB-8D40-8860-FF43BDE03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183" y="4139778"/>
                <a:ext cx="1641668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D83A70FF-F468-F14C-BF56-AD40074A4A8B}"/>
              </a:ext>
            </a:extLst>
          </p:cNvPr>
          <p:cNvSpPr txBox="1"/>
          <p:nvPr/>
        </p:nvSpPr>
        <p:spPr>
          <a:xfrm>
            <a:off x="879565" y="4754878"/>
            <a:ext cx="1052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오류 위치에 따라 수신한 벡터 </a:t>
            </a:r>
            <a:r>
              <a:rPr kumimoji="1" lang="en-US" altLang="ko-KR" dirty="0"/>
              <a:t>    </a:t>
            </a:r>
            <a:r>
              <a:rPr kumimoji="1" lang="ko-KR" altLang="en-US" dirty="0"/>
              <a:t>의 오류를 수정하여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Goppa</a:t>
            </a:r>
            <a:r>
              <a:rPr kumimoji="1" lang="en-US" altLang="ko-KR" dirty="0"/>
              <a:t> code</a:t>
            </a:r>
            <a:r>
              <a:rPr kumimoji="1" lang="ko-KR" altLang="en-US" dirty="0"/>
              <a:t> 의 원본 </a:t>
            </a:r>
            <a:r>
              <a:rPr kumimoji="1" lang="en-US" altLang="ko-KR" dirty="0"/>
              <a:t>codeword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복구할 수 있음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E2D27D7C-781A-7641-8D88-16ADFF70B5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0869" y="5246501"/>
            <a:ext cx="2793115" cy="38166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117590E-4955-DF4F-BD69-329D4A6D29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39168" y="5189979"/>
            <a:ext cx="3296223" cy="42503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CE101CF-1B4C-A040-9623-E839037B888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00870" y="4769472"/>
            <a:ext cx="289239" cy="30530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5C898340-D972-BB49-8261-A213B36C93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47101" y="5249845"/>
            <a:ext cx="289239" cy="30530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C84B0E5-89FB-9748-A748-CDDC8D76E0FD}"/>
              </a:ext>
            </a:extLst>
          </p:cNvPr>
          <p:cNvSpPr txBox="1"/>
          <p:nvPr/>
        </p:nvSpPr>
        <p:spPr>
          <a:xfrm>
            <a:off x="1563081" y="523820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= </a:t>
            </a:r>
            <a:endParaRPr kumimoji="1"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47C3A9-ED10-9D4A-92B6-FE2214584031}"/>
              </a:ext>
            </a:extLst>
          </p:cNvPr>
          <p:cNvSpPr txBox="1"/>
          <p:nvPr/>
        </p:nvSpPr>
        <p:spPr>
          <a:xfrm>
            <a:off x="4816927" y="523820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 </a:t>
            </a:r>
            <a:endParaRPr kumimoji="1" lang="ko-KR" altLang="en-US" dirty="0"/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4D9C72F4-CCC9-254C-9F67-5882FA54EF61}"/>
              </a:ext>
            </a:extLst>
          </p:cNvPr>
          <p:cNvCxnSpPr>
            <a:cxnSpLocks/>
          </p:cNvCxnSpPr>
          <p:nvPr/>
        </p:nvCxnSpPr>
        <p:spPr>
          <a:xfrm>
            <a:off x="4167508" y="3528780"/>
            <a:ext cx="4021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9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83E1E-B7E3-0A4C-A312-C37DA6F4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– Decoding Algorithm ( 4 / 5 )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625E81-981F-E94F-878A-55468C9BD27E}"/>
                  </a:ext>
                </a:extLst>
              </p:cNvPr>
              <p:cNvSpPr txBox="1"/>
              <p:nvPr/>
            </p:nvSpPr>
            <p:spPr>
              <a:xfrm>
                <a:off x="1796580" y="1341121"/>
                <a:ext cx="5096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다음과 같은 오류 수정을 하여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구하는 이유</a:t>
                </a:r>
                <a:r>
                  <a:rPr kumimoji="1" lang="en-US" altLang="ko-KR" dirty="0"/>
                  <a:t>?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625E81-981F-E94F-878A-55468C9BD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80" y="1341121"/>
                <a:ext cx="5096267" cy="369332"/>
              </a:xfrm>
              <a:prstGeom prst="rect">
                <a:avLst/>
              </a:prstGeom>
              <a:blipFill>
                <a:blip r:embed="rId2"/>
                <a:stretch>
                  <a:fillRect l="-744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6053F7E-BCC5-5342-9DB2-C9EA17CF149B}"/>
              </a:ext>
            </a:extLst>
          </p:cNvPr>
          <p:cNvSpPr txBox="1"/>
          <p:nvPr/>
        </p:nvSpPr>
        <p:spPr>
          <a:xfrm>
            <a:off x="411920" y="133241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Question. 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8339B-D4D2-3448-9031-691D18536375}"/>
              </a:ext>
            </a:extLst>
          </p:cNvPr>
          <p:cNvSpPr txBox="1"/>
          <p:nvPr/>
        </p:nvSpPr>
        <p:spPr>
          <a:xfrm>
            <a:off x="577907" y="1914254"/>
            <a:ext cx="89434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Bob</a:t>
            </a:r>
            <a:r>
              <a:rPr kumimoji="1" lang="ko-KR" altLang="en-US" dirty="0"/>
              <a:t>은 수신한</a:t>
            </a:r>
            <a:r>
              <a:rPr kumimoji="1" lang="en-US" altLang="ko-KR" dirty="0"/>
              <a:t>        </a:t>
            </a:r>
            <a:r>
              <a:rPr kumimoji="1" lang="ko-KR" altLang="en-US" dirty="0"/>
              <a:t>로부터 </a:t>
            </a:r>
            <a:r>
              <a:rPr kumimoji="1" lang="en-US" altLang="ko-KR" dirty="0"/>
              <a:t>plaintext     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복구해야 함</a:t>
            </a:r>
            <a:r>
              <a:rPr kumimoji="1" lang="en-US" altLang="ko-KR" dirty="0"/>
              <a:t> 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디코딩</a:t>
            </a:r>
            <a:r>
              <a:rPr kumimoji="1" lang="ko-KR" altLang="en-US" dirty="0"/>
              <a:t> 알고리즘을 모르는 수신자는 </a:t>
            </a:r>
            <a:r>
              <a:rPr kumimoji="1" lang="en-US" altLang="ko-KR" dirty="0"/>
              <a:t>low-weight codeword     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찾아내기 매우 어려움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en-US" altLang="ko-KR" dirty="0"/>
              <a:t> Finding low-weight codeword problem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A01846-7EE4-574C-99D8-9080013A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96" y="2493057"/>
            <a:ext cx="1056700" cy="3234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2C174A-5234-6240-AC98-71FE58A02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619" y="1923995"/>
            <a:ext cx="356105" cy="3052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CC3257-AD6D-A241-9BF1-51E99E44D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803" y="1997899"/>
            <a:ext cx="224525" cy="2313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28C5FA-DC35-9F41-9B7B-AE3A4149B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584" y="3079781"/>
            <a:ext cx="224525" cy="2313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1701AA-D08F-EC49-B3BE-E576BC174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996" y="4781338"/>
            <a:ext cx="4533900" cy="400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775A49-530D-BE4D-8268-BCE3938244A5}"/>
              </a:ext>
            </a:extLst>
          </p:cNvPr>
          <p:cNvSpPr txBox="1"/>
          <p:nvPr/>
        </p:nvSpPr>
        <p:spPr>
          <a:xfrm>
            <a:off x="583323" y="4272307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하지만 </a:t>
            </a:r>
            <a:r>
              <a:rPr kumimoji="1" lang="ko-KR" altLang="en-US" dirty="0" err="1"/>
              <a:t>디코딩</a:t>
            </a:r>
            <a:r>
              <a:rPr kumimoji="1" lang="ko-KR" altLang="en-US" dirty="0"/>
              <a:t> 알고리즘을 사용하면 아래 식으로 간단하게 복구 가능</a:t>
            </a:r>
          </a:p>
        </p:txBody>
      </p:sp>
    </p:spTree>
    <p:extLst>
      <p:ext uri="{BB962C8B-B14F-4D97-AF65-F5344CB8AC3E}">
        <p14:creationId xmlns:p14="http://schemas.microsoft.com/office/powerpoint/2010/main" val="2313287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01832-943D-3746-BD64-747B9A5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– Decoding Algorithm ( 5 / 5 )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C8DCC3-E803-E84B-9159-C34D4CDB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" y="1448290"/>
            <a:ext cx="4533900" cy="400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182F7-E458-0649-AAF1-9A9EE8AD149D}"/>
              </a:ext>
            </a:extLst>
          </p:cNvPr>
          <p:cNvSpPr txBox="1"/>
          <p:nvPr/>
        </p:nvSpPr>
        <p:spPr>
          <a:xfrm>
            <a:off x="996964" y="404947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앞서 </a:t>
            </a:r>
            <a:endParaRPr kumimoji="1" lang="ko-KR" altLang="en-US" b="1" i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7BF8F2-695C-E54D-B87E-DD8E387E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20" y="4003886"/>
            <a:ext cx="1529748" cy="458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A56E82-99A4-D544-AAD5-3853A1415903}"/>
                  </a:ext>
                </a:extLst>
              </p:cNvPr>
              <p:cNvSpPr txBox="1"/>
              <p:nvPr/>
            </p:nvSpPr>
            <p:spPr>
              <a:xfrm>
                <a:off x="1627900" y="3994607"/>
                <a:ext cx="690958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5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en-US" altLang="ko-KR" dirty="0"/>
                  <a:t> =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A56E82-99A4-D544-AAD5-3853A1415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00" y="3994607"/>
                <a:ext cx="690958" cy="468205"/>
              </a:xfrm>
              <a:prstGeom prst="rect">
                <a:avLst/>
              </a:prstGeom>
              <a:blipFill>
                <a:blip r:embed="rId4"/>
                <a:stretch>
                  <a:fillRect l="-1786" r="-5357" b="-16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7B4A2654-EDA5-854D-9201-BC5FC8888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735" y="1448290"/>
            <a:ext cx="3345323" cy="458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4A7B8C-4A2F-4F4F-BF8D-E3C562988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35" y="2090897"/>
            <a:ext cx="6200215" cy="43295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CF9C6D-5E41-8E43-8832-B9BC2DEE0EF6}"/>
              </a:ext>
            </a:extLst>
          </p:cNvPr>
          <p:cNvSpPr/>
          <p:nvPr/>
        </p:nvSpPr>
        <p:spPr>
          <a:xfrm>
            <a:off x="4338918" y="2090897"/>
            <a:ext cx="582706" cy="43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BFF375-562E-1747-A180-A6ABB89ABA5E}"/>
              </a:ext>
            </a:extLst>
          </p:cNvPr>
          <p:cNvSpPr txBox="1"/>
          <p:nvPr/>
        </p:nvSpPr>
        <p:spPr>
          <a:xfrm>
            <a:off x="4455459" y="2596209"/>
            <a:ext cx="3534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en-US" altLang="ko-KR" sz="1600" dirty="0">
                <a:sym typeface="Wingdings" pitchFamily="2" charset="2"/>
              </a:rPr>
              <a:t> </a:t>
            </a:r>
            <a:r>
              <a:rPr kumimoji="1" lang="ko-KR" altLang="en-US" sz="1600" dirty="0">
                <a:sym typeface="Wingdings" pitchFamily="2" charset="2"/>
              </a:rPr>
              <a:t>원본 </a:t>
            </a:r>
            <a:r>
              <a:rPr kumimoji="1" lang="ko-KR" altLang="en-US" sz="1600" dirty="0" err="1">
                <a:sym typeface="Wingdings" pitchFamily="2" charset="2"/>
              </a:rPr>
              <a:t>코드워드의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syndrome </a:t>
            </a:r>
            <a:r>
              <a:rPr kumimoji="1" lang="ko-KR" altLang="en-US" sz="1600" dirty="0">
                <a:sym typeface="Wingdings" pitchFamily="2" charset="2"/>
              </a:rPr>
              <a:t>값은 </a:t>
            </a:r>
            <a:r>
              <a:rPr kumimoji="1" lang="en-US" altLang="ko-KR" sz="1600" dirty="0">
                <a:sym typeface="Wingdings" pitchFamily="2" charset="2"/>
              </a:rPr>
              <a:t>0</a:t>
            </a:r>
            <a:endParaRPr kumimoji="1" lang="ko-KR" altLang="en-US" sz="1600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8F69251C-6265-5A47-8A78-DB0A5B03DFB9}"/>
              </a:ext>
            </a:extLst>
          </p:cNvPr>
          <p:cNvCxnSpPr/>
          <p:nvPr/>
        </p:nvCxnSpPr>
        <p:spPr>
          <a:xfrm flipV="1">
            <a:off x="4549590" y="2596209"/>
            <a:ext cx="0" cy="1692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CC0322A-CB94-F149-9A8C-EFA296003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579" y="3428361"/>
            <a:ext cx="1401827" cy="3922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4C482E-DB07-354D-9546-161BB1796877}"/>
              </a:ext>
            </a:extLst>
          </p:cNvPr>
          <p:cNvSpPr txBox="1"/>
          <p:nvPr/>
        </p:nvSpPr>
        <p:spPr>
          <a:xfrm>
            <a:off x="2012556" y="3387662"/>
            <a:ext cx="486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?</a:t>
            </a:r>
            <a:endParaRPr kumimoji="1" lang="ko-KR" altLang="en-US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7796F-E383-EF40-952E-5C682C5A5995}"/>
              </a:ext>
            </a:extLst>
          </p:cNvPr>
          <p:cNvSpPr txBox="1"/>
          <p:nvPr/>
        </p:nvSpPr>
        <p:spPr>
          <a:xfrm>
            <a:off x="3721531" y="409348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그리고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61124FB-5CC1-F044-91EF-E257C79DFA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9664" y="4068025"/>
            <a:ext cx="5009017" cy="371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650504-4B0D-6248-A605-D6E8738D3009}"/>
                  </a:ext>
                </a:extLst>
              </p:cNvPr>
              <p:cNvSpPr txBox="1"/>
              <p:nvPr/>
            </p:nvSpPr>
            <p:spPr>
              <a:xfrm>
                <a:off x="678925" y="3999439"/>
                <a:ext cx="3146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200" i="1" smtClean="0">
                          <a:latin typeface="Cambria Math" panose="02040503050406030204" pitchFamily="18" charset="0"/>
                        </a:rPr>
                        <m:t>∵</m:t>
                      </m:r>
                    </m:oMath>
                  </m:oMathPara>
                </a14:m>
                <a:endParaRPr kumimoji="1" lang="ko-KR" alt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650504-4B0D-6248-A605-D6E8738D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5" y="3999439"/>
                <a:ext cx="314608" cy="430887"/>
              </a:xfrm>
              <a:prstGeom prst="rect">
                <a:avLst/>
              </a:prstGeom>
              <a:blipFill>
                <a:blip r:embed="rId9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CE93140-5E96-AA43-8670-C114A067B9C9}"/>
              </a:ext>
            </a:extLst>
          </p:cNvPr>
          <p:cNvSpPr txBox="1"/>
          <p:nvPr/>
        </p:nvSpPr>
        <p:spPr>
          <a:xfrm>
            <a:off x="591015" y="49845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마지막으로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F6A6FC-2073-2746-8B2D-C91373D9B026}"/>
                  </a:ext>
                </a:extLst>
              </p:cNvPr>
              <p:cNvSpPr txBox="1"/>
              <p:nvPr/>
            </p:nvSpPr>
            <p:spPr>
              <a:xfrm>
                <a:off x="2318858" y="4980159"/>
                <a:ext cx="9034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        </a:t>
                </a:r>
                <a:r>
                  <a:rPr kumimoji="1" lang="ko-KR" altLang="en-US" dirty="0"/>
                  <a:t>에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대한 오류수정으로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개의 </a:t>
                </a:r>
                <a:r>
                  <a:rPr kumimoji="1" lang="en-US" altLang="ko-KR" dirty="0"/>
                  <a:t>bit </a:t>
                </a:r>
                <a:r>
                  <a:rPr kumimoji="1" lang="ko-KR" altLang="en-US" dirty="0"/>
                  <a:t>가 수정 되었기 때문에         </a:t>
                </a:r>
                <a:r>
                  <a:rPr kumimoji="1" lang="en-US" altLang="ko-KR" dirty="0"/>
                  <a:t>       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weight </a:t>
                </a:r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ko-KR" alt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F6A6FC-2073-2746-8B2D-C91373D9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58" y="4980159"/>
                <a:ext cx="9034909" cy="369332"/>
              </a:xfrm>
              <a:prstGeom prst="rect">
                <a:avLst/>
              </a:prstGeom>
              <a:blipFill>
                <a:blip r:embed="rId10"/>
                <a:stretch>
                  <a:fillRect l="-562" t="-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그림 25">
            <a:extLst>
              <a:ext uri="{FF2B5EF4-FFF2-40B4-BE49-F238E27FC236}">
                <a16:creationId xmlns:a16="http://schemas.microsoft.com/office/drawing/2014/main" id="{27101C1B-4F5A-A242-9385-0FA1D76548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2458" y="1519875"/>
            <a:ext cx="248085" cy="27670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6ECAFA2-A4E2-1B48-AB95-8968D45617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7090" y="1531598"/>
            <a:ext cx="286251" cy="27670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B0122C8-A2EF-124D-A38F-3640480FEA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9819" y="4955078"/>
            <a:ext cx="330201" cy="3683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3CA1DA0-C9AC-7E43-8098-B34F88F90A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6612" y="4978524"/>
            <a:ext cx="346364" cy="3348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34850AD-EAFB-334A-9DA3-D760DBA665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84620" y="5003814"/>
            <a:ext cx="847224" cy="28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25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AD12A-C505-0E40-B49C-8661DA8A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– Decapsulation (2 / 2)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8F95A-079C-AD4B-A73B-8C2BEEF66914}"/>
              </a:ext>
            </a:extLst>
          </p:cNvPr>
          <p:cNvSpPr txBox="1"/>
          <p:nvPr/>
        </p:nvSpPr>
        <p:spPr>
          <a:xfrm>
            <a:off x="748804" y="195235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  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F3E16E-8F48-4146-BD83-5660AEBB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55" y="1943116"/>
            <a:ext cx="1798040" cy="406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717606-03AE-2448-BF10-CD21E386F7CE}"/>
              </a:ext>
            </a:extLst>
          </p:cNvPr>
          <p:cNvSpPr txBox="1"/>
          <p:nvPr/>
        </p:nvSpPr>
        <p:spPr>
          <a:xfrm>
            <a:off x="3033639" y="195983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를</a:t>
            </a:r>
            <a:r>
              <a:rPr kumimoji="1" lang="ko-KR" altLang="en-US" dirty="0"/>
              <a:t> 계산</a:t>
            </a:r>
            <a:r>
              <a:rPr kumimoji="1" lang="en-US" altLang="ko-KR" dirty="0"/>
              <a:t>,  </a:t>
            </a:r>
            <a:r>
              <a:rPr kumimoji="1" lang="ko-KR" altLang="en-US" dirty="0"/>
              <a:t>만약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8974D8-57B8-F04B-9DBD-633E3EC0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747" y="1909291"/>
            <a:ext cx="1297373" cy="406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211CF-A510-0C45-93E6-BA7CFBDA5AA1}"/>
              </a:ext>
            </a:extLst>
          </p:cNvPr>
          <p:cNvSpPr txBox="1"/>
          <p:nvPr/>
        </p:nvSpPr>
        <p:spPr>
          <a:xfrm>
            <a:off x="5987845" y="193706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라면</a:t>
            </a:r>
            <a:r>
              <a:rPr kumimoji="1" lang="en-US" altLang="ko-KR" dirty="0"/>
              <a:t>, 		     ,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8258DF-8451-9E49-9ABD-0DE8EE016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630" y="1954713"/>
            <a:ext cx="1375110" cy="3128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BDF408-2A6A-5A45-8230-6DA0AFA1A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440" y="1951539"/>
            <a:ext cx="860259" cy="2867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F2D7E9-655A-E34B-BA47-B3705D5EBAD6}"/>
              </a:ext>
            </a:extLst>
          </p:cNvPr>
          <p:cNvSpPr txBox="1"/>
          <p:nvPr/>
        </p:nvSpPr>
        <p:spPr>
          <a:xfrm>
            <a:off x="761307" y="25495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5. </a:t>
            </a:r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FDDB24-9371-9741-80AC-C7B4D0DD2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007" y="2568034"/>
            <a:ext cx="2218316" cy="39612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D158B6-A759-3F40-AD1F-273B80064526}"/>
              </a:ext>
            </a:extLst>
          </p:cNvPr>
          <p:cNvSpPr/>
          <p:nvPr/>
        </p:nvSpPr>
        <p:spPr>
          <a:xfrm>
            <a:off x="3467590" y="254956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err="1"/>
              <a:t>를</a:t>
            </a:r>
            <a:r>
              <a:rPr kumimoji="1" lang="ko-KR" altLang="en-US" dirty="0"/>
              <a:t> 계산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90656D-DA59-DC49-8A7E-1A1EF8121DE2}"/>
              </a:ext>
            </a:extLst>
          </p:cNvPr>
          <p:cNvSpPr txBox="1"/>
          <p:nvPr/>
        </p:nvSpPr>
        <p:spPr>
          <a:xfrm>
            <a:off x="761307" y="31680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6. </a:t>
            </a:r>
            <a:endParaRPr kumimoji="1"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D2B6D60-D499-9B44-8360-75246C76CD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365" y="3128042"/>
            <a:ext cx="375813" cy="3693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D414C3-7787-544D-B3FD-EC3880E30478}"/>
              </a:ext>
            </a:extLst>
          </p:cNvPr>
          <p:cNvSpPr txBox="1"/>
          <p:nvPr/>
        </p:nvSpPr>
        <p:spPr>
          <a:xfrm>
            <a:off x="1198655" y="316806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Session key       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78124-F7E5-2A41-BBFF-E9A5C6A2DAC9}"/>
              </a:ext>
            </a:extLst>
          </p:cNvPr>
          <p:cNvSpPr txBox="1"/>
          <p:nvPr/>
        </p:nvSpPr>
        <p:spPr>
          <a:xfrm>
            <a:off x="2973592" y="31772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설립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DC113E-9532-DF47-B6F9-B36FF069AC26}"/>
              </a:ext>
            </a:extLst>
          </p:cNvPr>
          <p:cNvSpPr txBox="1"/>
          <p:nvPr/>
        </p:nvSpPr>
        <p:spPr>
          <a:xfrm>
            <a:off x="170350" y="1306653"/>
            <a:ext cx="11017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Alice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Encapsulation </a:t>
            </a:r>
            <a:r>
              <a:rPr kumimoji="1" lang="ko-KR" altLang="en-US" sz="2000" dirty="0"/>
              <a:t>과정과 동일하게 </a:t>
            </a:r>
            <a:r>
              <a:rPr kumimoji="1" lang="en-US" altLang="ko-KR" sz="2000" dirty="0" err="1"/>
              <a:t>Sesseion</a:t>
            </a:r>
            <a:r>
              <a:rPr kumimoji="1" lang="en-US" altLang="ko-KR" sz="2000" dirty="0"/>
              <a:t> key K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Bob</a:t>
            </a:r>
            <a:r>
              <a:rPr kumimoji="1" lang="ko-KR" altLang="en-US" sz="2000" dirty="0"/>
              <a:t> 또한 획득하여 키 교환이 완료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5F3B76-3333-7A43-9BC7-54F6DEBF0B3D}"/>
              </a:ext>
            </a:extLst>
          </p:cNvPr>
          <p:cNvSpPr txBox="1"/>
          <p:nvPr/>
        </p:nvSpPr>
        <p:spPr>
          <a:xfrm>
            <a:off x="748804" y="4074019"/>
            <a:ext cx="1175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구현의 관점에서 보았을 때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부채널</a:t>
            </a:r>
            <a:r>
              <a:rPr kumimoji="1" lang="ko-KR" altLang="en-US" dirty="0"/>
              <a:t> 공격으로 인한 비밀정보의 노출을 피해야 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연산과정에서</a:t>
            </a:r>
            <a:r>
              <a:rPr kumimoji="1" lang="en-US" altLang="ko-KR" dirty="0"/>
              <a:t> Success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failure</a:t>
            </a:r>
            <a:r>
              <a:rPr kumimoji="1" lang="ko-KR" altLang="en-US" dirty="0"/>
              <a:t> 구분의 특징이 드러나지 않기 위해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failure (        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반환해도</a:t>
            </a:r>
            <a:r>
              <a:rPr kumimoji="1" lang="en-US" altLang="ko-KR" dirty="0"/>
              <a:t> </a:t>
            </a:r>
            <a:r>
              <a:rPr kumimoji="1" lang="ko-KR" altLang="en-US" dirty="0"/>
              <a:t>연산을 멈추지 않고 계속 진행하기를 권장  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8E5CE30-0A95-1340-A8F5-E1ABA33027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4961" y="5190263"/>
            <a:ext cx="369455" cy="33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90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1F199-8FB0-D74C-9A0F-20B06378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– Conclusion 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AF6DE1-4A18-F14A-9FD4-993D353D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47" y="1020460"/>
            <a:ext cx="5804156" cy="20095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3E8541-5554-E245-97E8-978B1CA0153A}"/>
              </a:ext>
            </a:extLst>
          </p:cNvPr>
          <p:cNvSpPr/>
          <p:nvPr/>
        </p:nvSpPr>
        <p:spPr>
          <a:xfrm>
            <a:off x="6582706" y="2937711"/>
            <a:ext cx="4483820" cy="95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CBDC4-8874-874B-9982-047CFFE98B38}"/>
              </a:ext>
            </a:extLst>
          </p:cNvPr>
          <p:cNvSpPr txBox="1"/>
          <p:nvPr/>
        </p:nvSpPr>
        <p:spPr>
          <a:xfrm>
            <a:off x="6544416" y="2898210"/>
            <a:ext cx="4801314" cy="2522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dirty="0"/>
              <a:t>Generates 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Key Pair	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2FFC8A-6ECE-284C-B167-D544D7B2EAD5}"/>
                  </a:ext>
                </a:extLst>
              </p:cNvPr>
              <p:cNvSpPr txBox="1"/>
              <p:nvPr/>
            </p:nvSpPr>
            <p:spPr>
              <a:xfrm>
                <a:off x="6567276" y="3212678"/>
                <a:ext cx="3885679" cy="25225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Private key :          {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dirty="0"/>
                  <a:t>}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2FFC8A-6ECE-284C-B167-D544D7B2E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276" y="3212678"/>
                <a:ext cx="3885679" cy="252259"/>
              </a:xfrm>
              <a:prstGeom prst="rect">
                <a:avLst/>
              </a:prstGeom>
              <a:blipFill>
                <a:blip r:embed="rId3"/>
                <a:stretch>
                  <a:fillRect l="-651" t="-4762" r="-14984" b="-7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7E3AD-3DB1-EC4E-B519-9A1FB3D663AB}"/>
                  </a:ext>
                </a:extLst>
              </p:cNvPr>
              <p:cNvSpPr txBox="1"/>
              <p:nvPr/>
            </p:nvSpPr>
            <p:spPr>
              <a:xfrm>
                <a:off x="6567275" y="3545434"/>
                <a:ext cx="1854034" cy="25225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Public key :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7E3AD-3DB1-EC4E-B519-9A1FB3D66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275" y="3545434"/>
                <a:ext cx="1854034" cy="252259"/>
              </a:xfrm>
              <a:prstGeom prst="rect">
                <a:avLst/>
              </a:prstGeom>
              <a:blipFill>
                <a:blip r:embed="rId4"/>
                <a:stretch>
                  <a:fillRect l="-1361" t="-9524" b="-7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786309-4D13-F14D-921B-96DE03C656FC}"/>
              </a:ext>
            </a:extLst>
          </p:cNvPr>
          <p:cNvCxnSpPr>
            <a:cxnSpLocks/>
          </p:cNvCxnSpPr>
          <p:nvPr/>
        </p:nvCxnSpPr>
        <p:spPr>
          <a:xfrm flipH="1">
            <a:off x="5179595" y="4174482"/>
            <a:ext cx="1424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F33EC6-4A30-B644-A904-C0078C1A6DF7}"/>
              </a:ext>
            </a:extLst>
          </p:cNvPr>
          <p:cNvSpPr/>
          <p:nvPr/>
        </p:nvSpPr>
        <p:spPr>
          <a:xfrm>
            <a:off x="6579568" y="4011511"/>
            <a:ext cx="1549568" cy="330901"/>
          </a:xfrm>
          <a:prstGeom prst="rect">
            <a:avLst/>
          </a:prstGeom>
          <a:solidFill>
            <a:srgbClr val="457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147A89-CD55-0C4D-882E-90EFAE271EBA}"/>
                  </a:ext>
                </a:extLst>
              </p:cNvPr>
              <p:cNvSpPr txBox="1"/>
              <p:nvPr/>
            </p:nvSpPr>
            <p:spPr>
              <a:xfrm>
                <a:off x="6590998" y="4006604"/>
                <a:ext cx="1565493" cy="3357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Public key :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147A89-CD55-0C4D-882E-90EFAE27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998" y="4006604"/>
                <a:ext cx="1565493" cy="335756"/>
              </a:xfrm>
              <a:prstGeom prst="rect">
                <a:avLst/>
              </a:prstGeom>
              <a:blipFill>
                <a:blip r:embed="rId5"/>
                <a:stretch>
                  <a:fillRect l="-2419" t="-3571" b="-3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C3E1B-2B0E-9043-B136-DD582512C5B3}"/>
              </a:ext>
            </a:extLst>
          </p:cNvPr>
          <p:cNvSpPr/>
          <p:nvPr/>
        </p:nvSpPr>
        <p:spPr>
          <a:xfrm>
            <a:off x="2631004" y="4265531"/>
            <a:ext cx="3083996" cy="112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172B5-3272-D94C-822B-5923A184E90A}"/>
              </a:ext>
            </a:extLst>
          </p:cNvPr>
          <p:cNvSpPr txBox="1"/>
          <p:nvPr/>
        </p:nvSpPr>
        <p:spPr>
          <a:xfrm>
            <a:off x="2631004" y="4248265"/>
            <a:ext cx="2558906" cy="3052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dirty="0"/>
              <a:t>Random Plaintext : e</a:t>
            </a:r>
            <a:endParaRPr kumimoji="1"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F37FB7-0957-4C42-92A3-D9D2B47AE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734" y="4548050"/>
            <a:ext cx="1547564" cy="2951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04508F-BF62-594D-91AE-F3D3A9FF7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5472" y="4830543"/>
            <a:ext cx="980289" cy="244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24188B-2575-5F4D-A4D3-19D210C39456}"/>
              </a:ext>
            </a:extLst>
          </p:cNvPr>
          <p:cNvSpPr txBox="1"/>
          <p:nvPr/>
        </p:nvSpPr>
        <p:spPr>
          <a:xfrm>
            <a:off x="2648056" y="4526157"/>
            <a:ext cx="852028" cy="3052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dirty="0"/>
              <a:t>Using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A1110-B52A-7C4F-A754-8C9428ECFF60}"/>
              </a:ext>
            </a:extLst>
          </p:cNvPr>
          <p:cNvSpPr txBox="1"/>
          <p:nvPr/>
        </p:nvSpPr>
        <p:spPr>
          <a:xfrm>
            <a:off x="2631004" y="4786154"/>
            <a:ext cx="1232902" cy="3052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ko-KR" dirty="0"/>
              <a:t>Compute</a:t>
            </a:r>
            <a:endParaRPr kumimoji="1"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D19AB8F-BFD8-2044-B08F-D65ED2D324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208" y="3252002"/>
            <a:ext cx="205721" cy="2821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EE46984-180D-9B47-9C7D-F492BCDE0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9088" y="3331947"/>
            <a:ext cx="232051" cy="15679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D9BB9E-CB07-674F-81F3-EDDFA5439996}"/>
              </a:ext>
            </a:extLst>
          </p:cNvPr>
          <p:cNvCxnSpPr>
            <a:cxnSpLocks/>
          </p:cNvCxnSpPr>
          <p:nvPr/>
        </p:nvCxnSpPr>
        <p:spPr>
          <a:xfrm>
            <a:off x="4869785" y="5741621"/>
            <a:ext cx="175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0C2FF-6FCB-6A4D-A204-090710F6CC93}"/>
              </a:ext>
            </a:extLst>
          </p:cNvPr>
          <p:cNvSpPr/>
          <p:nvPr/>
        </p:nvSpPr>
        <p:spPr>
          <a:xfrm>
            <a:off x="3853017" y="5567220"/>
            <a:ext cx="1549568" cy="330901"/>
          </a:xfrm>
          <a:prstGeom prst="rect">
            <a:avLst/>
          </a:prstGeom>
          <a:solidFill>
            <a:srgbClr val="457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8E382F-C5C5-304D-A5CE-3FE4C00CDFA5}"/>
                  </a:ext>
                </a:extLst>
              </p:cNvPr>
              <p:cNvSpPr txBox="1"/>
              <p:nvPr/>
            </p:nvSpPr>
            <p:spPr>
              <a:xfrm>
                <a:off x="3864447" y="5562313"/>
                <a:ext cx="1565493" cy="3357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Ciphertext: 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8E382F-C5C5-304D-A5CE-3FE4C00C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47" y="5562313"/>
                <a:ext cx="1565493" cy="335756"/>
              </a:xfrm>
              <a:prstGeom prst="rect">
                <a:avLst/>
              </a:prstGeom>
              <a:blipFill>
                <a:blip r:embed="rId10"/>
                <a:stretch>
                  <a:fillRect l="-2400" t="-7407" b="-37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8006DB6-81E9-4B42-8257-25619878535B}"/>
                  </a:ext>
                </a:extLst>
              </p:cNvPr>
              <p:cNvSpPr txBox="1"/>
              <p:nvPr/>
            </p:nvSpPr>
            <p:spPr>
              <a:xfrm>
                <a:off x="6590998" y="5725688"/>
                <a:ext cx="31679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Decrypt C to obtain e</a:t>
                </a:r>
              </a:p>
              <a:p>
                <a:r>
                  <a:rPr kumimoji="1" lang="en-US" altLang="ko-KR" dirty="0"/>
                  <a:t>Session Key :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(1,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8006DB6-81E9-4B42-8257-256198785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998" y="5725688"/>
                <a:ext cx="3167919" cy="646331"/>
              </a:xfrm>
              <a:prstGeom prst="rect">
                <a:avLst/>
              </a:prstGeom>
              <a:blipFill>
                <a:blip r:embed="rId11"/>
                <a:stretch>
                  <a:fillRect l="-1200" t="-3846"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ED728A1-1B69-4E45-9527-8976657E7FE6}"/>
                  </a:ext>
                </a:extLst>
              </p:cNvPr>
              <p:cNvSpPr/>
              <p:nvPr/>
            </p:nvSpPr>
            <p:spPr>
              <a:xfrm>
                <a:off x="2648056" y="5038234"/>
                <a:ext cx="3167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/>
                  <a:t>Session Key :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(1,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ED728A1-1B69-4E45-9527-8976657E7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056" y="5038234"/>
                <a:ext cx="3167919" cy="369332"/>
              </a:xfrm>
              <a:prstGeom prst="rect">
                <a:avLst/>
              </a:prstGeom>
              <a:blipFill>
                <a:blip r:embed="rId12"/>
                <a:stretch>
                  <a:fillRect l="-1600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807EA9-A112-E84B-BE29-386DCA5F4573}"/>
              </a:ext>
            </a:extLst>
          </p:cNvPr>
          <p:cNvSpPr/>
          <p:nvPr/>
        </p:nvSpPr>
        <p:spPr>
          <a:xfrm>
            <a:off x="6650317" y="5691381"/>
            <a:ext cx="2992491" cy="731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295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33F21-27A3-C34D-82BB-5E03C6DB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endParaRPr kumimoji="1"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B3B47F-5F2F-1D4C-B181-C106ACF35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86" y="1071979"/>
            <a:ext cx="2177242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6F516272-1122-AB4B-AD26-7DCF9A26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19" y="1904710"/>
            <a:ext cx="2265072" cy="42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46AF2-D364-C542-8527-9040DC07BD12}"/>
              </a:ext>
            </a:extLst>
          </p:cNvPr>
          <p:cNvSpPr txBox="1"/>
          <p:nvPr/>
        </p:nvSpPr>
        <p:spPr>
          <a:xfrm>
            <a:off x="3369069" y="2871225"/>
            <a:ext cx="785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1978</a:t>
            </a:r>
            <a:r>
              <a:rPr kumimoji="1" lang="ko-KR" altLang="en-US" dirty="0"/>
              <a:t>년 이후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코드기반암호를 연구한 점점 더 정교한 공격이 발표되었음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CABA0-50F2-DD41-BDB2-1F449F8C3DAD}"/>
              </a:ext>
            </a:extLst>
          </p:cNvPr>
          <p:cNvSpPr txBox="1"/>
          <p:nvPr/>
        </p:nvSpPr>
        <p:spPr>
          <a:xfrm>
            <a:off x="4102599" y="3381585"/>
            <a:ext cx="11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Effect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67954A-94DA-6B47-A6FE-2E20C1254080}"/>
              </a:ext>
            </a:extLst>
          </p:cNvPr>
          <p:cNvSpPr/>
          <p:nvPr/>
        </p:nvSpPr>
        <p:spPr>
          <a:xfrm>
            <a:off x="5053873" y="3381585"/>
            <a:ext cx="4891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동일한 키 사이즈로 동일한 </a:t>
            </a:r>
            <a:r>
              <a:rPr lang="ko-KR" altLang="en-US" dirty="0" err="1">
                <a:solidFill>
                  <a:srgbClr val="212121"/>
                </a:solidFill>
                <a:latin typeface="Arial" panose="020B0604020202020204" pitchFamily="34" charset="0"/>
              </a:rPr>
              <a:t>보안성을</a:t>
            </a:r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달성한다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B1969-5A84-6444-B1B1-F423CE442A70}"/>
              </a:ext>
            </a:extLst>
          </p:cNvPr>
          <p:cNvSpPr txBox="1"/>
          <p:nvPr/>
        </p:nvSpPr>
        <p:spPr>
          <a:xfrm>
            <a:off x="3913115" y="4740334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40</a:t>
            </a:r>
            <a:r>
              <a:rPr kumimoji="1" lang="ko-KR" altLang="en-US" dirty="0" err="1"/>
              <a:t>년동안</a:t>
            </a:r>
            <a:r>
              <a:rPr kumimoji="1" lang="ko-KR" altLang="en-US" dirty="0"/>
              <a:t> 안전성을 지켜온 </a:t>
            </a:r>
            <a:r>
              <a:rPr kumimoji="1" lang="en-US" altLang="ko-KR" dirty="0" err="1"/>
              <a:t>McEliece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Goppa</a:t>
            </a:r>
            <a:r>
              <a:rPr kumimoji="1" lang="en-US" altLang="ko-KR" dirty="0"/>
              <a:t> code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사용하며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자신들의 </a:t>
            </a:r>
            <a:r>
              <a:rPr kumimoji="1" lang="ko-KR" altLang="en-US" dirty="0" err="1"/>
              <a:t>보안성을</a:t>
            </a:r>
            <a:r>
              <a:rPr kumimoji="1" lang="en-US" altLang="ko-KR" dirty="0"/>
              <a:t> </a:t>
            </a:r>
            <a:r>
              <a:rPr kumimoji="1" lang="ko-KR" altLang="en-US" dirty="0"/>
              <a:t>훼손시키지 않는 선에서 효율성을 향상 시켰음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0BB83-8027-1C4C-BADF-C03F9AA200F5}"/>
              </a:ext>
            </a:extLst>
          </p:cNvPr>
          <p:cNvSpPr txBox="1"/>
          <p:nvPr/>
        </p:nvSpPr>
        <p:spPr>
          <a:xfrm>
            <a:off x="3350407" y="4220277"/>
            <a:ext cx="576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</a:t>
            </a:r>
            <a:r>
              <a:rPr kumimoji="1" lang="ko-KR" altLang="en-US" dirty="0"/>
              <a:t>팀의 제출에 대한 </a:t>
            </a:r>
            <a:r>
              <a:rPr kumimoji="1" lang="ko-KR" altLang="en-US" dirty="0" err="1"/>
              <a:t>주요쟁점은</a:t>
            </a:r>
            <a:r>
              <a:rPr kumimoji="1" lang="ko-KR" altLang="en-US" dirty="0"/>
              <a:t> 보안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E16FC-13C7-C34B-B42D-AE6EB70680E2}"/>
              </a:ext>
            </a:extLst>
          </p:cNvPr>
          <p:cNvSpPr txBox="1"/>
          <p:nvPr/>
        </p:nvSpPr>
        <p:spPr>
          <a:xfrm>
            <a:off x="3350407" y="1255587"/>
            <a:ext cx="7897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최초의 </a:t>
            </a:r>
            <a:r>
              <a:rPr kumimoji="1" lang="ko-KR" altLang="en-US" dirty="0" err="1"/>
              <a:t>코드기반</a:t>
            </a:r>
            <a:r>
              <a:rPr kumimoji="1" lang="ko-KR" altLang="en-US" dirty="0"/>
              <a:t> 암호 </a:t>
            </a:r>
            <a:r>
              <a:rPr kumimoji="1" lang="en-US" altLang="ko-KR" dirty="0" err="1"/>
              <a:t>McEliece</a:t>
            </a:r>
            <a:r>
              <a:rPr kumimoji="1" lang="ko-KR" altLang="en-US" dirty="0"/>
              <a:t> 와 </a:t>
            </a:r>
            <a:r>
              <a:rPr lang="en" altLang="ko-KR" dirty="0" err="1"/>
              <a:t>Niederreiter</a:t>
            </a:r>
            <a:r>
              <a:rPr lang="en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듀얼버전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KEM(Key Encapsulation Mechanism) </a:t>
            </a:r>
            <a:r>
              <a:rPr lang="ko-KR" altLang="en-US" dirty="0" err="1"/>
              <a:t>으로</a:t>
            </a:r>
            <a:r>
              <a:rPr lang="ko-KR" altLang="en-US" dirty="0"/>
              <a:t> 설계 되었음</a:t>
            </a:r>
            <a:r>
              <a:rPr lang="en" altLang="ko-KR" dirty="0"/>
              <a:t>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102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96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555DE-BB5A-CA46-B0B0-928D45B8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– Key Generation Scheme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61A825-C13C-1B4C-B852-CE706B02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435508"/>
            <a:ext cx="9227408" cy="46349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E3DCD3-48AE-6149-9F56-6B856D5DC2F8}"/>
              </a:ext>
            </a:extLst>
          </p:cNvPr>
          <p:cNvSpPr/>
          <p:nvPr/>
        </p:nvSpPr>
        <p:spPr>
          <a:xfrm>
            <a:off x="1037578" y="1435508"/>
            <a:ext cx="758059" cy="519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281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A92C7-B9FF-D346-9F65-80D6810C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- Encapsulation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51C297-688A-7549-828F-CD7B5081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78" y="1474694"/>
            <a:ext cx="9317182" cy="33135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08888E-5950-1241-B0B9-E7F82AE7E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11" y="5539609"/>
            <a:ext cx="4927600" cy="88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12AF1-F356-2547-89B2-0B96F010D581}"/>
              </a:ext>
            </a:extLst>
          </p:cNvPr>
          <p:cNvSpPr txBox="1"/>
          <p:nvPr/>
        </p:nvSpPr>
        <p:spPr>
          <a:xfrm>
            <a:off x="1101078" y="517027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* Encoding</a:t>
            </a:r>
            <a:endParaRPr kumimoji="1"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898BE-82AD-114B-8A2F-61E59916BAE0}"/>
              </a:ext>
            </a:extLst>
          </p:cNvPr>
          <p:cNvSpPr/>
          <p:nvPr/>
        </p:nvSpPr>
        <p:spPr>
          <a:xfrm>
            <a:off x="568309" y="1474694"/>
            <a:ext cx="12262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039A31-4A1E-A14E-9520-308F320CD613}"/>
              </a:ext>
            </a:extLst>
          </p:cNvPr>
          <p:cNvSpPr/>
          <p:nvPr/>
        </p:nvSpPr>
        <p:spPr>
          <a:xfrm>
            <a:off x="4227388" y="3426471"/>
            <a:ext cx="12262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765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1C9AF-61DE-5A44-BB5E-E3695DBD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- Decapsulation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C9DE18-3C0D-F646-A5AC-02C4D118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90" y="1626786"/>
            <a:ext cx="8024091" cy="11083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004861-8562-234C-AAC3-4D4E7912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55" y="2824249"/>
            <a:ext cx="9744364" cy="34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9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20104"/>
            <a:ext cx="11368160" cy="762163"/>
          </a:xfrm>
        </p:spPr>
        <p:txBody>
          <a:bodyPr/>
          <a:lstStyle/>
          <a:p>
            <a:r>
              <a:rPr lang="en-US" altLang="ko-KR" dirty="0"/>
              <a:t>Classic </a:t>
            </a:r>
            <a:r>
              <a:rPr lang="en-US" altLang="ko-KR" dirty="0" err="1"/>
              <a:t>McEliece</a:t>
            </a:r>
            <a:r>
              <a:rPr lang="en-US" altLang="ko-KR" dirty="0"/>
              <a:t> – Key Generation ( 1 / 10 )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0CA1B-A142-2742-9875-EE2041AFD9DC}"/>
              </a:ext>
            </a:extLst>
          </p:cNvPr>
          <p:cNvSpPr txBox="1"/>
          <p:nvPr/>
        </p:nvSpPr>
        <p:spPr>
          <a:xfrm>
            <a:off x="411920" y="1408364"/>
            <a:ext cx="875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Alice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Bob</a:t>
            </a:r>
            <a:r>
              <a:rPr kumimoji="1" lang="ko-KR" altLang="en-US" dirty="0"/>
              <a:t>에게 </a:t>
            </a:r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kumimoji="1" lang="en-US" altLang="ko-KR" dirty="0"/>
              <a:t> Protocol</a:t>
            </a:r>
            <a:r>
              <a:rPr kumimoji="1" lang="ko-KR" altLang="en-US" dirty="0"/>
              <a:t> 을 사용하여 </a:t>
            </a:r>
            <a:r>
              <a:rPr kumimoji="1" lang="en-US" altLang="ko-KR" dirty="0"/>
              <a:t>session key</a:t>
            </a:r>
            <a:r>
              <a:rPr kumimoji="1" lang="ko-KR" altLang="en-US" dirty="0"/>
              <a:t> 성립을 요청</a:t>
            </a:r>
            <a:endParaRPr kumimoji="1"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F6D191-D6E7-C946-B8D8-0E68D838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55" y="2216150"/>
            <a:ext cx="7302500" cy="242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28112AF-5306-B743-89FB-4EC259279B31}"/>
                  </a:ext>
                </a:extLst>
              </p:cNvPr>
              <p:cNvSpPr/>
              <p:nvPr/>
            </p:nvSpPr>
            <p:spPr>
              <a:xfrm>
                <a:off x="4425605" y="4860298"/>
                <a:ext cx="3246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/>
                  <a:t>extension field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𝐺𝐹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 /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28112AF-5306-B743-89FB-4EC25927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605" y="4860298"/>
                <a:ext cx="3246338" cy="369332"/>
              </a:xfrm>
              <a:prstGeom prst="rect">
                <a:avLst/>
              </a:prstGeom>
              <a:blipFill>
                <a:blip r:embed="rId3"/>
                <a:stretch>
                  <a:fillRect l="-1563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82831BD-C856-6344-955C-8FD57D85A765}"/>
                  </a:ext>
                </a:extLst>
              </p:cNvPr>
              <p:cNvSpPr/>
              <p:nvPr/>
            </p:nvSpPr>
            <p:spPr>
              <a:xfrm>
                <a:off x="411920" y="5606004"/>
                <a:ext cx="10040180" cy="374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이 때</a:t>
                </a:r>
                <a:r>
                  <a:rPr kumimoji="1" lang="en-US" altLang="ko-KR" dirty="0"/>
                  <a:t> extension field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𝐺𝐹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와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유한체의 원소를 결정할 </a:t>
                </a:r>
                <a:r>
                  <a:rPr kumimoji="1" lang="en-US" altLang="ko-KR" dirty="0"/>
                  <a:t>root polynomial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)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공개정보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82831BD-C856-6344-955C-8FD57D85A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5606004"/>
                <a:ext cx="10040180" cy="374526"/>
              </a:xfrm>
              <a:prstGeom prst="rect">
                <a:avLst/>
              </a:prstGeom>
              <a:blipFill>
                <a:blip r:embed="rId4"/>
                <a:stretch>
                  <a:fillRect l="-253" t="-3226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>
            <a:extLst>
              <a:ext uri="{FF2B5EF4-FFF2-40B4-BE49-F238E27FC236}">
                <a16:creationId xmlns:a16="http://schemas.microsoft.com/office/drawing/2014/main" id="{CB32E6F6-37F3-7142-A928-582496175D50}"/>
              </a:ext>
            </a:extLst>
          </p:cNvPr>
          <p:cNvSpPr/>
          <p:nvPr/>
        </p:nvSpPr>
        <p:spPr>
          <a:xfrm>
            <a:off x="4345145" y="4734951"/>
            <a:ext cx="3246337" cy="639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49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E1C19-013F-044C-8215-7D4E6FAD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lang="en-US" altLang="ko-KR" dirty="0"/>
              <a:t> – Key Generation ( 2 / 10 )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B3FEA3-EF52-6F46-93D5-456095D839FF}"/>
                  </a:ext>
                </a:extLst>
              </p:cNvPr>
              <p:cNvSpPr txBox="1"/>
              <p:nvPr/>
            </p:nvSpPr>
            <p:spPr>
              <a:xfrm>
                <a:off x="469559" y="1319471"/>
                <a:ext cx="20752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𝐺𝐹</m:t>
                    </m:r>
                    <m:sSup>
                      <m:sSup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B3FEA3-EF52-6F46-93D5-456095D83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9" y="1319471"/>
                <a:ext cx="2075248" cy="400110"/>
              </a:xfrm>
              <a:prstGeom prst="rect">
                <a:avLst/>
              </a:prstGeom>
              <a:blipFill>
                <a:blip r:embed="rId2"/>
                <a:stretch>
                  <a:fillRect l="-1829" t="-3125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B3DADA-B5B6-DA44-B928-01F701B6DFA1}"/>
                  </a:ext>
                </a:extLst>
              </p:cNvPr>
              <p:cNvSpPr txBox="1"/>
              <p:nvPr/>
            </p:nvSpPr>
            <p:spPr>
              <a:xfrm>
                <a:off x="729048" y="1988734"/>
                <a:ext cx="11462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개의 유한개의 원소를 </a:t>
                </a:r>
                <a:r>
                  <a:rPr kumimoji="1" lang="ko-KR" altLang="en-US" dirty="0" err="1"/>
                  <a:t>찾기위해</a:t>
                </a:r>
                <a:r>
                  <a:rPr kumimoji="1" lang="en-US" altLang="ko-KR" dirty="0"/>
                  <a:t>                    </a:t>
                </a:r>
                <a:r>
                  <a:rPr kumimoji="1" lang="ko-KR" altLang="en-US" dirty="0"/>
                  <a:t>을 만족하는 </a:t>
                </a:r>
                <a:r>
                  <a:rPr kumimoji="1" lang="en-US" altLang="ko-KR" dirty="0"/>
                  <a:t>irreducible polynomial </a:t>
                </a:r>
                <a:r>
                  <a:rPr kumimoji="1" lang="ko-KR" altLang="en-US" dirty="0"/>
                  <a:t>을 찾아야 함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B3DADA-B5B6-DA44-B928-01F701B6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8" y="1988734"/>
                <a:ext cx="11462952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3385829C-35C4-9549-B986-36DE9D9DE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85" y="2513305"/>
            <a:ext cx="9990620" cy="4446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8BE6DF-F919-CA41-BCF6-1173C50A5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481" y="2014093"/>
            <a:ext cx="970205" cy="306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A49B1E-4DDD-5942-89F5-B9CE329DE9DE}"/>
                  </a:ext>
                </a:extLst>
              </p:cNvPr>
              <p:cNvSpPr txBox="1"/>
              <p:nvPr/>
            </p:nvSpPr>
            <p:spPr>
              <a:xfrm>
                <a:off x="1235557" y="3310374"/>
                <a:ext cx="3329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ex ) root polynomial 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 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A49B1E-4DDD-5942-89F5-B9CE329DE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557" y="3310374"/>
                <a:ext cx="3329053" cy="369332"/>
              </a:xfrm>
              <a:prstGeom prst="rect">
                <a:avLst/>
              </a:prstGeom>
              <a:blipFill>
                <a:blip r:embed="rId6"/>
                <a:stretch>
                  <a:fillRect l="-1141" t="-10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91D4DD37-545F-7746-86E4-4FACBA255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1795" y="3310374"/>
            <a:ext cx="1547091" cy="381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80E45E6-00EB-E34B-AE4D-E568A6748C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022" y="4271014"/>
            <a:ext cx="4115955" cy="1086749"/>
          </a:xfrm>
          <a:prstGeom prst="rect">
            <a:avLst/>
          </a:prstGeom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34433C9-57A1-0B42-BFE5-562525C3C88D}"/>
              </a:ext>
            </a:extLst>
          </p:cNvPr>
          <p:cNvSpPr/>
          <p:nvPr/>
        </p:nvSpPr>
        <p:spPr>
          <a:xfrm>
            <a:off x="7273431" y="4636387"/>
            <a:ext cx="904875" cy="4156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683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094D0-CDDC-E04D-9D7C-F7B88107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Classic </a:t>
            </a:r>
            <a:r>
              <a:rPr kumimoji="1" lang="en-US" altLang="ko-KR" dirty="0" err="1"/>
              <a:t>McEliece</a:t>
            </a:r>
            <a:r>
              <a:rPr lang="en-US" altLang="ko-KR" dirty="0"/>
              <a:t> – Key Generation ( 3 / 10 )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714D47-F58D-624A-BC3E-919ED3F21F3B}"/>
                  </a:ext>
                </a:extLst>
              </p:cNvPr>
              <p:cNvSpPr txBox="1"/>
              <p:nvPr/>
            </p:nvSpPr>
            <p:spPr>
              <a:xfrm>
                <a:off x="571500" y="1308100"/>
                <a:ext cx="1123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 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714D47-F58D-624A-BC3E-919ED3F21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308100"/>
                <a:ext cx="1123321" cy="369332"/>
              </a:xfrm>
              <a:prstGeom prst="rect">
                <a:avLst/>
              </a:prstGeom>
              <a:blipFill>
                <a:blip r:embed="rId2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9FF80C6-4011-3341-BA16-DC654356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38" y="1308100"/>
            <a:ext cx="1547091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ACD40A-EA1A-9E4A-A12E-679CBB0EA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354" y="1731493"/>
            <a:ext cx="1670050" cy="476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6C6C61-093A-4A4E-BA08-6B85CA6C913E}"/>
              </a:ext>
            </a:extLst>
          </p:cNvPr>
          <p:cNvSpPr txBox="1"/>
          <p:nvPr/>
        </p:nvSpPr>
        <p:spPr>
          <a:xfrm>
            <a:off x="2961049" y="1810266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을 사용하여 다음 </a:t>
            </a:r>
            <a:r>
              <a:rPr kumimoji="1" lang="en-US" altLang="ko-KR" dirty="0"/>
              <a:t>		   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찾아낼 수 있음</a:t>
            </a:r>
            <a:r>
              <a:rPr kumimoji="1" lang="en-US" altLang="ko-KR" dirty="0"/>
              <a:t>	           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D026E-2FCC-5943-97C3-F873F668DB5F}"/>
              </a:ext>
            </a:extLst>
          </p:cNvPr>
          <p:cNvSpPr txBox="1"/>
          <p:nvPr/>
        </p:nvSpPr>
        <p:spPr>
          <a:xfrm>
            <a:off x="571500" y="17975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3828DD-11DC-434E-9474-F6971F64F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121" y="1731493"/>
            <a:ext cx="1092179" cy="476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E30753-9002-FC4F-9372-F5E168175DC4}"/>
              </a:ext>
            </a:extLst>
          </p:cNvPr>
          <p:cNvSpPr txBox="1"/>
          <p:nvPr/>
        </p:nvSpPr>
        <p:spPr>
          <a:xfrm>
            <a:off x="5828414" y="159762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7652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1434</Words>
  <Application>Microsoft Macintosh PowerPoint</Application>
  <PresentationFormat>와이드스크린</PresentationFormat>
  <Paragraphs>217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YouTube Noto</vt:lpstr>
      <vt:lpstr>Arial</vt:lpstr>
      <vt:lpstr>Cambria Math</vt:lpstr>
      <vt:lpstr>Office 테마</vt:lpstr>
      <vt:lpstr>Classic McEliece</vt:lpstr>
      <vt:lpstr>PowerPoint 프레젠테이션</vt:lpstr>
      <vt:lpstr>Classic McEliece</vt:lpstr>
      <vt:lpstr>Classic McEliece – Key Generation Scheme</vt:lpstr>
      <vt:lpstr>Classic McEliece - Encapsulation</vt:lpstr>
      <vt:lpstr>Classic McEliece - Decapsulation</vt:lpstr>
      <vt:lpstr>Classic McEliece – Key Generation ( 1 / 10 )</vt:lpstr>
      <vt:lpstr>Classic McEliece – Key Generation ( 2 / 10 )</vt:lpstr>
      <vt:lpstr>Classic McEliece – Key Generation ( 3 / 10 )</vt:lpstr>
      <vt:lpstr>Classic McEliece – Key Generation ( 4 / 10 )</vt:lpstr>
      <vt:lpstr>Classic McEliece – Key Generation ( 5 / 10 )</vt:lpstr>
      <vt:lpstr>Classic McEliece – Key Generation ( 6 / 10 )</vt:lpstr>
      <vt:lpstr>Classic McEliece – Key Generation ( 7 / 10 )</vt:lpstr>
      <vt:lpstr>Classic McEliece – Key Generation ( 8 / 10 )</vt:lpstr>
      <vt:lpstr>Classic McEliece – Key Generation ( 9 / 10 )</vt:lpstr>
      <vt:lpstr>Classic McEliece – Key Generation ( 10 / 10 )</vt:lpstr>
      <vt:lpstr>Classic McEliece – Encoding ( 1 / 1 )</vt:lpstr>
      <vt:lpstr>Classic McEliece – Decoding ( 1 / 1 )</vt:lpstr>
      <vt:lpstr>Summary – Key Generation, Encoding, Decoding</vt:lpstr>
      <vt:lpstr>Classic McEliece – Encapsulation (1 / 2)</vt:lpstr>
      <vt:lpstr>Classic McEliece – Encapsulation (2 / 2)</vt:lpstr>
      <vt:lpstr>Classic McEliece – Decapsulation (1 / 2)</vt:lpstr>
      <vt:lpstr>Classic McEliece – Decoding Algorithm ( 1 / 5 )</vt:lpstr>
      <vt:lpstr>Classic McEliece – Decoding Algorithm ( 2 / 5 ) </vt:lpstr>
      <vt:lpstr>Classic McEliece – Decoding Algorithm ( 3 / 5 )</vt:lpstr>
      <vt:lpstr>Classic McEliece – Decoding Algorithm ( 4 / 5 )</vt:lpstr>
      <vt:lpstr>Classic McEliece – Decoding Algorithm ( 5 / 5 )</vt:lpstr>
      <vt:lpstr>Classic McEliece – Decapsulation (2 / 2)</vt:lpstr>
      <vt:lpstr>Classic McEliece – Conclusion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McEliece</dc:title>
  <dc:creator>장경배</dc:creator>
  <cp:lastModifiedBy>장경배</cp:lastModifiedBy>
  <cp:revision>8</cp:revision>
  <dcterms:created xsi:type="dcterms:W3CDTF">2019-11-17T04:17:15Z</dcterms:created>
  <dcterms:modified xsi:type="dcterms:W3CDTF">2019-11-17T11:50:53Z</dcterms:modified>
</cp:coreProperties>
</file>