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75" r:id="rId4"/>
    <p:sldId id="280" r:id="rId5"/>
    <p:sldId id="302" r:id="rId6"/>
    <p:sldId id="303" r:id="rId7"/>
    <p:sldId id="305" r:id="rId8"/>
    <p:sldId id="306" r:id="rId9"/>
    <p:sldId id="301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302"/>
            <p14:sldId id="303"/>
            <p14:sldId id="305"/>
            <p14:sldId id="306"/>
            <p14:sldId id="301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 autoAdjust="0"/>
    <p:restoredTop sz="80204" autoAdjust="0"/>
  </p:normalViewPr>
  <p:slideViewPr>
    <p:cSldViewPr snapToGrid="0">
      <p:cViewPr varScale="1">
        <p:scale>
          <a:sx n="101" d="100"/>
          <a:sy n="101" d="100"/>
        </p:scale>
        <p:origin x="207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9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8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9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4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Pf5P_hIis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2008" y="1223120"/>
            <a:ext cx="1144798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Georgia" panose="02040502050405020303" pitchFamily="18" charset="0"/>
              </a:rPr>
              <a:t>경량 블록체인을 위한 경량 해시함수 </a:t>
            </a:r>
            <a:r>
              <a:rPr lang="en-US" altLang="ko-KR" sz="2800" dirty="0" err="1">
                <a:latin typeface="Georgia" panose="02040502050405020303" pitchFamily="18" charset="0"/>
              </a:rPr>
              <a:t>Spongent</a:t>
            </a:r>
            <a:r>
              <a:rPr lang="ko-KR" altLang="en-US" sz="2800" dirty="0">
                <a:latin typeface="Georgia" panose="02040502050405020303" pitchFamily="18" charset="0"/>
              </a:rPr>
              <a:t>의 </a:t>
            </a:r>
            <a:r>
              <a:rPr lang="en-US" altLang="ko-KR" sz="2800" dirty="0" err="1">
                <a:latin typeface="Georgia" panose="02040502050405020303" pitchFamily="18" charset="0"/>
              </a:rPr>
              <a:t>Javascript</a:t>
            </a:r>
            <a:r>
              <a:rPr lang="ko-KR" altLang="en-US" sz="2800" dirty="0">
                <a:latin typeface="Georgia" panose="02040502050405020303" pitchFamily="18" charset="0"/>
              </a:rPr>
              <a:t> 구현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3"/>
              </a:rPr>
              <a:t>https://</a:t>
            </a:r>
            <a:r>
              <a:rPr lang="en" altLang="ko-KR" dirty="0" err="1">
                <a:hlinkClick r:id="rId3"/>
              </a:rPr>
              <a:t>youtu.be</a:t>
            </a:r>
            <a:r>
              <a:rPr lang="en" altLang="ko-KR" dirty="0">
                <a:hlinkClick r:id="rId3"/>
              </a:rPr>
              <a:t>/PPf5P_hIisk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일반적인 블록체인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ore-KR" altLang="en-US" dirty="0"/>
              <a:t>제안</a:t>
            </a:r>
            <a:r>
              <a:rPr lang="ko-KR" altLang="en-US" dirty="0"/>
              <a:t> 시스템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280831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강력한 보안 성능을 지니고 있는 블록체인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/>
              <a:t>비교적 보안 성능이 약한 사물인터넷의 문제점을 보완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사물인터넷 상에 블록체인을 적용하려는 연구가 다수 이루어지고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하지만 사물인터넷에 블록체인을 적용하기 위해서는 블록체인 경량화 필요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Georgia" panose="02040502050405020303" pitchFamily="18" charset="0"/>
              </a:rPr>
              <a:t>일반적인 블록체인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해시함수 </a:t>
            </a:r>
            <a:r>
              <a:rPr lang="en-US" altLang="ko-KR" sz="1800" dirty="0">
                <a:sym typeface="Wingdings" pitchFamily="2" charset="2"/>
              </a:rPr>
              <a:t>SHA-256</a:t>
            </a:r>
            <a:r>
              <a:rPr lang="ko-KR" altLang="en-US" sz="1800" dirty="0">
                <a:sym typeface="Wingdings" pitchFamily="2" charset="2"/>
              </a:rPr>
              <a:t>을 통해 </a:t>
            </a:r>
            <a:r>
              <a:rPr lang="ko-KR" altLang="en-US" sz="1800" dirty="0" err="1">
                <a:sym typeface="Wingdings" pitchFamily="2" charset="2"/>
              </a:rPr>
              <a:t>해시값</a:t>
            </a:r>
            <a:r>
              <a:rPr lang="ko-KR" altLang="en-US" sz="1800" dirty="0">
                <a:sym typeface="Wingdings" pitchFamily="2" charset="2"/>
              </a:rPr>
              <a:t> 계산</a:t>
            </a:r>
            <a:br>
              <a:rPr lang="en-US" altLang="ko-KR" sz="1800" dirty="0">
                <a:sym typeface="Wingdings" pitchFamily="2" charset="2"/>
              </a:rPr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SHA-256</a:t>
            </a:r>
            <a:r>
              <a:rPr lang="ko-KR" altLang="en-US" sz="1800" dirty="0">
                <a:sym typeface="Wingdings" pitchFamily="2" charset="2"/>
              </a:rPr>
              <a:t>의 경우 경량 해시함수보다 비용이 많이 듦</a:t>
            </a:r>
            <a:endParaRPr lang="en-US" altLang="ko-KR" sz="1800" dirty="0">
              <a:sym typeface="Wingdings" pitchFamily="2" charset="2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F0088A1-E6C0-6F07-4C5B-4A015B04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16" y="3676154"/>
            <a:ext cx="5707366" cy="22203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CEFDBF1-4A00-29BE-846E-D2FFF6D07A1E}"/>
              </a:ext>
            </a:extLst>
          </p:cNvPr>
          <p:cNvSpPr txBox="1"/>
          <p:nvPr/>
        </p:nvSpPr>
        <p:spPr>
          <a:xfrm>
            <a:off x="4407075" y="6190048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General blockchain structure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Georgia" panose="02040502050405020303" pitchFamily="18" charset="0"/>
              </a:rPr>
              <a:t>제안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5457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SHA-256</a:t>
            </a:r>
            <a:r>
              <a:rPr lang="ko-KR" altLang="en-US" sz="1800" dirty="0">
                <a:sym typeface="Wingdings" pitchFamily="2" charset="2"/>
              </a:rPr>
              <a:t> 해시함수 대신 경량 해시함수인 </a:t>
            </a:r>
            <a:r>
              <a:rPr lang="en-US" altLang="ko-KR" sz="1800" dirty="0" err="1">
                <a:sym typeface="Wingdings" pitchFamily="2" charset="2"/>
              </a:rPr>
              <a:t>Spongent</a:t>
            </a:r>
            <a:r>
              <a:rPr lang="ko-KR" altLang="en-US" sz="1800" dirty="0">
                <a:sym typeface="Wingdings" pitchFamily="2" charset="2"/>
              </a:rPr>
              <a:t> 해시함수 사용</a:t>
            </a:r>
            <a:br>
              <a:rPr lang="en-US" altLang="ko-KR" sz="1800" dirty="0">
                <a:sym typeface="Wingdings" pitchFamily="2" charset="2"/>
              </a:rPr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경량 해시함수를 사용함으로써 계산 비용 절약</a:t>
            </a:r>
            <a:endParaRPr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ym typeface="Wingdings" pitchFamily="2" charset="2"/>
              </a:rPr>
              <a:t>Spongent</a:t>
            </a:r>
            <a:r>
              <a:rPr lang="ko-KR" altLang="en-US" sz="1800" dirty="0">
                <a:sym typeface="Wingdings" pitchFamily="2" charset="2"/>
              </a:rPr>
              <a:t>가 적용된 블록체인을 프로토타입으로 구현</a:t>
            </a:r>
            <a:br>
              <a:rPr lang="en-US" altLang="ko-KR" sz="1800" dirty="0">
                <a:sym typeface="Wingdings" pitchFamily="2" charset="2"/>
              </a:rPr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 err="1">
                <a:sym typeface="Wingdings" pitchFamily="2" charset="2"/>
              </a:rPr>
              <a:t>Javascript</a:t>
            </a:r>
            <a:r>
              <a:rPr lang="ko-KR" altLang="en-US" sz="1800" dirty="0">
                <a:sym typeface="Wingdings" pitchFamily="2" charset="2"/>
              </a:rPr>
              <a:t> 언어 사용</a:t>
            </a:r>
            <a:endParaRPr lang="en-US" altLang="ko-KR" sz="1800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8E954-2D06-BAC8-7B77-FB108905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71" y="3659106"/>
            <a:ext cx="5235058" cy="2438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2253E-2191-5C30-CDE1-6D73261700FF}"/>
              </a:ext>
            </a:extLst>
          </p:cNvPr>
          <p:cNvSpPr txBox="1"/>
          <p:nvPr/>
        </p:nvSpPr>
        <p:spPr>
          <a:xfrm>
            <a:off x="4407075" y="619004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Proposed blockchain structure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068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Georgia" panose="02040502050405020303" pitchFamily="18" charset="0"/>
              </a:rPr>
              <a:t>제안 시스템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154576"/>
                <a:ext cx="11369675" cy="561609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블록체인은 </a:t>
                </a:r>
                <a:r>
                  <a:rPr lang="en-US" altLang="ko-KR" sz="1800" dirty="0" err="1">
                    <a:sym typeface="Wingdings" pitchFamily="2" charset="2"/>
                  </a:rPr>
                  <a:t>BlockID</a:t>
                </a:r>
                <a:r>
                  <a:rPr lang="en-US" altLang="ko-KR" sz="1800" dirty="0">
                    <a:sym typeface="Wingdings" pitchFamily="2" charset="2"/>
                  </a:rPr>
                  <a:t>, </a:t>
                </a:r>
                <a:r>
                  <a:rPr lang="en-US" altLang="ko-KR" sz="1800" dirty="0" err="1">
                    <a:sym typeface="Wingdings" pitchFamily="2" charset="2"/>
                  </a:rPr>
                  <a:t>PreviousHash</a:t>
                </a:r>
                <a:r>
                  <a:rPr lang="en-US" altLang="ko-KR" sz="1800" dirty="0">
                    <a:sym typeface="Wingdings" pitchFamily="2" charset="2"/>
                  </a:rPr>
                  <a:t>, </a:t>
                </a:r>
                <a:r>
                  <a:rPr lang="en-US" altLang="ko-KR" sz="1800" dirty="0" err="1">
                    <a:sym typeface="Wingdings" pitchFamily="2" charset="2"/>
                  </a:rPr>
                  <a:t>BlockData</a:t>
                </a:r>
                <a:r>
                  <a:rPr lang="ko-KR" altLang="en-US" sz="1800" dirty="0">
                    <a:sym typeface="Wingdings" pitchFamily="2" charset="2"/>
                  </a:rPr>
                  <a:t>로 구성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Genesis</a:t>
                </a:r>
                <a:r>
                  <a:rPr lang="ko-KR" altLang="en-US" sz="1800" dirty="0">
                    <a:sym typeface="Wingdings" pitchFamily="2" charset="2"/>
                  </a:rPr>
                  <a:t> 블록의 경우 </a:t>
                </a:r>
                <a:r>
                  <a:rPr lang="en-US" altLang="ko-KR" sz="1800" dirty="0" err="1">
                    <a:sym typeface="Wingdings" pitchFamily="2" charset="2"/>
                  </a:rPr>
                  <a:t>PreviousHash</a:t>
                </a:r>
                <a:r>
                  <a:rPr lang="ko-KR" altLang="en-US" sz="1800" dirty="0">
                    <a:sym typeface="Wingdings" pitchFamily="2" charset="2"/>
                  </a:rPr>
                  <a:t>값이 존재 </a:t>
                </a:r>
                <a:r>
                  <a:rPr lang="en-US" altLang="ko-KR" sz="1800" dirty="0">
                    <a:sym typeface="Wingdings" pitchFamily="2" charset="2"/>
                  </a:rPr>
                  <a:t>X</a:t>
                </a:r>
                <a:br>
                  <a:rPr lang="en-US" altLang="ko-KR" sz="1800" dirty="0">
                    <a:sym typeface="Wingdings" pitchFamily="2" charset="2"/>
                  </a:rPr>
                </a:br>
                <a:r>
                  <a:rPr lang="en-US" altLang="ko-KR" sz="1800" dirty="0">
                    <a:sym typeface="Wingdings" pitchFamily="2" charset="2"/>
                  </a:rPr>
                  <a:t></a:t>
                </a:r>
                <a:r>
                  <a:rPr lang="ko-KR" altLang="en-US" sz="1800" dirty="0">
                    <a:sym typeface="Wingdings" pitchFamily="2" charset="2"/>
                  </a:rPr>
                  <a:t> 임의로 </a:t>
                </a:r>
                <a:r>
                  <a:rPr lang="en-US" altLang="ko-KR" sz="1800" dirty="0">
                    <a:sym typeface="Wingdings" pitchFamily="2" charset="2"/>
                  </a:rPr>
                  <a:t>0</a:t>
                </a:r>
                <a:r>
                  <a:rPr lang="ko-KR" altLang="en-US" sz="1800" dirty="0" err="1">
                    <a:sym typeface="Wingdings" pitchFamily="2" charset="2"/>
                  </a:rPr>
                  <a:t>으로</a:t>
                </a:r>
                <a:r>
                  <a:rPr lang="ko-KR" altLang="en-US" sz="1800" dirty="0">
                    <a:sym typeface="Wingdings" pitchFamily="2" charset="2"/>
                  </a:rPr>
                  <a:t> 초기화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Genesis</a:t>
                </a:r>
                <a:r>
                  <a:rPr lang="ko-KR" altLang="en-US" sz="1800" dirty="0">
                    <a:sym typeface="Wingdings" pitchFamily="2" charset="2"/>
                  </a:rPr>
                  <a:t> 블록의 </a:t>
                </a:r>
                <a:r>
                  <a:rPr lang="en-US" altLang="ko-KR" sz="1800" dirty="0">
                    <a:sym typeface="Wingdings" pitchFamily="2" charset="2"/>
                  </a:rPr>
                  <a:t>ID</a:t>
                </a:r>
                <a:r>
                  <a:rPr lang="ko-KR" altLang="en-US" sz="1800" dirty="0" err="1">
                    <a:sym typeface="Wingdings" pitchFamily="2" charset="2"/>
                  </a:rPr>
                  <a:t>값는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en-US" altLang="ko-KR" sz="1800" dirty="0">
                    <a:sym typeface="Wingdings" pitchFamily="2" charset="2"/>
                  </a:rPr>
                  <a:t>0x0</a:t>
                </a:r>
                <a:r>
                  <a:rPr lang="ko-KR" altLang="en-US" sz="1800" dirty="0" err="1">
                    <a:sym typeface="Wingdings" pitchFamily="2" charset="2"/>
                  </a:rPr>
                  <a:t>으로</a:t>
                </a:r>
                <a:r>
                  <a:rPr lang="ko-KR" altLang="en-US" sz="1800" dirty="0">
                    <a:sym typeface="Wingdings" pitchFamily="2" charset="2"/>
                  </a:rPr>
                  <a:t> 설정</a:t>
                </a:r>
                <a:br>
                  <a:rPr lang="en-US" altLang="ko-KR" sz="1800" dirty="0">
                    <a:sym typeface="Wingdings" pitchFamily="2" charset="2"/>
                  </a:rPr>
                </a:br>
                <a:r>
                  <a:rPr lang="en-US" altLang="ko-KR" sz="1800" dirty="0">
                    <a:sym typeface="Wingdings" pitchFamily="2" charset="2"/>
                  </a:rPr>
                  <a:t></a:t>
                </a:r>
                <a:r>
                  <a:rPr lang="ko-KR" altLang="en-US" sz="1800" dirty="0">
                    <a:sym typeface="Wingdings" pitchFamily="2" charset="2"/>
                  </a:rPr>
                  <a:t> 그 후 연결되는 블록의 </a:t>
                </a:r>
                <a:r>
                  <a:rPr lang="en-US" altLang="ko-KR" sz="1800" dirty="0">
                    <a:sym typeface="Wingdings" pitchFamily="2" charset="2"/>
                  </a:rPr>
                  <a:t>ID</a:t>
                </a:r>
                <a:r>
                  <a:rPr lang="ko-KR" altLang="en-US" sz="1800" dirty="0">
                    <a:sym typeface="Wingdings" pitchFamily="2" charset="2"/>
                  </a:rPr>
                  <a:t> 값은 </a:t>
                </a:r>
                <a:r>
                  <a:rPr lang="en-US" altLang="ko-KR" sz="1800" dirty="0">
                    <a:sym typeface="Wingdings" pitchFamily="2" charset="2"/>
                  </a:rPr>
                  <a:t>0x1, 0x2</a:t>
                </a:r>
                <a:r>
                  <a:rPr lang="ko-KR" altLang="en-US" sz="1800" dirty="0">
                    <a:sym typeface="Wingdings" pitchFamily="2" charset="2"/>
                  </a:rPr>
                  <a:t>와 같이 </a:t>
                </a:r>
                <a:r>
                  <a:rPr lang="en-US" altLang="ko-KR" sz="1800" dirty="0">
                    <a:sym typeface="Wingdings" pitchFamily="2" charset="2"/>
                  </a:rPr>
                  <a:t>1</a:t>
                </a:r>
                <a:r>
                  <a:rPr lang="ko-KR" altLang="en-US" sz="1800" dirty="0">
                    <a:sym typeface="Wingdings" pitchFamily="2" charset="2"/>
                  </a:rPr>
                  <a:t>씩 증가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해시함수의 입력 값 </a:t>
                </a:r>
                <a:r>
                  <a:rPr lang="en-US" altLang="ko-KR" sz="1800" dirty="0">
                    <a:sym typeface="Wingdings" pitchFamily="2" charset="2"/>
                  </a:rPr>
                  <a:t>: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en-US" altLang="ko-KR" sz="1800" dirty="0" err="1">
                    <a:sym typeface="Wingdings" pitchFamily="2" charset="2"/>
                  </a:rPr>
                  <a:t>BlockId</a:t>
                </a:r>
                <a:r>
                  <a:rPr lang="en-US" altLang="ko-KR" sz="1800" dirty="0">
                    <a:sym typeface="Wingdings" pitchFamily="2" charset="2"/>
                  </a:rPr>
                  <a:t>, </a:t>
                </a:r>
                <a:r>
                  <a:rPr lang="en-US" altLang="ko-KR" sz="1800" dirty="0" err="1">
                    <a:sym typeface="Wingdings" pitchFamily="2" charset="2"/>
                  </a:rPr>
                  <a:t>PreviousHash</a:t>
                </a:r>
                <a:r>
                  <a:rPr lang="en-US" altLang="ko-KR" sz="1800" dirty="0">
                    <a:sym typeface="Wingdings" pitchFamily="2" charset="2"/>
                  </a:rPr>
                  <a:t>, </a:t>
                </a:r>
                <a:r>
                  <a:rPr lang="en-US" altLang="ko-KR" sz="1800" dirty="0" err="1">
                    <a:sym typeface="Wingdings" pitchFamily="2" charset="2"/>
                  </a:rPr>
                  <a:t>BlockData</a:t>
                </a:r>
                <a:r>
                  <a:rPr lang="ko-KR" altLang="en-US" sz="1800" dirty="0" err="1">
                    <a:sym typeface="Wingdings" pitchFamily="2" charset="2"/>
                  </a:rPr>
                  <a:t>를</a:t>
                </a:r>
                <a:r>
                  <a:rPr lang="ko-KR" altLang="en-US" sz="1800" dirty="0">
                    <a:sym typeface="Wingdings" pitchFamily="2" charset="2"/>
                  </a:rPr>
                  <a:t> 연접한 값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블록 데이터는 </a:t>
                </a:r>
                <a:r>
                  <a:rPr lang="en-US" altLang="ko-KR" sz="1800" dirty="0">
                    <a:sym typeface="Wingdings" pitchFamily="2" charset="2"/>
                  </a:rPr>
                  <a:t>8</a:t>
                </a:r>
                <a:r>
                  <a:rPr lang="ko-KR" altLang="en-US" sz="1800" dirty="0">
                    <a:sym typeface="Wingdings" pitchFamily="2" charset="2"/>
                  </a:rPr>
                  <a:t>개의 트랜잭션으로 구성</a:t>
                </a:r>
                <a:br>
                  <a:rPr lang="en-US" altLang="ko-KR" sz="1800" dirty="0">
                    <a:sym typeface="Wingdings" pitchFamily="2" charset="2"/>
                  </a:rPr>
                </a:br>
                <a:r>
                  <a:rPr lang="en-US" altLang="ko-KR" sz="1800" dirty="0">
                    <a:sym typeface="Wingdings" pitchFamily="2" charset="2"/>
                  </a:rPr>
                  <a:t></a:t>
                </a:r>
                <a:r>
                  <a:rPr lang="ko-KR" altLang="en-US" sz="1800" dirty="0">
                    <a:sym typeface="Wingdings" pitchFamily="2" charset="2"/>
                  </a:rPr>
                  <a:t> 각 트랜잭션은 랜덤으로 생성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 err="1">
                    <a:sym typeface="Wingdings" pitchFamily="2" charset="2"/>
                  </a:rPr>
                  <a:t>Javascript</a:t>
                </a:r>
                <a:r>
                  <a:rPr lang="ko-KR" altLang="en-US" sz="1800" dirty="0">
                    <a:sym typeface="Wingdings" pitchFamily="2" charset="2"/>
                  </a:rPr>
                  <a:t>에서 사용되는 데이터 타입 </a:t>
                </a:r>
                <a:r>
                  <a:rPr lang="en-US" altLang="ko-KR" sz="1800" dirty="0">
                    <a:sym typeface="Wingdings" pitchFamily="2" charset="2"/>
                  </a:rPr>
                  <a:t>Number</a:t>
                </a:r>
                <a:r>
                  <a:rPr lang="ko-KR" altLang="en-US" sz="1800" dirty="0">
                    <a:sym typeface="Wingdings" pitchFamily="2" charset="2"/>
                  </a:rPr>
                  <a:t>의 경우 안정적으로 표현할 수 있는 정수의 최대치가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53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−1</m:t>
                    </m:r>
                  </m:oMath>
                </a14:m>
                <a:br>
                  <a:rPr lang="en-US" altLang="ko-KR" sz="1800" dirty="0">
                    <a:sym typeface="Wingdings" pitchFamily="2" charset="2"/>
                  </a:rPr>
                </a:br>
                <a:r>
                  <a:rPr lang="en-US" altLang="ko-KR" sz="1800" dirty="0">
                    <a:sym typeface="Wingdings" pitchFamily="2" charset="2"/>
                  </a:rPr>
                  <a:t>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ko-KR" altLang="en-US" sz="1800" dirty="0" err="1">
                    <a:sym typeface="Wingdings" pitchFamily="2" charset="2"/>
                  </a:rPr>
                  <a:t>해시값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ko-KR" altLang="en-US" sz="1800" dirty="0" err="1">
                    <a:sym typeface="Wingdings" pitchFamily="2" charset="2"/>
                  </a:rPr>
                  <a:t>계산시</a:t>
                </a:r>
                <a:r>
                  <a:rPr lang="ko-KR" altLang="en-US" sz="1800" dirty="0">
                    <a:sym typeface="Wingdings" pitchFamily="2" charset="2"/>
                  </a:rPr>
                  <a:t> 최대치를 초과하여 </a:t>
                </a:r>
                <a:r>
                  <a:rPr lang="ko-KR" altLang="en-US" sz="1800" dirty="0" err="1">
                    <a:sym typeface="Wingdings" pitchFamily="2" charset="2"/>
                  </a:rPr>
                  <a:t>오버플로우</a:t>
                </a:r>
                <a:r>
                  <a:rPr lang="ko-KR" altLang="en-US" sz="1800" dirty="0">
                    <a:sym typeface="Wingdings" pitchFamily="2" charset="2"/>
                  </a:rPr>
                  <a:t> 발생</a:t>
                </a:r>
                <a:br>
                  <a:rPr lang="en-US" altLang="ko-KR" sz="1800" dirty="0">
                    <a:sym typeface="Wingdings" pitchFamily="2" charset="2"/>
                  </a:rPr>
                </a:br>
                <a:r>
                  <a:rPr lang="en-US" altLang="ko-KR" sz="1800" dirty="0">
                    <a:sym typeface="Wingdings" pitchFamily="2" charset="2"/>
                  </a:rPr>
                  <a:t></a:t>
                </a:r>
                <a:r>
                  <a:rPr lang="ko-KR" altLang="en-US" sz="1800" dirty="0">
                    <a:sym typeface="Wingdings" pitchFamily="2" charset="2"/>
                  </a:rPr>
                  <a:t> 이를 방지하고자 </a:t>
                </a:r>
                <a:r>
                  <a:rPr lang="en-US" altLang="ko-KR" sz="1800" dirty="0" err="1">
                    <a:sym typeface="Wingdings" pitchFamily="2" charset="2"/>
                  </a:rPr>
                  <a:t>BigInt</a:t>
                </a:r>
                <a:r>
                  <a:rPr lang="ko-KR" altLang="en-US" sz="1800" dirty="0">
                    <a:sym typeface="Wingdings" pitchFamily="2" charset="2"/>
                  </a:rPr>
                  <a:t> 사용</a:t>
                </a:r>
                <a:br>
                  <a:rPr lang="en-US" altLang="ko-KR" sz="1800" dirty="0">
                    <a:sym typeface="Wingdings" pitchFamily="2" charset="2"/>
                  </a:rPr>
                </a:br>
                <a:r>
                  <a:rPr lang="en-US" altLang="ko-KR" sz="1800" dirty="0">
                    <a:sym typeface="Wingdings" pitchFamily="2" charset="2"/>
                  </a:rPr>
                  <a:t>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en-US" altLang="ko-KR" sz="1800" dirty="0" err="1">
                    <a:sym typeface="Wingdings" pitchFamily="2" charset="2"/>
                  </a:rPr>
                  <a:t>BigInt</a:t>
                </a:r>
                <a:r>
                  <a:rPr lang="ko-KR" altLang="en-US" sz="1800" dirty="0">
                    <a:sym typeface="Wingdings" pitchFamily="2" charset="2"/>
                  </a:rPr>
                  <a:t>는 큰 정수를 안전하게 저장하고 연산할 수 있게 해주는 내장 객체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154576"/>
                <a:ext cx="11369675" cy="5616094"/>
              </a:xfrm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778E954-2D06-BAC8-7B77-FB1089050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66" t="18776"/>
          <a:stretch/>
        </p:blipFill>
        <p:spPr>
          <a:xfrm>
            <a:off x="8948789" y="1438381"/>
            <a:ext cx="2410049" cy="30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9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Georgia" panose="02040502050405020303" pitchFamily="18" charset="0"/>
              </a:rPr>
              <a:t>블록체인 출력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54576"/>
            <a:ext cx="11369675" cy="56160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임의로 블록 </a:t>
            </a:r>
            <a:r>
              <a:rPr lang="en-US" altLang="ko-KR" sz="1800" dirty="0">
                <a:sym typeface="Wingdings" pitchFamily="2" charset="2"/>
              </a:rPr>
              <a:t>3</a:t>
            </a:r>
            <a:r>
              <a:rPr lang="ko-KR" altLang="en-US" sz="1800" dirty="0">
                <a:sym typeface="Wingdings" pitchFamily="2" charset="2"/>
              </a:rPr>
              <a:t>개를 생성하여 블록체인 출력</a:t>
            </a:r>
            <a:endParaRPr lang="en-US" altLang="ko-KR" sz="1800" dirty="0">
              <a:sym typeface="Wingdings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8BED51-597C-C116-B7D8-3530B58B9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93"/>
          <a:stretch/>
        </p:blipFill>
        <p:spPr>
          <a:xfrm>
            <a:off x="7348832" y="4143188"/>
            <a:ext cx="3207975" cy="1882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6264E4-E29D-EA98-680E-2D3953F76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85" y="2482065"/>
            <a:ext cx="4705368" cy="3775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4DF44D-6ECD-D01F-91D1-21A7B316CC01}"/>
              </a:ext>
            </a:extLst>
          </p:cNvPr>
          <p:cNvSpPr txBox="1"/>
          <p:nvPr/>
        </p:nvSpPr>
        <p:spPr>
          <a:xfrm>
            <a:off x="2211656" y="632956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블록체인</a:t>
            </a:r>
            <a:r>
              <a:rPr kumimoji="1" lang="ko-KR" altLang="en-US" b="1" dirty="0"/>
              <a:t> 출력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F38D7-F24D-442A-854E-0DD3E95C4F78}"/>
              </a:ext>
            </a:extLst>
          </p:cNvPr>
          <p:cNvSpPr txBox="1"/>
          <p:nvPr/>
        </p:nvSpPr>
        <p:spPr>
          <a:xfrm>
            <a:off x="7796093" y="6329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트랜잭션</a:t>
            </a:r>
            <a:r>
              <a:rPr kumimoji="1" lang="ko-KR" altLang="en-US" b="1" dirty="0"/>
              <a:t> 출력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일부</a:t>
            </a:r>
            <a:r>
              <a:rPr kumimoji="1" lang="en-US" altLang="ko-KR" b="1" dirty="0"/>
              <a:t>)</a:t>
            </a:r>
            <a:endParaRPr kumimoji="1" lang="ko-Kore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CF182D-4299-733F-3706-39F56912E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634" y="2482065"/>
            <a:ext cx="4165600" cy="812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833D63-FF08-FC37-B028-1EA3E94239C1}"/>
              </a:ext>
            </a:extLst>
          </p:cNvPr>
          <p:cNvSpPr txBox="1"/>
          <p:nvPr/>
        </p:nvSpPr>
        <p:spPr>
          <a:xfrm>
            <a:off x="8126858" y="34355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각</a:t>
            </a:r>
            <a:r>
              <a:rPr kumimoji="1" lang="ko-KR" altLang="en-US" b="1" dirty="0"/>
              <a:t> 블록의 </a:t>
            </a:r>
            <a:r>
              <a:rPr kumimoji="1" lang="ko-KR" altLang="en-US" b="1" dirty="0" err="1"/>
              <a:t>해시값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347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7ABE-6716-4009-D90A-B9BC6654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85108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16903</TotalTime>
  <Words>251</Words>
  <Application>Microsoft Macintosh PowerPoint</Application>
  <PresentationFormat>와이드스크린</PresentationFormat>
  <Paragraphs>36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Cambria Math</vt:lpstr>
      <vt:lpstr>Georgia</vt:lpstr>
      <vt:lpstr>CryptoCraft 테마</vt:lpstr>
      <vt:lpstr>제목 테마</vt:lpstr>
      <vt:lpstr>경량 블록체인을 위한 경량 해시함수 Spongent의 Javascript 구현</vt:lpstr>
      <vt:lpstr>PowerPoint 프레젠테이션</vt:lpstr>
      <vt:lpstr>서론</vt:lpstr>
      <vt:lpstr>일반적인 블록체인 구조</vt:lpstr>
      <vt:lpstr>제안 시스템</vt:lpstr>
      <vt:lpstr>제안 시스템</vt:lpstr>
      <vt:lpstr>블록체인 출력</vt:lpstr>
      <vt:lpstr>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321</cp:revision>
  <dcterms:created xsi:type="dcterms:W3CDTF">2019-03-05T04:29:07Z</dcterms:created>
  <dcterms:modified xsi:type="dcterms:W3CDTF">2022-09-12T15:39:52Z</dcterms:modified>
</cp:coreProperties>
</file>