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3"/>
  </p:notesMasterIdLst>
  <p:handoutMasterIdLst>
    <p:handoutMasterId r:id="rId24"/>
  </p:handoutMasterIdLst>
  <p:sldIdLst>
    <p:sldId id="269" r:id="rId3"/>
    <p:sldId id="275" r:id="rId4"/>
    <p:sldId id="280" r:id="rId5"/>
    <p:sldId id="296" r:id="rId6"/>
    <p:sldId id="281" r:id="rId7"/>
    <p:sldId id="282" r:id="rId8"/>
    <p:sldId id="283" r:id="rId9"/>
    <p:sldId id="293" r:id="rId10"/>
    <p:sldId id="292" r:id="rId11"/>
    <p:sldId id="284" r:id="rId12"/>
    <p:sldId id="295" r:id="rId13"/>
    <p:sldId id="297" r:id="rId14"/>
    <p:sldId id="294" r:id="rId15"/>
    <p:sldId id="291" r:id="rId16"/>
    <p:sldId id="285" r:id="rId17"/>
    <p:sldId id="286" r:id="rId18"/>
    <p:sldId id="287" r:id="rId19"/>
    <p:sldId id="288" r:id="rId20"/>
    <p:sldId id="290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1653" autoAdjust="0"/>
  </p:normalViewPr>
  <p:slideViewPr>
    <p:cSldViewPr snapToGrid="0">
      <p:cViewPr varScale="1">
        <p:scale>
          <a:sx n="101" d="100"/>
          <a:sy n="101" d="100"/>
        </p:scale>
        <p:origin x="84" y="1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--global </a:t>
            </a:r>
            <a:r>
              <a:rPr lang="ko-KR" altLang="en-US" dirty="0"/>
              <a:t>옵션은 모든 저장소 설정에 적용하는 것</a:t>
            </a:r>
            <a:endParaRPr lang="en-US" altLang="ko-KR" dirty="0"/>
          </a:p>
          <a:p>
            <a:r>
              <a:rPr lang="ko-KR" altLang="en-US" dirty="0"/>
              <a:t>설정을 삭제하고 싶다면</a:t>
            </a:r>
            <a:r>
              <a:rPr lang="en-US" altLang="ko-KR" dirty="0"/>
              <a:t> --unset </a:t>
            </a:r>
            <a:r>
              <a:rPr lang="ko-KR" altLang="en-US" dirty="0"/>
              <a:t>옵션을 사용하면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73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FF5733"/>
                </a:solidFill>
                <a:effectLst/>
                <a:latin typeface="ui-monospace"/>
              </a:rPr>
              <a:t>1. git cat-file –t [object SHA-1] -&gt; </a:t>
            </a:r>
            <a:r>
              <a:rPr lang="ko-KR" altLang="en-US" b="0" i="0" dirty="0">
                <a:solidFill>
                  <a:srgbClr val="FF5733"/>
                </a:solidFill>
                <a:effectLst/>
                <a:latin typeface="ui-monospace"/>
              </a:rPr>
              <a:t>보통 </a:t>
            </a:r>
            <a:r>
              <a:rPr lang="en-US" altLang="ko-KR" b="0" i="0" dirty="0">
                <a:solidFill>
                  <a:srgbClr val="FF5733"/>
                </a:solidFill>
                <a:effectLst/>
                <a:latin typeface="ui-monospace"/>
              </a:rPr>
              <a:t>commit</a:t>
            </a:r>
            <a:r>
              <a:rPr lang="ko-KR" altLang="en-US" b="0" i="0" dirty="0">
                <a:solidFill>
                  <a:srgbClr val="FF5733"/>
                </a:solidFill>
                <a:effectLst/>
                <a:latin typeface="ui-monospace"/>
              </a:rPr>
              <a:t>으로 출력됨</a:t>
            </a:r>
            <a:endParaRPr lang="en-US" altLang="ko-KR" b="0" i="0" dirty="0">
              <a:solidFill>
                <a:srgbClr val="FF5733"/>
              </a:solidFill>
              <a:effectLst/>
              <a:latin typeface="ui-monospac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230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FF5733"/>
                </a:solidFill>
                <a:effectLst/>
                <a:latin typeface="ui-monospace"/>
              </a:rPr>
              <a:t>1. git cat-file -p [object SHA-1]</a:t>
            </a:r>
          </a:p>
          <a:p>
            <a:r>
              <a:rPr lang="en-US" altLang="ko-KR" b="0" i="0" dirty="0">
                <a:solidFill>
                  <a:srgbClr val="FF5733"/>
                </a:solidFill>
                <a:effectLst/>
                <a:latin typeface="ui-monospace"/>
              </a:rPr>
              <a:t>- p</a:t>
            </a:r>
            <a:r>
              <a:rPr lang="ko-KR" altLang="en-US" b="0" i="0" dirty="0">
                <a:solidFill>
                  <a:srgbClr val="FF5733"/>
                </a:solidFill>
                <a:effectLst/>
                <a:latin typeface="ui-monospace"/>
              </a:rPr>
              <a:t>는 </a:t>
            </a:r>
            <a:r>
              <a:rPr lang="en-US" altLang="ko-KR" b="0" i="0" dirty="0">
                <a:solidFill>
                  <a:srgbClr val="FF5733"/>
                </a:solidFill>
                <a:effectLst/>
                <a:latin typeface="ui-monospace"/>
              </a:rPr>
              <a:t>pretty</a:t>
            </a:r>
            <a:r>
              <a:rPr lang="ko-KR" altLang="en-US" b="0" i="0" dirty="0">
                <a:solidFill>
                  <a:srgbClr val="FF5733"/>
                </a:solidFill>
                <a:effectLst/>
                <a:latin typeface="ui-monospace"/>
              </a:rPr>
              <a:t>의 약자</a:t>
            </a:r>
            <a:endParaRPr lang="en-US" altLang="ko-KR" b="0" i="0" dirty="0">
              <a:solidFill>
                <a:srgbClr val="FF5733"/>
              </a:solidFill>
              <a:effectLst/>
              <a:latin typeface="ui-monospace"/>
            </a:endParaRPr>
          </a:p>
          <a:p>
            <a:r>
              <a:rPr lang="en-US" altLang="ko-KR" b="0" i="0" dirty="0">
                <a:solidFill>
                  <a:srgbClr val="FF5733"/>
                </a:solidFill>
                <a:effectLst/>
                <a:latin typeface="ui-monospace"/>
              </a:rPr>
              <a:t>- tree</a:t>
            </a:r>
            <a:r>
              <a:rPr lang="ko-KR" altLang="en-US" b="0" i="0" dirty="0">
                <a:solidFill>
                  <a:srgbClr val="FF5733"/>
                </a:solidFill>
                <a:effectLst/>
                <a:latin typeface="ui-monospace"/>
              </a:rPr>
              <a:t>라는 </a:t>
            </a:r>
            <a:r>
              <a:rPr lang="en-US" altLang="ko-KR" b="0" i="0" dirty="0" err="1">
                <a:solidFill>
                  <a:srgbClr val="FF5733"/>
                </a:solidFill>
                <a:effectLst/>
                <a:latin typeface="ui-monospace"/>
              </a:rPr>
              <a:t>objec</a:t>
            </a:r>
            <a:r>
              <a:rPr lang="ko-KR" altLang="en-US" b="0" i="0" dirty="0">
                <a:solidFill>
                  <a:srgbClr val="FF5733"/>
                </a:solidFill>
                <a:effectLst/>
                <a:latin typeface="ui-monospace"/>
              </a:rPr>
              <a:t>를 가리키는 </a:t>
            </a:r>
            <a:r>
              <a:rPr lang="en-US" altLang="ko-KR" b="0" i="0" dirty="0">
                <a:solidFill>
                  <a:srgbClr val="FF5733"/>
                </a:solidFill>
                <a:effectLst/>
                <a:latin typeface="ui-monospace"/>
              </a:rPr>
              <a:t>SHA-1</a:t>
            </a:r>
            <a:r>
              <a:rPr lang="ko-KR" altLang="en-US" b="0" i="0" dirty="0">
                <a:solidFill>
                  <a:srgbClr val="FF5733"/>
                </a:solidFill>
                <a:effectLst/>
                <a:latin typeface="ui-monospace"/>
              </a:rPr>
              <a:t>값 </a:t>
            </a:r>
            <a:r>
              <a:rPr lang="en-US" altLang="ko-KR" b="0" i="0" dirty="0">
                <a:solidFill>
                  <a:srgbClr val="FF5733"/>
                </a:solidFill>
                <a:effectLst/>
                <a:latin typeface="ui-monospace"/>
              </a:rPr>
              <a:t>-&gt; </a:t>
            </a:r>
            <a:r>
              <a:rPr lang="ko-KR" altLang="en-US" b="0" i="0" dirty="0">
                <a:solidFill>
                  <a:srgbClr val="FF5733"/>
                </a:solidFill>
                <a:effectLst/>
                <a:latin typeface="ui-monospace"/>
              </a:rPr>
              <a:t>파일 내용 저장하고 있는 </a:t>
            </a:r>
            <a:r>
              <a:rPr lang="en-US" altLang="ko-KR" b="0" i="0" dirty="0">
                <a:solidFill>
                  <a:srgbClr val="FF5733"/>
                </a:solidFill>
                <a:effectLst/>
                <a:latin typeface="ui-monospace"/>
              </a:rPr>
              <a:t>blob object </a:t>
            </a:r>
            <a:r>
              <a:rPr lang="ko-KR" altLang="en-US" b="0" i="0" dirty="0" err="1">
                <a:solidFill>
                  <a:srgbClr val="FF5733"/>
                </a:solidFill>
                <a:effectLst/>
                <a:latin typeface="ui-monospace"/>
              </a:rPr>
              <a:t>모아놓고</a:t>
            </a:r>
            <a:r>
              <a:rPr lang="ko-KR" altLang="en-US" b="0" i="0" dirty="0">
                <a:solidFill>
                  <a:srgbClr val="FF5733"/>
                </a:solidFill>
                <a:effectLst/>
                <a:latin typeface="ui-monospace"/>
              </a:rPr>
              <a:t> 있음</a:t>
            </a:r>
            <a:endParaRPr lang="en-US" altLang="ko-KR" b="0" i="0" dirty="0">
              <a:solidFill>
                <a:srgbClr val="FF5733"/>
              </a:solidFill>
              <a:effectLst/>
              <a:latin typeface="ui-monospace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parent</a:t>
            </a:r>
            <a:r>
              <a:rPr lang="ko-KR" altLang="en-US" dirty="0"/>
              <a:t>라는</a:t>
            </a:r>
            <a:r>
              <a:rPr lang="ko-KR" altLang="en-US" b="0" i="0" dirty="0">
                <a:solidFill>
                  <a:srgbClr val="FF5733"/>
                </a:solidFill>
                <a:effectLst/>
                <a:latin typeface="ui-monospace"/>
              </a:rPr>
              <a:t> </a:t>
            </a:r>
            <a:r>
              <a:rPr lang="en-US" altLang="ko-KR" b="0" i="0" dirty="0" err="1">
                <a:solidFill>
                  <a:srgbClr val="FF5733"/>
                </a:solidFill>
                <a:effectLst/>
                <a:latin typeface="ui-monospace"/>
              </a:rPr>
              <a:t>objec</a:t>
            </a:r>
            <a:r>
              <a:rPr lang="ko-KR" altLang="en-US" b="0" i="0" dirty="0">
                <a:solidFill>
                  <a:srgbClr val="FF5733"/>
                </a:solidFill>
                <a:effectLst/>
                <a:latin typeface="ui-monospace"/>
              </a:rPr>
              <a:t>를 가리키는 </a:t>
            </a:r>
            <a:r>
              <a:rPr lang="en-US" altLang="ko-KR" b="0" i="0" dirty="0">
                <a:solidFill>
                  <a:srgbClr val="FF5733"/>
                </a:solidFill>
                <a:effectLst/>
                <a:latin typeface="ui-monospace"/>
              </a:rPr>
              <a:t>SHA-1</a:t>
            </a:r>
            <a:r>
              <a:rPr lang="ko-KR" altLang="en-US" b="0" i="0" dirty="0">
                <a:solidFill>
                  <a:srgbClr val="FF5733"/>
                </a:solidFill>
                <a:effectLst/>
                <a:latin typeface="ui-monospace"/>
              </a:rPr>
              <a:t>값</a:t>
            </a:r>
            <a:endParaRPr lang="en-US" altLang="ko-KR" b="0" i="0" dirty="0">
              <a:solidFill>
                <a:srgbClr val="FF5733"/>
              </a:solidFill>
              <a:effectLst/>
              <a:latin typeface="ui-monospace"/>
            </a:endParaRPr>
          </a:p>
          <a:p>
            <a:r>
              <a:rPr lang="en-US" altLang="ko-KR" dirty="0"/>
              <a:t>- author: commit</a:t>
            </a:r>
            <a:r>
              <a:rPr lang="ko-KR" altLang="en-US" dirty="0"/>
              <a:t>한 사람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commit message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blob: </a:t>
            </a:r>
            <a:r>
              <a:rPr lang="ko-KR" altLang="en-US" dirty="0"/>
              <a:t>파일 내용만 저장 </a:t>
            </a:r>
            <a:r>
              <a:rPr lang="en-US" altLang="ko-KR" dirty="0"/>
              <a:t>(</a:t>
            </a:r>
            <a:r>
              <a:rPr lang="ko-KR" altLang="en-US" dirty="0"/>
              <a:t>파일명 정보 저장</a:t>
            </a:r>
            <a:r>
              <a:rPr lang="en-US" altLang="ko-KR" dirty="0"/>
              <a:t>x)</a:t>
            </a:r>
          </a:p>
          <a:p>
            <a:pPr marL="0" indent="0">
              <a:buFontTx/>
              <a:buNone/>
            </a:pPr>
            <a:r>
              <a:rPr lang="en-US" altLang="ko-KR" dirty="0"/>
              <a:t>tree: </a:t>
            </a:r>
            <a:r>
              <a:rPr lang="ko-KR" altLang="en-US" dirty="0"/>
              <a:t>파일명</a:t>
            </a:r>
            <a:r>
              <a:rPr lang="en-US" altLang="ko-KR" dirty="0"/>
              <a:t>, blob object SHA-1, </a:t>
            </a:r>
            <a:r>
              <a:rPr lang="ko-KR" altLang="en-US" dirty="0"/>
              <a:t>다른 디렉토리 가리키는 </a:t>
            </a:r>
            <a:r>
              <a:rPr lang="en-US" altLang="ko-KR" dirty="0"/>
              <a:t>tree object SHA-1</a:t>
            </a:r>
            <a:r>
              <a:rPr lang="ko-KR" altLang="en-US" dirty="0"/>
              <a:t> 저장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commit: tree SHA-1, parent object SHA-1, </a:t>
            </a:r>
            <a:r>
              <a:rPr lang="ko-KR" altLang="en-US" dirty="0"/>
              <a:t>저자</a:t>
            </a:r>
            <a:r>
              <a:rPr lang="en-US" altLang="ko-KR" dirty="0"/>
              <a:t>, commit message </a:t>
            </a:r>
            <a:r>
              <a:rPr lang="ko-KR" altLang="en-US" dirty="0"/>
              <a:t>저장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900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-d </a:t>
            </a:r>
            <a:r>
              <a:rPr lang="ko-KR" altLang="en-US" dirty="0"/>
              <a:t>혹은 </a:t>
            </a:r>
            <a:r>
              <a:rPr lang="en-US" altLang="ko-KR" dirty="0"/>
              <a:t>–delete</a:t>
            </a:r>
          </a:p>
          <a:p>
            <a:r>
              <a:rPr lang="en-US" altLang="ko-KR" dirty="0"/>
              <a:t>-D</a:t>
            </a:r>
            <a:r>
              <a:rPr lang="ko-KR" altLang="en-US" dirty="0"/>
              <a:t>는 강제로 삭제하고자 할 때 사용하는 옵션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9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yeonjiwon.github.io/etc/git_install/" TargetMode="External"/><Relationship Id="rId2" Type="http://schemas.openxmlformats.org/officeDocument/2006/relationships/hyperlink" Target="https://velog.io/@saakmiso/Windows-%EC%BB%B4%ED%93%A8%ED%84%B0-Git-%EC%84%A4%EC%B9%98%ED%95%98%EA%B8%B0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Git (1)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https://youtu.be/CKX8bT-GLZE	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5F0261C-3510-4923-9CB9-C20A2F64F94A}"/>
              </a:ext>
            </a:extLst>
          </p:cNvPr>
          <p:cNvSpPr/>
          <p:nvPr/>
        </p:nvSpPr>
        <p:spPr>
          <a:xfrm>
            <a:off x="1422996" y="2000417"/>
            <a:ext cx="500818" cy="31972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사용법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(2)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최초 설정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저장소 설정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(+ “.git”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설명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)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3295EC66-8D8D-466D-8A9B-04C474314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6043" y="1193317"/>
            <a:ext cx="8623023" cy="1245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</a:t>
            </a:r>
            <a:r>
              <a:rPr lang="en-US" altLang="ko-KR" sz="20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init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해당 폴더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현재 위치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local repository(git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저장소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</a:t>
            </a:r>
            <a:r>
              <a:rPr lang="ko-KR" altLang="en-US" sz="20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만들어줌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.git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이라는 </a:t>
            </a:r>
            <a:r>
              <a:rPr lang="ko-KR" altLang="en-US" sz="20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숨김파일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생성됨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9733749-389D-43C0-A8AD-37B721E5C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985" y="1968618"/>
            <a:ext cx="6536393" cy="470562"/>
          </a:xfrm>
          <a:prstGeom prst="rect">
            <a:avLst/>
          </a:prstGeom>
        </p:spPr>
      </p:pic>
      <p:sp>
        <p:nvSpPr>
          <p:cNvPr id="41" name="텍스트 개체 틀 2">
            <a:extLst>
              <a:ext uri="{FF2B5EF4-FFF2-40B4-BE49-F238E27FC236}">
                <a16:creationId xmlns:a16="http://schemas.microsoft.com/office/drawing/2014/main" id="{E1EDF4B7-50F3-4284-8366-C6B0F1A6395F}"/>
              </a:ext>
            </a:extLst>
          </p:cNvPr>
          <p:cNvSpPr txBox="1">
            <a:spLocks/>
          </p:cNvSpPr>
          <p:nvPr/>
        </p:nvSpPr>
        <p:spPr>
          <a:xfrm>
            <a:off x="1364886" y="2498627"/>
            <a:ext cx="8623023" cy="208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.git/</a:t>
            </a:r>
            <a:r>
              <a:rPr lang="en-US" altLang="ko-KR" sz="2000" b="1" dirty="0">
                <a:solidFill>
                  <a:srgbClr val="2E75B6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index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파일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)</a:t>
            </a:r>
            <a:endParaRPr lang="en-US" altLang="ko-KR" sz="2000" b="1" dirty="0">
              <a:solidFill>
                <a:srgbClr val="2E75B6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staging area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올릴 때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index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에도 기록이 됨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index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파일은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cat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명령어로 읽으면 모두 깨져서 나옴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</a:t>
            </a:r>
            <a:r>
              <a:rPr lang="en-US" altLang="ko-KR" sz="20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 ls-files –stage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1700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||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20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 ls-files –s: index</a:t>
            </a:r>
          </a:p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index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파일 출력 명령어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5A10C8A3-986D-4087-AD57-A1B0762CF049}"/>
              </a:ext>
            </a:extLst>
          </p:cNvPr>
          <p:cNvSpPr txBox="1">
            <a:spLocks/>
          </p:cNvSpPr>
          <p:nvPr/>
        </p:nvSpPr>
        <p:spPr>
          <a:xfrm>
            <a:off x="1364885" y="4635285"/>
            <a:ext cx="8623023" cy="208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.git/</a:t>
            </a:r>
            <a:r>
              <a:rPr lang="en-US" altLang="ko-KR" sz="2000" b="1" dirty="0">
                <a:solidFill>
                  <a:srgbClr val="2E75B6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objects</a:t>
            </a:r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디렉토리</a:t>
            </a:r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Git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은 모든 파일을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object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관리함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새로운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commit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할 때마다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새로운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object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생성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이런 방식이 특정 시점의 사진을 찍는 것과 비슷하다고 하여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snapshot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저장방식이라고 부름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000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16AA499-7078-414D-88E0-7E6761DC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74" y="1939592"/>
            <a:ext cx="8398757" cy="4115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Git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사용법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최초 설정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저장소 설정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(+ “.git”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설명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)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2" name="텍스트 개체 틀 2">
            <a:extLst>
              <a:ext uri="{FF2B5EF4-FFF2-40B4-BE49-F238E27FC236}">
                <a16:creationId xmlns:a16="http://schemas.microsoft.com/office/drawing/2014/main" id="{5A10C8A3-986D-4087-AD57-A1B0762CF049}"/>
              </a:ext>
            </a:extLst>
          </p:cNvPr>
          <p:cNvSpPr txBox="1">
            <a:spLocks/>
          </p:cNvSpPr>
          <p:nvPr/>
        </p:nvSpPr>
        <p:spPr>
          <a:xfrm>
            <a:off x="411921" y="1193214"/>
            <a:ext cx="2706250" cy="762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log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:commit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history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확인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D4853D-63C4-469D-A623-EC424E67C208}"/>
              </a:ext>
            </a:extLst>
          </p:cNvPr>
          <p:cNvSpPr/>
          <p:nvPr/>
        </p:nvSpPr>
        <p:spPr>
          <a:xfrm>
            <a:off x="1311750" y="2145381"/>
            <a:ext cx="3644072" cy="1763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6A6B4D9A-B0E5-4076-B0D9-4A631A8A69C7}"/>
              </a:ext>
            </a:extLst>
          </p:cNvPr>
          <p:cNvSpPr txBox="1">
            <a:spLocks/>
          </p:cNvSpPr>
          <p:nvPr/>
        </p:nvSpPr>
        <p:spPr>
          <a:xfrm>
            <a:off x="2356370" y="2558304"/>
            <a:ext cx="5537324" cy="762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commit hash ID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en-US" altLang="ko-KR" sz="2000" dirty="0">
                <a:solidFill>
                  <a:srgbClr val="FF0000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SHA-1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= ./git/objects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에서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“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폴더이름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+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파일이름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”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D89AE0E4-7AC5-42D2-B32B-EF826C53B63D}"/>
              </a:ext>
            </a:extLst>
          </p:cNvPr>
          <p:cNvSpPr txBox="1">
            <a:spLocks/>
          </p:cNvSpPr>
          <p:nvPr/>
        </p:nvSpPr>
        <p:spPr>
          <a:xfrm>
            <a:off x="411920" y="3537534"/>
            <a:ext cx="4397146" cy="82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.git/refs/heads/master</a:t>
            </a:r>
            <a:endParaRPr lang="en-US" altLang="ko-KR" sz="2000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:commit hash ID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정보가 저장되는 곳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4DF491-78B5-4287-9387-E6695566C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817" y="2630823"/>
            <a:ext cx="3543300" cy="933450"/>
          </a:xfrm>
          <a:prstGeom prst="rect">
            <a:avLst/>
          </a:prstGeom>
        </p:spPr>
      </p:pic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EA8C7BA2-3E55-4D7C-9E6A-3001A361ADCF}"/>
              </a:ext>
            </a:extLst>
          </p:cNvPr>
          <p:cNvSpPr txBox="1">
            <a:spLocks/>
          </p:cNvSpPr>
          <p:nvPr/>
        </p:nvSpPr>
        <p:spPr>
          <a:xfrm>
            <a:off x="411920" y="4723973"/>
            <a:ext cx="4331761" cy="762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cat-file –t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[commit hash ID]</a:t>
            </a:r>
            <a:endParaRPr lang="en-US" altLang="ko-KR" sz="2000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해당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object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파일의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type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출력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928C01C-EE97-44D9-A898-8F49E8C5B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20" y="5550114"/>
            <a:ext cx="5209770" cy="4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1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Git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사용법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최초 설정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저장소 설정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(+ “.git”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설명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)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E2462F6-A66B-43B1-A53E-E20017C22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70" y="2460072"/>
            <a:ext cx="5045106" cy="1205675"/>
          </a:xfrm>
          <a:prstGeom prst="rect">
            <a:avLst/>
          </a:prstGeom>
        </p:spPr>
      </p:pic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924A5AEE-5281-4143-93A3-855C7D6C5C1F}"/>
              </a:ext>
            </a:extLst>
          </p:cNvPr>
          <p:cNvSpPr txBox="1">
            <a:spLocks/>
          </p:cNvSpPr>
          <p:nvPr/>
        </p:nvSpPr>
        <p:spPr>
          <a:xfrm>
            <a:off x="285796" y="1633930"/>
            <a:ext cx="4331761" cy="1205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cat-file –p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[commit hash ID]</a:t>
            </a:r>
            <a:endParaRPr lang="en-US" altLang="ko-KR" sz="2000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해당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object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 정보 정갈하게 출력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8DBB5E-19DA-4542-AC40-4022412B18B2}"/>
              </a:ext>
            </a:extLst>
          </p:cNvPr>
          <p:cNvSpPr/>
          <p:nvPr/>
        </p:nvSpPr>
        <p:spPr>
          <a:xfrm>
            <a:off x="327369" y="2663239"/>
            <a:ext cx="3771665" cy="11779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76673F-B778-4E4F-96AF-370AD2C0D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875" y="2377108"/>
            <a:ext cx="5908569" cy="1482289"/>
          </a:xfrm>
          <a:prstGeom prst="rect">
            <a:avLst/>
          </a:prstGeom>
        </p:spPr>
      </p:pic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19EE156-4FE8-4601-8765-A118F3AE2899}"/>
              </a:ext>
            </a:extLst>
          </p:cNvPr>
          <p:cNvSpPr txBox="1">
            <a:spLocks/>
          </p:cNvSpPr>
          <p:nvPr/>
        </p:nvSpPr>
        <p:spPr>
          <a:xfrm>
            <a:off x="5969875" y="1630912"/>
            <a:ext cx="5467351" cy="87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cat-file –t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[tree commit hash ID]</a:t>
            </a:r>
            <a:endParaRPr lang="en-US" altLang="ko-KR" sz="2000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새로 저장한 파일 내용 저장하고 있는 </a:t>
            </a:r>
            <a:r>
              <a: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blob object SHA-1</a:t>
            </a:r>
            <a:r>
              <a:rPr lang="ko-KR" altLang="en-US" sz="1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값 출력</a:t>
            </a:r>
            <a:endParaRPr lang="en-US" altLang="ko-KR" sz="1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01F6FF-86FA-4BA8-9942-ED2623DF5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3953" y="4774881"/>
            <a:ext cx="5951844" cy="58542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7C9AE9-5CAE-499E-874E-7A7BB14CD38F}"/>
              </a:ext>
            </a:extLst>
          </p:cNvPr>
          <p:cNvSpPr/>
          <p:nvPr/>
        </p:nvSpPr>
        <p:spPr>
          <a:xfrm>
            <a:off x="5969876" y="3525699"/>
            <a:ext cx="4643470" cy="16655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156BFF-8A88-44B7-B717-00E525375883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099034" y="2454482"/>
            <a:ext cx="3110931" cy="2676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AF8D4F-FBDC-4E9F-8C5F-F019D0294D2D}"/>
              </a:ext>
            </a:extLst>
          </p:cNvPr>
          <p:cNvSpPr/>
          <p:nvPr/>
        </p:nvSpPr>
        <p:spPr>
          <a:xfrm>
            <a:off x="7209966" y="2377108"/>
            <a:ext cx="3033286" cy="1766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B4B50B0-48D5-4ACD-AA54-76A53E98EA7E}"/>
              </a:ext>
            </a:extLst>
          </p:cNvPr>
          <p:cNvSpPr/>
          <p:nvPr/>
        </p:nvSpPr>
        <p:spPr>
          <a:xfrm>
            <a:off x="4761587" y="4809072"/>
            <a:ext cx="3996722" cy="15945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2BB9926-97DB-4893-9476-F056715646D0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 flipH="1">
            <a:off x="6759948" y="3692250"/>
            <a:ext cx="1531663" cy="111682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B816AFED-B5B4-4F55-B510-02031D921F88}"/>
              </a:ext>
            </a:extLst>
          </p:cNvPr>
          <p:cNvSpPr txBox="1">
            <a:spLocks/>
          </p:cNvSpPr>
          <p:nvPr/>
        </p:nvSpPr>
        <p:spPr>
          <a:xfrm>
            <a:off x="3290958" y="5563000"/>
            <a:ext cx="5467351" cy="533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test.txt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 내용 출력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60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7E11E644-12E9-47FB-BB91-E4E1DCF84099}"/>
              </a:ext>
            </a:extLst>
          </p:cNvPr>
          <p:cNvSpPr/>
          <p:nvPr/>
        </p:nvSpPr>
        <p:spPr>
          <a:xfrm>
            <a:off x="411920" y="1985050"/>
            <a:ext cx="7879751" cy="466520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8AF5FD7-134E-4C04-ADF2-6CC3BCFE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9150" y="1617221"/>
            <a:ext cx="3318474" cy="25898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사용법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(2)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최초 설정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–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원격 저장소와 연결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AE9192DA-8CA4-41D8-BD53-8B8E8BEB46C2}"/>
              </a:ext>
            </a:extLst>
          </p:cNvPr>
          <p:cNvSpPr txBox="1">
            <a:spLocks/>
          </p:cNvSpPr>
          <p:nvPr/>
        </p:nvSpPr>
        <p:spPr>
          <a:xfrm>
            <a:off x="432110" y="1168437"/>
            <a:ext cx="9844038" cy="762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clone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[git repositor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주소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특정 원격 저장소와 로컬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PC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저장소를 연결하고 데이터를 복사하여 가져옴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03F7C90F-4A89-4426-99F6-DEAD16BEE09E}"/>
              </a:ext>
            </a:extLst>
          </p:cNvPr>
          <p:cNvSpPr txBox="1">
            <a:spLocks/>
          </p:cNvSpPr>
          <p:nvPr/>
        </p:nvSpPr>
        <p:spPr>
          <a:xfrm>
            <a:off x="486890" y="2032732"/>
            <a:ext cx="9844038" cy="762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remote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add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origin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[git repository URL]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특정 원격 저장소와 로컬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PC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저장소 연결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61EB5B8E-DBA4-48DC-9376-52624AD23702}"/>
              </a:ext>
            </a:extLst>
          </p:cNvPr>
          <p:cNvSpPr txBox="1">
            <a:spLocks/>
          </p:cNvSpPr>
          <p:nvPr/>
        </p:nvSpPr>
        <p:spPr>
          <a:xfrm>
            <a:off x="486890" y="2812869"/>
            <a:ext cx="9844038" cy="762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remote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-v</a:t>
            </a:r>
            <a:endParaRPr lang="en-US" altLang="ko-KR" sz="2000" b="1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연결된 원격 저장소 </a:t>
            </a:r>
            <a:r>
              <a:rPr lang="en-US" altLang="ko-KR" sz="20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url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확인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63CDB074-A5C2-43A8-9E53-5DB63CE3F52B}"/>
              </a:ext>
            </a:extLst>
          </p:cNvPr>
          <p:cNvSpPr txBox="1">
            <a:spLocks/>
          </p:cNvSpPr>
          <p:nvPr/>
        </p:nvSpPr>
        <p:spPr>
          <a:xfrm>
            <a:off x="486890" y="4207035"/>
            <a:ext cx="9844038" cy="762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remote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set-</a:t>
            </a:r>
            <a:r>
              <a:rPr lang="en-US" altLang="ko-KR" sz="20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url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origin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변경할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git repository URL]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endParaRPr lang="en-US" altLang="ko-KR" sz="2000" b="1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:origin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설정된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remote </a:t>
            </a:r>
            <a:r>
              <a:rPr lang="en-US" altLang="ko-KR" sz="20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url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변경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2B9E41-67D6-45F9-8460-DFBB204B7726}"/>
              </a:ext>
            </a:extLst>
          </p:cNvPr>
          <p:cNvSpPr/>
          <p:nvPr/>
        </p:nvSpPr>
        <p:spPr>
          <a:xfrm>
            <a:off x="8512398" y="2718447"/>
            <a:ext cx="2971102" cy="18103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782CF88-9651-4148-8DD7-7461B115708D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408909" y="2180866"/>
            <a:ext cx="3103489" cy="6280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B835397D-C707-4E42-ABBA-F2BDEF3F6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5" y="3512913"/>
            <a:ext cx="4861794" cy="493530"/>
          </a:xfrm>
          <a:prstGeom prst="rect">
            <a:avLst/>
          </a:prstGeom>
        </p:spPr>
      </p:pic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AA1DCC00-DD23-4788-9B7F-CBB864184298}"/>
              </a:ext>
            </a:extLst>
          </p:cNvPr>
          <p:cNvSpPr txBox="1">
            <a:spLocks/>
          </p:cNvSpPr>
          <p:nvPr/>
        </p:nvSpPr>
        <p:spPr>
          <a:xfrm>
            <a:off x="486890" y="4983707"/>
            <a:ext cx="9844038" cy="762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remote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rm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origin</a:t>
            </a:r>
            <a:endParaRPr lang="en-US" altLang="ko-KR" sz="2000" b="1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원격저장소 삭제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C86CCC-F203-461C-9E1C-60A0FAB54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764" y="5279231"/>
            <a:ext cx="5496289" cy="410332"/>
          </a:xfrm>
          <a:prstGeom prst="rect">
            <a:avLst/>
          </a:prstGeom>
        </p:spPr>
      </p:pic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3BD5C330-9CC5-4679-B140-60E7528AE201}"/>
              </a:ext>
            </a:extLst>
          </p:cNvPr>
          <p:cNvSpPr txBox="1">
            <a:spLocks/>
          </p:cNvSpPr>
          <p:nvPr/>
        </p:nvSpPr>
        <p:spPr>
          <a:xfrm>
            <a:off x="486890" y="5759939"/>
            <a:ext cx="9844038" cy="7621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remote rename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변경 전 저장소 이름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 [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변경 후 저장소 이름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endParaRPr lang="en-US" altLang="ko-KR" sz="2000" b="1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원격저장소 이름 변경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8E446CA-672B-4EEE-BB36-E0A41CCE5CD2}"/>
              </a:ext>
            </a:extLst>
          </p:cNvPr>
          <p:cNvCxnSpPr>
            <a:cxnSpLocks/>
          </p:cNvCxnSpPr>
          <p:nvPr/>
        </p:nvCxnSpPr>
        <p:spPr>
          <a:xfrm>
            <a:off x="3194755" y="5627474"/>
            <a:ext cx="221415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8921FE-7682-47FC-B495-48C859B74666}"/>
              </a:ext>
            </a:extLst>
          </p:cNvPr>
          <p:cNvSpPr/>
          <p:nvPr/>
        </p:nvSpPr>
        <p:spPr>
          <a:xfrm>
            <a:off x="2343718" y="2032732"/>
            <a:ext cx="727406" cy="30222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텍스트 개체 틀 2">
            <a:extLst>
              <a:ext uri="{FF2B5EF4-FFF2-40B4-BE49-F238E27FC236}">
                <a16:creationId xmlns:a16="http://schemas.microsoft.com/office/drawing/2014/main" id="{EA5E493D-C766-481C-9FD2-44FD0F2595B5}"/>
              </a:ext>
            </a:extLst>
          </p:cNvPr>
          <p:cNvSpPr txBox="1">
            <a:spLocks/>
          </p:cNvSpPr>
          <p:nvPr/>
        </p:nvSpPr>
        <p:spPr>
          <a:xfrm>
            <a:off x="2123558" y="1797986"/>
            <a:ext cx="1275488" cy="2689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400">
                <a:solidFill>
                  <a:srgbClr val="2E75B6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원격저장소 이름</a:t>
            </a:r>
            <a:endParaRPr lang="en-US" altLang="ko-KR" sz="1400" dirty="0">
              <a:solidFill>
                <a:srgbClr val="2E75B6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7E5FCE9-8015-4554-B9B9-62C07D526DA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296" r="25916" b="70536"/>
          <a:stretch/>
        </p:blipFill>
        <p:spPr>
          <a:xfrm>
            <a:off x="3779382" y="917895"/>
            <a:ext cx="4261031" cy="5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64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사용법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(3)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staging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area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로 파일 올리기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B15142-5EB4-451A-92B0-E41278371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88" r="21486" b="9334"/>
          <a:stretch/>
        </p:blipFill>
        <p:spPr>
          <a:xfrm>
            <a:off x="767518" y="2479634"/>
            <a:ext cx="5396214" cy="1019994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D61A4C88-C85E-4262-A397-2E51B9D58D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0451" y="1226404"/>
            <a:ext cx="8623023" cy="1330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status</a:t>
            </a:r>
          </a:p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repository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상태 확인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staging area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추가할 만한 사항이 있는지 확인해줌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45E652-6B52-4B0C-90CB-C2D2E500FFC6}"/>
              </a:ext>
            </a:extLst>
          </p:cNvPr>
          <p:cNvSpPr/>
          <p:nvPr/>
        </p:nvSpPr>
        <p:spPr>
          <a:xfrm>
            <a:off x="767517" y="3241797"/>
            <a:ext cx="5339769" cy="1956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C561FA64-EB47-4BAA-A56C-A87F9FA7BA02}"/>
              </a:ext>
            </a:extLst>
          </p:cNvPr>
          <p:cNvSpPr txBox="1">
            <a:spLocks/>
          </p:cNvSpPr>
          <p:nvPr/>
        </p:nvSpPr>
        <p:spPr>
          <a:xfrm>
            <a:off x="6214531" y="2860715"/>
            <a:ext cx="4662311" cy="7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7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nothing to commit / working directory clean</a:t>
            </a:r>
          </a:p>
          <a:p>
            <a:pPr marL="0" indent="0">
              <a:buNone/>
            </a:pP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폴더에 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commit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할 만한 파일 없음</a:t>
            </a:r>
            <a:endParaRPr lang="en-US" altLang="ko-KR" sz="17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E937091-8B27-4E85-A7FD-1A530F4497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68760" r="9293" b="9159"/>
          <a:stretch/>
        </p:blipFill>
        <p:spPr>
          <a:xfrm>
            <a:off x="767518" y="3810163"/>
            <a:ext cx="5396092" cy="762163"/>
          </a:xfrm>
          <a:prstGeom prst="rect">
            <a:avLst/>
          </a:prstGeom>
        </p:spPr>
      </p:pic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8835DDF7-6331-4865-A240-936B69E059FE}"/>
              </a:ext>
            </a:extLst>
          </p:cNvPr>
          <p:cNvSpPr txBox="1">
            <a:spLocks/>
          </p:cNvSpPr>
          <p:nvPr/>
        </p:nvSpPr>
        <p:spPr>
          <a:xfrm>
            <a:off x="6163610" y="3990695"/>
            <a:ext cx="5633156" cy="762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7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untracked (</a:t>
            </a:r>
            <a:r>
              <a:rPr lang="ko-KR" altLang="en-US" sz="17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빨간색</a:t>
            </a:r>
            <a:r>
              <a:rPr lang="en-US" altLang="ko-KR" sz="17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staging area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없는 파일이 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working directory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생긴 경우</a:t>
            </a:r>
            <a:endParaRPr lang="en-US" altLang="ko-KR" sz="17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6DD33B-2C76-4B6C-B392-73E45CE071A0}"/>
              </a:ext>
            </a:extLst>
          </p:cNvPr>
          <p:cNvSpPr/>
          <p:nvPr/>
        </p:nvSpPr>
        <p:spPr>
          <a:xfrm>
            <a:off x="2760010" y="4293631"/>
            <a:ext cx="1721682" cy="27869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839959D-70F3-4560-832D-3F9F9855EA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1771" r="43526" b="12397"/>
          <a:stretch/>
        </p:blipFill>
        <p:spPr>
          <a:xfrm>
            <a:off x="767395" y="4933390"/>
            <a:ext cx="5396092" cy="877686"/>
          </a:xfrm>
          <a:prstGeom prst="rect">
            <a:avLst/>
          </a:prstGeom>
        </p:spPr>
      </p:pic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6D384270-878E-4C70-ADC5-A8BBAACA79E7}"/>
              </a:ext>
            </a:extLst>
          </p:cNvPr>
          <p:cNvSpPr txBox="1">
            <a:spLocks/>
          </p:cNvSpPr>
          <p:nvPr/>
        </p:nvSpPr>
        <p:spPr>
          <a:xfrm>
            <a:off x="6163610" y="5040882"/>
            <a:ext cx="5633156" cy="7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7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tracked (</a:t>
            </a:r>
            <a:r>
              <a:rPr lang="ko-KR" altLang="en-US" sz="17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초록색</a:t>
            </a:r>
            <a:r>
              <a:rPr lang="en-US" altLang="ko-KR" sz="17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:add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명령어를 통해 파일이 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staging area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</a:t>
            </a:r>
            <a:r>
              <a:rPr lang="ko-KR" altLang="en-US" sz="17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옮겨짐</a:t>
            </a:r>
            <a:endParaRPr lang="en-US" altLang="ko-KR" sz="17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651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053CDEF-1343-4228-82DB-B6ECA87297D9}"/>
              </a:ext>
            </a:extLst>
          </p:cNvPr>
          <p:cNvCxnSpPr>
            <a:endCxn id="34" idx="1"/>
          </p:cNvCxnSpPr>
          <p:nvPr/>
        </p:nvCxnSpPr>
        <p:spPr>
          <a:xfrm flipV="1">
            <a:off x="7095061" y="4523541"/>
            <a:ext cx="1363874" cy="216565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5744FA4-7ADF-492F-8DFE-7E18DA27580A}"/>
              </a:ext>
            </a:extLst>
          </p:cNvPr>
          <p:cNvSpPr/>
          <p:nvPr/>
        </p:nvSpPr>
        <p:spPr>
          <a:xfrm>
            <a:off x="3807914" y="4187079"/>
            <a:ext cx="1689770" cy="36868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43C7CDE-7381-4AA1-922E-65EC7871E713}"/>
              </a:ext>
            </a:extLst>
          </p:cNvPr>
          <p:cNvSpPr/>
          <p:nvPr/>
        </p:nvSpPr>
        <p:spPr>
          <a:xfrm>
            <a:off x="3038186" y="4555764"/>
            <a:ext cx="4124608" cy="368685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Git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사용법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(3)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staging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area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로 파일 올리기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8ACCB9EA-9DBE-4C52-9E9D-AE17AE0118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269" y="1316713"/>
            <a:ext cx="8623023" cy="762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add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untracked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파일 전부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working directory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staging area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추가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E762F469-3176-4E9A-A48E-8388031878E8}"/>
              </a:ext>
            </a:extLst>
          </p:cNvPr>
          <p:cNvSpPr txBox="1">
            <a:spLocks/>
          </p:cNvSpPr>
          <p:nvPr/>
        </p:nvSpPr>
        <p:spPr>
          <a:xfrm>
            <a:off x="660269" y="2335372"/>
            <a:ext cx="8623023" cy="762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add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파일명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지정한 파일만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working directory </a:t>
            </a: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staging area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추가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8FBE4758-1FE5-4645-8466-B030C8099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40" r="12909" b="73163"/>
          <a:stretch/>
        </p:blipFill>
        <p:spPr>
          <a:xfrm>
            <a:off x="991459" y="3097536"/>
            <a:ext cx="7266236" cy="1042196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C437B4-1909-49BB-911C-53BAB50EC422}"/>
              </a:ext>
            </a:extLst>
          </p:cNvPr>
          <p:cNvSpPr/>
          <p:nvPr/>
        </p:nvSpPr>
        <p:spPr>
          <a:xfrm>
            <a:off x="991459" y="3273775"/>
            <a:ext cx="7142180" cy="8015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B303F1C3-F6CA-40DF-B708-196E224301BA}"/>
              </a:ext>
            </a:extLst>
          </p:cNvPr>
          <p:cNvSpPr txBox="1">
            <a:spLocks/>
          </p:cNvSpPr>
          <p:nvPr/>
        </p:nvSpPr>
        <p:spPr>
          <a:xfrm>
            <a:off x="901148" y="4251525"/>
            <a:ext cx="8623023" cy="115555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유닉스 시스템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20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개행문자로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LF(Line Feed)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사용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윈도우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20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개행문자로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CRLF(Carriage Return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과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Line Feed)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사용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Git</a:t>
            </a:r>
            <a:r>
              <a:rPr lang="ko-KR" altLang="en-US" sz="20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 둘 중 어느 방법을 선택할지 혼란이 와서 발생하는 에러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F22BDE1D-3BFB-496D-9B8F-0C776CFB4E8F}"/>
              </a:ext>
            </a:extLst>
          </p:cNvPr>
          <p:cNvSpPr txBox="1">
            <a:spLocks/>
          </p:cNvSpPr>
          <p:nvPr/>
        </p:nvSpPr>
        <p:spPr>
          <a:xfrm>
            <a:off x="901147" y="5407076"/>
            <a:ext cx="8623023" cy="76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config --global </a:t>
            </a:r>
            <a:r>
              <a:rPr lang="en-US" altLang="ko-KR" sz="20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core.autocrlf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true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F84CA09-57DE-463E-8394-07792BF9EA39}"/>
              </a:ext>
            </a:extLst>
          </p:cNvPr>
          <p:cNvGrpSpPr/>
          <p:nvPr/>
        </p:nvGrpSpPr>
        <p:grpSpPr>
          <a:xfrm>
            <a:off x="8458935" y="4065662"/>
            <a:ext cx="2954126" cy="980204"/>
            <a:chOff x="8323474" y="3984978"/>
            <a:chExt cx="2954126" cy="98020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509A54-483C-4E02-90E3-A34F9BDBB66F}"/>
                </a:ext>
              </a:extLst>
            </p:cNvPr>
            <p:cNvSpPr/>
            <p:nvPr/>
          </p:nvSpPr>
          <p:spPr>
            <a:xfrm>
              <a:off x="8323474" y="3984978"/>
              <a:ext cx="2954125" cy="915758"/>
            </a:xfrm>
            <a:prstGeom prst="rect">
              <a:avLst/>
            </a:prstGeom>
            <a:solidFill>
              <a:srgbClr val="FFFF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텍스트 개체 틀 2">
              <a:extLst>
                <a:ext uri="{FF2B5EF4-FFF2-40B4-BE49-F238E27FC236}">
                  <a16:creationId xmlns:a16="http://schemas.microsoft.com/office/drawing/2014/main" id="{72D4ED61-BF0B-4888-BA7F-C6F276FC9AEB}"/>
                </a:ext>
              </a:extLst>
            </p:cNvPr>
            <p:cNvSpPr txBox="1">
              <a:spLocks/>
            </p:cNvSpPr>
            <p:nvPr/>
          </p:nvSpPr>
          <p:spPr>
            <a:xfrm>
              <a:off x="8340536" y="4049424"/>
              <a:ext cx="2937064" cy="91575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400" b="1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LF</a:t>
              </a:r>
              <a:r>
                <a:rPr lang="en-US" altLang="ko-KR" sz="14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: (\0x0a, \n)</a:t>
              </a:r>
              <a:r>
                <a:rPr lang="ko-KR" altLang="en-US" sz="14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새로운 행 추가</a:t>
              </a:r>
              <a:endPara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400" b="1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CR</a:t>
              </a:r>
              <a:r>
                <a:rPr lang="en-US" altLang="ko-KR" sz="14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: (\0x0d, \r)</a:t>
              </a:r>
              <a:r>
                <a:rPr lang="ko-KR" altLang="en-US" sz="14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시작위치로 복귀</a:t>
              </a:r>
              <a:endPara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ko-KR" sz="14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CRLF</a:t>
              </a:r>
              <a:r>
                <a:rPr lang="ko-KR" altLang="en-US" sz="14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는 </a:t>
              </a:r>
              <a:r>
                <a:rPr lang="en-US" altLang="ko-KR" sz="14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LF</a:t>
              </a:r>
              <a:r>
                <a:rPr lang="ko-KR" altLang="en-US" sz="14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보다 </a:t>
              </a:r>
              <a:r>
                <a:rPr lang="en-US" altLang="ko-KR" sz="14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1Byte</a:t>
              </a:r>
              <a:r>
                <a:rPr lang="ko-KR" altLang="en-US" sz="1400" dirty="0"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더 크게 적용됨</a:t>
              </a:r>
              <a:endParaRPr lang="en-US" altLang="ko-KR" sz="1400" dirty="0"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360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A54756-CC25-4AC6-9CD1-DA8F80739F30}"/>
              </a:ext>
            </a:extLst>
          </p:cNvPr>
          <p:cNvSpPr/>
          <p:nvPr/>
        </p:nvSpPr>
        <p:spPr>
          <a:xfrm>
            <a:off x="739842" y="4767490"/>
            <a:ext cx="6121312" cy="409904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DD10B8-177E-4C17-96FB-08B700A38829}"/>
              </a:ext>
            </a:extLst>
          </p:cNvPr>
          <p:cNvSpPr/>
          <p:nvPr/>
        </p:nvSpPr>
        <p:spPr>
          <a:xfrm>
            <a:off x="6861154" y="4767490"/>
            <a:ext cx="4413265" cy="182609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Git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사용법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(3)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staging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area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로 파일 올리기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작업 되돌리기</a:t>
            </a:r>
            <a:endParaRPr lang="ko-KR" altLang="en-US" sz="28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F3785F27-2218-4607-8E9D-3096B653214C}"/>
              </a:ext>
            </a:extLst>
          </p:cNvPr>
          <p:cNvSpPr txBox="1">
            <a:spLocks/>
          </p:cNvSpPr>
          <p:nvPr/>
        </p:nvSpPr>
        <p:spPr>
          <a:xfrm>
            <a:off x="739842" y="1188565"/>
            <a:ext cx="8623023" cy="762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reset HEAD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파일이름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  <a:endParaRPr lang="en-US" altLang="ko-KR" sz="20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tracked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된 상태를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untracked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상태로 바꿀 수 있음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758A04-1C82-4C99-B787-35575CF1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5" y="2297359"/>
            <a:ext cx="4185808" cy="11303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C05FA9-036A-4201-8C83-82991C321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923" y="1551115"/>
            <a:ext cx="2895600" cy="2667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4DA9E03-26CB-48EA-93B5-C03AD7AA0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923" y="2314291"/>
            <a:ext cx="5052999" cy="107721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50EFAD-AD03-4B0D-8F36-AB4CC7CDF8DF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5094983" y="2852900"/>
            <a:ext cx="1328940" cy="9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ECBDB50B-F71A-438D-B30A-AD7C3BB32A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9842" y="3595888"/>
            <a:ext cx="8623023" cy="1654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[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옵션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] – </a:t>
            </a:r>
            <a:r>
              <a:rPr lang="ko-KR" altLang="en-US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범위의 차이</a:t>
            </a:r>
            <a:endParaRPr lang="en-US" altLang="ko-KR" sz="20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--soft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local repository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이전으로 되돌림</a:t>
            </a:r>
            <a:endParaRPr lang="en-US" altLang="ko-KR" sz="2000" b="1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--mixed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(default): staging area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이전으로 되돌림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2000" b="1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--hard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working directory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이전으로 되돌림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15896C20-BE4B-4362-96C8-6701EE166B67}"/>
              </a:ext>
            </a:extLst>
          </p:cNvPr>
          <p:cNvSpPr txBox="1">
            <a:spLocks/>
          </p:cNvSpPr>
          <p:nvPr/>
        </p:nvSpPr>
        <p:spPr>
          <a:xfrm>
            <a:off x="6950521" y="5804990"/>
            <a:ext cx="4413265" cy="762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</a:t>
            </a:r>
            <a:r>
              <a:rPr lang="en-US" altLang="ko-KR" sz="20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reflog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--hard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[commit Hash ID]</a:t>
            </a:r>
            <a:endParaRPr lang="en-US" altLang="ko-KR" sz="20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commit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복구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C2B824AF-AA3D-4574-BFEC-D90221BDD0EC}"/>
              </a:ext>
            </a:extLst>
          </p:cNvPr>
          <p:cNvSpPr txBox="1">
            <a:spLocks/>
          </p:cNvSpPr>
          <p:nvPr/>
        </p:nvSpPr>
        <p:spPr>
          <a:xfrm>
            <a:off x="6950520" y="5036667"/>
            <a:ext cx="4413265" cy="762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</a:t>
            </a:r>
            <a:r>
              <a:rPr lang="en-US" altLang="ko-KR" sz="20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reflog</a:t>
            </a:r>
            <a:endParaRPr lang="en-US" altLang="ko-KR" sz="2000" b="1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명령어로 삭제된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commit id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확인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01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사용법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(4)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commit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하기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(local repository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로 올리기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949A79-84D4-4391-93AA-2E22FB787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71" y="2798007"/>
            <a:ext cx="8134350" cy="2924175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D2135C29-0330-4202-B2A5-5038BA055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102" y="1642166"/>
            <a:ext cx="8623023" cy="762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commit –m “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[commit message]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”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staging area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있는 정보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commit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하여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local repository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변경사항 적용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5363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Git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사용법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(5)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push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하기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(remote repository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에 반영하기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2" name="텍스트 개체 틀 2">
            <a:extLst>
              <a:ext uri="{FF2B5EF4-FFF2-40B4-BE49-F238E27FC236}">
                <a16:creationId xmlns:a16="http://schemas.microsoft.com/office/drawing/2014/main" id="{E730B638-4AA5-43AA-A601-F3CCEEF82C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6952" y="1268137"/>
            <a:ext cx="8623023" cy="762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push origin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[branch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명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remote repository(origin)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파일 업로드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0157F1F-B081-45BF-8CA9-F891DACDFAF2}"/>
              </a:ext>
            </a:extLst>
          </p:cNvPr>
          <p:cNvGrpSpPr/>
          <p:nvPr/>
        </p:nvGrpSpPr>
        <p:grpSpPr>
          <a:xfrm>
            <a:off x="3092058" y="2030301"/>
            <a:ext cx="6981825" cy="1276350"/>
            <a:chOff x="3092058" y="2030301"/>
            <a:chExt cx="6981825" cy="1276350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6EC5676-2024-4698-AFB7-0F70D0815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2058" y="2030301"/>
              <a:ext cx="6981825" cy="127635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5D5ABA4-9BFA-452A-AE9D-EDA5EBFFF69B}"/>
                </a:ext>
              </a:extLst>
            </p:cNvPr>
            <p:cNvSpPr/>
            <p:nvPr/>
          </p:nvSpPr>
          <p:spPr>
            <a:xfrm>
              <a:off x="3136199" y="2956090"/>
              <a:ext cx="3094331" cy="3022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9BA8CFF5-A407-41E7-A88B-47851378C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710" y="3429000"/>
            <a:ext cx="8009543" cy="1630941"/>
          </a:xfrm>
          <a:prstGeom prst="rect">
            <a:avLst/>
          </a:prstGeom>
        </p:spPr>
      </p:pic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B3599415-1419-4DE6-8C1A-1A9FA263D17A}"/>
              </a:ext>
            </a:extLst>
          </p:cNvPr>
          <p:cNvSpPr txBox="1">
            <a:spLocks/>
          </p:cNvSpPr>
          <p:nvPr/>
        </p:nvSpPr>
        <p:spPr>
          <a:xfrm>
            <a:off x="1187584" y="5434333"/>
            <a:ext cx="8623023" cy="7621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pull origin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[branch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명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remote repository(origin)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업데이트된 내용 받아와 동기화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06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Git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사용법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(6) 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branch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생성</a:t>
            </a: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,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삭제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81DF76-0108-4E3D-82F6-95CCD4B79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12" y="2570136"/>
            <a:ext cx="4210050" cy="1143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6089DFA-B641-421D-8741-051259FE2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68545"/>
            <a:ext cx="5610225" cy="695325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3A499B51-9EBA-49B8-9AE2-57AEA95F49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2382487"/>
            <a:ext cx="8623023" cy="16516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branch -a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생성된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branch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확인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초록색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현재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local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에서 사용중인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branch</a:t>
            </a:r>
          </a:p>
          <a:p>
            <a:pPr>
              <a:buFontTx/>
              <a:buChar char="-"/>
            </a:pP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흰색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local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생성된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branch</a:t>
            </a:r>
          </a:p>
          <a:p>
            <a:pPr>
              <a:buFontTx/>
              <a:buChar char="-"/>
            </a:pP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빨간색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원격저장소에 생성된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branch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E1BCE938-4653-4CDB-909A-B033C36C8836}"/>
              </a:ext>
            </a:extLst>
          </p:cNvPr>
          <p:cNvSpPr txBox="1">
            <a:spLocks/>
          </p:cNvSpPr>
          <p:nvPr/>
        </p:nvSpPr>
        <p:spPr>
          <a:xfrm>
            <a:off x="411920" y="1100404"/>
            <a:ext cx="8623023" cy="1176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checkout –b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[branch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명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새로운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branch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생성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생성과 동시에 새로 생성된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branch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변경됨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8B6A5E72-2A32-488A-B44E-3BAD7FEAD7BD}"/>
              </a:ext>
            </a:extLst>
          </p:cNvPr>
          <p:cNvSpPr txBox="1">
            <a:spLocks/>
          </p:cNvSpPr>
          <p:nvPr/>
        </p:nvSpPr>
        <p:spPr>
          <a:xfrm>
            <a:off x="6096000" y="1100404"/>
            <a:ext cx="3182618" cy="828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checkout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[branch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명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해당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branch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 이동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271152ED-E1A1-44D8-9692-33B1DDF22794}"/>
              </a:ext>
            </a:extLst>
          </p:cNvPr>
          <p:cNvSpPr txBox="1">
            <a:spLocks/>
          </p:cNvSpPr>
          <p:nvPr/>
        </p:nvSpPr>
        <p:spPr>
          <a:xfrm>
            <a:off x="411920" y="4140071"/>
            <a:ext cx="4191611" cy="828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branch -d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[branch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명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local repository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에서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branch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삭제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DFFD3B4C-EF5C-45E3-90EE-018D224D5FC3}"/>
              </a:ext>
            </a:extLst>
          </p:cNvPr>
          <p:cNvSpPr txBox="1">
            <a:spLocks/>
          </p:cNvSpPr>
          <p:nvPr/>
        </p:nvSpPr>
        <p:spPr>
          <a:xfrm>
            <a:off x="6096000" y="4140071"/>
            <a:ext cx="5545258" cy="828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push origin --delete 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[branch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명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remote repository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에서 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branch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삭제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A3E63E8-B555-4DA4-921F-B0776ED841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90"/>
          <a:stretch/>
        </p:blipFill>
        <p:spPr>
          <a:xfrm>
            <a:off x="6096000" y="5764315"/>
            <a:ext cx="3519619" cy="84632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F9DD9CB-3AD2-4DD3-94A1-A99969947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866" y="4916902"/>
            <a:ext cx="3236994" cy="51999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7F6F8FB-4D97-4B36-8229-AEF1C4E19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866" y="5580154"/>
            <a:ext cx="3290022" cy="9467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5EF8075-BE24-4AC6-8A05-1AECC19B8A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866" y="5580154"/>
            <a:ext cx="3290022" cy="7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1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 이란</a:t>
            </a:r>
            <a:r>
              <a:rPr lang="en-US" altLang="ko-KR" dirty="0"/>
              <a:t>? </a:t>
            </a:r>
            <a:r>
              <a:rPr lang="en-US" altLang="ko-KR" sz="1800" dirty="0"/>
              <a:t>– </a:t>
            </a:r>
            <a:r>
              <a:rPr lang="ko-KR" altLang="en-US" sz="1800" dirty="0"/>
              <a:t>용어 </a:t>
            </a:r>
            <a:r>
              <a:rPr lang="en-US" altLang="ko-KR" sz="1800" dirty="0"/>
              <a:t>/ </a:t>
            </a:r>
            <a:r>
              <a:rPr lang="ko-KR" altLang="en-US" sz="1800" dirty="0"/>
              <a:t>구조 </a:t>
            </a:r>
            <a:r>
              <a:rPr lang="en-US" altLang="ko-KR" sz="1800" dirty="0"/>
              <a:t>/ Git </a:t>
            </a:r>
            <a:r>
              <a:rPr lang="ko-KR" altLang="en-US" sz="1800" dirty="0"/>
              <a:t>기반 저장소 서비스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solidFill>
                    <a:srgbClr val="E7E6E6">
                      <a:lumMod val="25000"/>
                    </a:srgbClr>
                  </a:solidFill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– (1)~(6)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5C9661-B9C3-40C2-A224-3A9E59E02F1E}"/>
              </a:ext>
            </a:extLst>
          </p:cNvPr>
          <p:cNvSpPr/>
          <p:nvPr/>
        </p:nvSpPr>
        <p:spPr>
          <a:xfrm>
            <a:off x="857282" y="3429000"/>
            <a:ext cx="10676770" cy="23664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이란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3738740"/>
            <a:ext cx="11369675" cy="46637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“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프로젝트의 소스 코드 버전 관리를 위해 사용하는 프로그램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”</a:t>
            </a:r>
          </a:p>
          <a:p>
            <a:pPr marL="0" indent="0">
              <a:buNone/>
            </a:pP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1026" name="Picture 2" descr="깃">
            <a:extLst>
              <a:ext uri="{FF2B5EF4-FFF2-40B4-BE49-F238E27FC236}">
                <a16:creationId xmlns:a16="http://schemas.microsoft.com/office/drawing/2014/main" id="{1F317498-AE87-49B8-9365-6DEFF2AD5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700" y="1670343"/>
            <a:ext cx="3729873" cy="155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184379-5465-416E-B542-B1172E1FAB01}"/>
              </a:ext>
            </a:extLst>
          </p:cNvPr>
          <p:cNvSpPr txBox="1"/>
          <p:nvPr/>
        </p:nvSpPr>
        <p:spPr>
          <a:xfrm>
            <a:off x="3556654" y="4356660"/>
            <a:ext cx="5344636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</a:t>
            </a: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분산 버전 관리 시스템</a:t>
            </a:r>
            <a:endParaRPr lang="en-US" altLang="ko-KR" sz="2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</a:t>
            </a: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버전관리</a:t>
            </a:r>
            <a:r>
              <a:rPr lang="en-US" altLang="ko-KR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백업</a:t>
            </a:r>
            <a:r>
              <a:rPr lang="en-US" altLang="ko-KR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</a:t>
            </a: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협업에 주로 사용됨</a:t>
            </a:r>
            <a:endParaRPr lang="en-US" altLang="ko-KR" sz="2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이란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 –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용어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2674F9B8-2091-417F-A281-98738C03B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09968" y="2103242"/>
            <a:ext cx="8464641" cy="1768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특정 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commit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가리키는 일종의 포인터</a:t>
            </a:r>
            <a:endParaRPr lang="en-US" altLang="ko-KR" sz="17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- branch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담긴 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commit 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중 가장 마지막 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commit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을 가리킴</a:t>
            </a:r>
            <a:endParaRPr lang="en-US" altLang="ko-KR" sz="17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6E50B092-4E35-4708-90F1-F3B5825D0858}"/>
              </a:ext>
            </a:extLst>
          </p:cNvPr>
          <p:cNvSpPr txBox="1">
            <a:spLocks/>
          </p:cNvSpPr>
          <p:nvPr/>
        </p:nvSpPr>
        <p:spPr>
          <a:xfrm>
            <a:off x="1642336" y="1647448"/>
            <a:ext cx="3146527" cy="4663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브랜치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(Branch)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E92F6C66-0663-4B46-9C34-B44640CB2246}"/>
              </a:ext>
            </a:extLst>
          </p:cNvPr>
          <p:cNvSpPr txBox="1">
            <a:spLocks/>
          </p:cNvSpPr>
          <p:nvPr/>
        </p:nvSpPr>
        <p:spPr>
          <a:xfrm>
            <a:off x="2009968" y="3182408"/>
            <a:ext cx="3146527" cy="4663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헤드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(HEAD)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3C7153D5-2D27-4D6E-8233-99DFFB7A25C2}"/>
              </a:ext>
            </a:extLst>
          </p:cNvPr>
          <p:cNvSpPr txBox="1">
            <a:spLocks/>
          </p:cNvSpPr>
          <p:nvPr/>
        </p:nvSpPr>
        <p:spPr>
          <a:xfrm>
            <a:off x="2009968" y="3595744"/>
            <a:ext cx="3429542" cy="81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현재 </a:t>
            </a:r>
            <a:r>
              <a:rPr lang="ko-KR" altLang="en-US" sz="1700" dirty="0" err="1">
                <a:latin typeface="서울남산체 L" panose="02020503020101020101" pitchFamily="18" charset="-127"/>
                <a:ea typeface="서울남산체 L" panose="02020503020101020101" pitchFamily="18" charset="-127"/>
              </a:rPr>
              <a:t>브랜치가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가리키는 포인터</a:t>
            </a:r>
            <a:endParaRPr lang="en-US" altLang="ko-KR" sz="17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AEF62862-88F5-4145-98B6-6AEAB0C1EA38}"/>
              </a:ext>
            </a:extLst>
          </p:cNvPr>
          <p:cNvSpPr txBox="1">
            <a:spLocks/>
          </p:cNvSpPr>
          <p:nvPr/>
        </p:nvSpPr>
        <p:spPr>
          <a:xfrm>
            <a:off x="2009967" y="4408038"/>
            <a:ext cx="3146527" cy="4663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인덱스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(Index)</a:t>
            </a:r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7392A703-3EBD-4821-93FB-7D295F47B6B7}"/>
              </a:ext>
            </a:extLst>
          </p:cNvPr>
          <p:cNvSpPr txBox="1">
            <a:spLocks/>
          </p:cNvSpPr>
          <p:nvPr/>
        </p:nvSpPr>
        <p:spPr>
          <a:xfrm>
            <a:off x="2009967" y="4940599"/>
            <a:ext cx="6479606" cy="762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바로 다음에 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commit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할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snapshot</a:t>
            </a:r>
          </a:p>
          <a:p>
            <a:pPr>
              <a:buFontTx/>
              <a:buChar char="-"/>
            </a:pP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commit 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명령어 실행했을 때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git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이 처리할 것들이 있는 공간</a:t>
            </a:r>
            <a:endParaRPr lang="en-US" altLang="ko-KR" sz="17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01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이란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 –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구조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951660" y="2037997"/>
            <a:ext cx="3429542" cy="347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실제 작업하고 있는 공간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폴더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AE8E7E2-C85F-435F-9172-139981EB00ED}"/>
              </a:ext>
            </a:extLst>
          </p:cNvPr>
          <p:cNvSpPr/>
          <p:nvPr/>
        </p:nvSpPr>
        <p:spPr>
          <a:xfrm>
            <a:off x="2734155" y="1889847"/>
            <a:ext cx="3288484" cy="555127"/>
          </a:xfrm>
          <a:prstGeom prst="roundRect">
            <a:avLst/>
          </a:prstGeom>
          <a:solidFill>
            <a:srgbClr val="FF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4CC881A8-F3FA-4E97-BD12-975A61B83628}"/>
              </a:ext>
            </a:extLst>
          </p:cNvPr>
          <p:cNvSpPr txBox="1">
            <a:spLocks/>
          </p:cNvSpPr>
          <p:nvPr/>
        </p:nvSpPr>
        <p:spPr>
          <a:xfrm>
            <a:off x="2805133" y="1978602"/>
            <a:ext cx="3146527" cy="4663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working directory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626729C-77E5-4D06-B2C1-4232467511DF}"/>
              </a:ext>
            </a:extLst>
          </p:cNvPr>
          <p:cNvSpPr/>
          <p:nvPr/>
        </p:nvSpPr>
        <p:spPr>
          <a:xfrm>
            <a:off x="2734155" y="3042379"/>
            <a:ext cx="3288484" cy="5551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90E950F9-A516-49BD-9C00-A1D2B3321173}"/>
              </a:ext>
            </a:extLst>
          </p:cNvPr>
          <p:cNvSpPr txBox="1">
            <a:spLocks/>
          </p:cNvSpPr>
          <p:nvPr/>
        </p:nvSpPr>
        <p:spPr>
          <a:xfrm>
            <a:off x="2805133" y="3131134"/>
            <a:ext cx="3146527" cy="4663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staging area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822B867-A174-4ACE-8175-0CC5B04F7414}"/>
              </a:ext>
            </a:extLst>
          </p:cNvPr>
          <p:cNvSpPr/>
          <p:nvPr/>
        </p:nvSpPr>
        <p:spPr>
          <a:xfrm>
            <a:off x="2734155" y="4194911"/>
            <a:ext cx="3288484" cy="5551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E5231BD0-A579-4BB2-BF68-06FC310E0E39}"/>
              </a:ext>
            </a:extLst>
          </p:cNvPr>
          <p:cNvSpPr txBox="1">
            <a:spLocks/>
          </p:cNvSpPr>
          <p:nvPr/>
        </p:nvSpPr>
        <p:spPr>
          <a:xfrm>
            <a:off x="2805133" y="4283666"/>
            <a:ext cx="3146527" cy="4663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local repository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DC7F68-2C80-4E64-8538-2E6AADC3B7E0}"/>
              </a:ext>
            </a:extLst>
          </p:cNvPr>
          <p:cNvSpPr/>
          <p:nvPr/>
        </p:nvSpPr>
        <p:spPr>
          <a:xfrm>
            <a:off x="2734155" y="5352724"/>
            <a:ext cx="3288484" cy="5551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0A806C04-7FD5-46F6-BAE0-15B7E3170E30}"/>
              </a:ext>
            </a:extLst>
          </p:cNvPr>
          <p:cNvSpPr txBox="1">
            <a:spLocks/>
          </p:cNvSpPr>
          <p:nvPr/>
        </p:nvSpPr>
        <p:spPr>
          <a:xfrm>
            <a:off x="2805133" y="5441479"/>
            <a:ext cx="3146527" cy="4663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remote repository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C3D640ED-8D45-41F8-B8DC-579D91A1876E}"/>
              </a:ext>
            </a:extLst>
          </p:cNvPr>
          <p:cNvSpPr txBox="1">
            <a:spLocks/>
          </p:cNvSpPr>
          <p:nvPr/>
        </p:nvSpPr>
        <p:spPr>
          <a:xfrm>
            <a:off x="5951660" y="3203802"/>
            <a:ext cx="3863459" cy="3475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commit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전 대기하는 공간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임시저장처</a:t>
            </a: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</p:txBody>
      </p:sp>
      <p:sp>
        <p:nvSpPr>
          <p:cNvPr id="18" name="텍스트 개체 틀 2">
            <a:extLst>
              <a:ext uri="{FF2B5EF4-FFF2-40B4-BE49-F238E27FC236}">
                <a16:creationId xmlns:a16="http://schemas.microsoft.com/office/drawing/2014/main" id="{821FE305-FB8B-4AB8-861D-A1CE4C362B4F}"/>
              </a:ext>
            </a:extLst>
          </p:cNvPr>
          <p:cNvSpPr txBox="1">
            <a:spLocks/>
          </p:cNvSpPr>
          <p:nvPr/>
        </p:nvSpPr>
        <p:spPr>
          <a:xfrm>
            <a:off x="5951659" y="4369607"/>
            <a:ext cx="4846908" cy="347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commit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된 파일들이 저장되는 저장소 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로컬컴퓨터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78C09764-AD94-4FE7-82F6-21F5BC03F21E}"/>
              </a:ext>
            </a:extLst>
          </p:cNvPr>
          <p:cNvSpPr txBox="1">
            <a:spLocks/>
          </p:cNvSpPr>
          <p:nvPr/>
        </p:nvSpPr>
        <p:spPr>
          <a:xfrm>
            <a:off x="5951660" y="5489289"/>
            <a:ext cx="4846908" cy="347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 commit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된 파일들이 저장되는 저장소 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(</a:t>
            </a:r>
            <a:r>
              <a:rPr lang="ko-KR" altLang="en-US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원격저장소</a:t>
            </a:r>
            <a:r>
              <a:rPr lang="en-US" altLang="ko-KR" sz="17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7F95BFB7-3A96-4EBF-AAC9-ED292F10D42A}"/>
              </a:ext>
            </a:extLst>
          </p:cNvPr>
          <p:cNvSpPr/>
          <p:nvPr/>
        </p:nvSpPr>
        <p:spPr>
          <a:xfrm>
            <a:off x="4189643" y="2516697"/>
            <a:ext cx="377505" cy="46637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CE69F0CB-14EC-484D-BA49-2C8904C5CDFA}"/>
              </a:ext>
            </a:extLst>
          </p:cNvPr>
          <p:cNvSpPr/>
          <p:nvPr/>
        </p:nvSpPr>
        <p:spPr>
          <a:xfrm>
            <a:off x="4189642" y="3684162"/>
            <a:ext cx="377505" cy="46637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DFD7850F-9422-428C-A060-6768A3BA316C}"/>
              </a:ext>
            </a:extLst>
          </p:cNvPr>
          <p:cNvSpPr/>
          <p:nvPr/>
        </p:nvSpPr>
        <p:spPr>
          <a:xfrm>
            <a:off x="4205761" y="4838793"/>
            <a:ext cx="377505" cy="466372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F35E83AB-2470-480F-A9C9-45B29AEC8161}"/>
              </a:ext>
            </a:extLst>
          </p:cNvPr>
          <p:cNvSpPr txBox="1">
            <a:spLocks/>
          </p:cNvSpPr>
          <p:nvPr/>
        </p:nvSpPr>
        <p:spPr>
          <a:xfrm>
            <a:off x="3339597" y="2565385"/>
            <a:ext cx="738231" cy="347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add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8BBDCB9A-2F48-43EB-A176-A7E9ECA0CE58}"/>
              </a:ext>
            </a:extLst>
          </p:cNvPr>
          <p:cNvSpPr txBox="1">
            <a:spLocks/>
          </p:cNvSpPr>
          <p:nvPr/>
        </p:nvSpPr>
        <p:spPr>
          <a:xfrm>
            <a:off x="3114533" y="3738515"/>
            <a:ext cx="1188360" cy="347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commit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39967A38-C001-4A03-8D5A-011582B7E6BC}"/>
              </a:ext>
            </a:extLst>
          </p:cNvPr>
          <p:cNvSpPr txBox="1">
            <a:spLocks/>
          </p:cNvSpPr>
          <p:nvPr/>
        </p:nvSpPr>
        <p:spPr>
          <a:xfrm>
            <a:off x="3114533" y="4898188"/>
            <a:ext cx="1188360" cy="347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7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583708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이란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? –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기반 저장소 서비스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(Remote repository)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46723" y="2163733"/>
            <a:ext cx="5598152" cy="1636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1. GitHub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Public(</a:t>
            </a: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공개</a:t>
            </a:r>
            <a:r>
              <a:rPr lang="en-US" altLang="ko-KR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 무료</a:t>
            </a:r>
            <a:r>
              <a:rPr lang="en-US" altLang="ko-KR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, private(</a:t>
            </a: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비공개</a:t>
            </a:r>
            <a:r>
              <a:rPr lang="en-US" altLang="ko-KR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 </a:t>
            </a: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유료</a:t>
            </a:r>
            <a:endParaRPr lang="en-US" altLang="ko-KR" sz="2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오픈소스 프로젝트 저장소로 적합</a:t>
            </a:r>
            <a:endParaRPr lang="en-US" altLang="ko-KR" sz="2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60B6A87-3C8D-46D4-8C63-FCE723642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507" y="3800213"/>
            <a:ext cx="1505395" cy="142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채용공고) 신입, 깃랩(GitLab) People Operations Specialist (APAC) : 네이버 블로그">
            <a:extLst>
              <a:ext uri="{FF2B5EF4-FFF2-40B4-BE49-F238E27FC236}">
                <a16:creationId xmlns:a16="http://schemas.microsoft.com/office/drawing/2014/main" id="{2357CBFE-7C47-4771-A8CA-3F650AC16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01" y="3682767"/>
            <a:ext cx="1505394" cy="1651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58D6549A-997E-4959-8560-784B3D1D34DD}"/>
              </a:ext>
            </a:extLst>
          </p:cNvPr>
          <p:cNvSpPr txBox="1">
            <a:spLocks/>
          </p:cNvSpPr>
          <p:nvPr/>
        </p:nvSpPr>
        <p:spPr>
          <a:xfrm>
            <a:off x="6518246" y="2163733"/>
            <a:ext cx="4630723" cy="1519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2. GitLab</a:t>
            </a:r>
          </a:p>
          <a:p>
            <a:pPr>
              <a:buFontTx/>
              <a:buChar char="-"/>
            </a:pPr>
            <a:r>
              <a:rPr lang="en-US" altLang="ko-KR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Private(</a:t>
            </a: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비공개</a:t>
            </a:r>
            <a:r>
              <a:rPr lang="en-US" altLang="ko-KR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)</a:t>
            </a: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무료</a:t>
            </a:r>
            <a:endParaRPr lang="en-US" altLang="ko-KR" sz="2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개인 프로젝트 저장소로 적합</a:t>
            </a:r>
            <a:endParaRPr lang="en-US" altLang="ko-KR" sz="24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750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64DAF04-AB03-4BEA-9BA2-A9300CDE442A}"/>
              </a:ext>
            </a:extLst>
          </p:cNvPr>
          <p:cNvSpPr/>
          <p:nvPr/>
        </p:nvSpPr>
        <p:spPr>
          <a:xfrm>
            <a:off x="7520692" y="2577139"/>
            <a:ext cx="1505861" cy="38797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사용법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(1)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설치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868286" y="2552729"/>
            <a:ext cx="3727457" cy="182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1.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  <a:hlinkClick r:id="rId2"/>
              </a:rPr>
              <a:t>Windows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  <a:hlinkClick r:id="rId2"/>
              </a:rPr>
              <a:t>설치방법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  <a:hlinkClick r:id="rId3"/>
            </a:endParaRPr>
          </a:p>
          <a:p>
            <a:pPr marL="0" indent="0">
              <a:buNone/>
            </a:pP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2. 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  <a:hlinkClick r:id="rId3"/>
              </a:rPr>
              <a:t>MacOS </a:t>
            </a:r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  <a:hlinkClick r:id="rId3"/>
              </a:rPr>
              <a:t>설치방법</a:t>
            </a:r>
            <a:endParaRPr lang="en-US" altLang="ko-KR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D8C159DF-8D64-4411-84CF-125F4DB24D1F}"/>
              </a:ext>
            </a:extLst>
          </p:cNvPr>
          <p:cNvSpPr txBox="1">
            <a:spLocks/>
          </p:cNvSpPr>
          <p:nvPr/>
        </p:nvSpPr>
        <p:spPr>
          <a:xfrm>
            <a:off x="7264918" y="2577139"/>
            <a:ext cx="3727457" cy="1825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Bash</a:t>
            </a:r>
          </a:p>
          <a:p>
            <a:pPr>
              <a:buFontTx/>
              <a:buChar char="-"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Terminal</a:t>
            </a:r>
          </a:p>
          <a:p>
            <a:pPr>
              <a:buFontTx/>
              <a:buChar char="-"/>
            </a:pP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63083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사용법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(1) 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Bash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실행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601AC4-3F83-47AD-8729-5B49CFDA2918}"/>
              </a:ext>
            </a:extLst>
          </p:cNvPr>
          <p:cNvGrpSpPr/>
          <p:nvPr/>
        </p:nvGrpSpPr>
        <p:grpSpPr>
          <a:xfrm>
            <a:off x="411920" y="1819501"/>
            <a:ext cx="5562556" cy="3842555"/>
            <a:chOff x="1990393" y="1700113"/>
            <a:chExt cx="5562556" cy="384255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F4A7E0E3-7924-408C-8771-30A27FF6F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0393" y="1700113"/>
              <a:ext cx="5562556" cy="384255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D09E360-FD11-4169-A732-C0FC06554DDE}"/>
                </a:ext>
              </a:extLst>
            </p:cNvPr>
            <p:cNvSpPr/>
            <p:nvPr/>
          </p:nvSpPr>
          <p:spPr>
            <a:xfrm>
              <a:off x="5823970" y="4940915"/>
              <a:ext cx="1675788" cy="18341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6119001-4525-4586-A576-7574563C8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526" y="2125597"/>
            <a:ext cx="5567479" cy="323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0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Git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사용법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(2) </a:t>
            </a:r>
            <a:r>
              <a:rPr lang="ko-KR" altLang="en-US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최초 설정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</a:t>
            </a:r>
            <a:r>
              <a:rPr lang="ko-KR" altLang="en-US" sz="28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사용자설정</a:t>
            </a:r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BC03E8-F369-428A-8E66-D23A65A4ED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09" r="31532" b="56378"/>
          <a:stretch/>
        </p:blipFill>
        <p:spPr>
          <a:xfrm>
            <a:off x="487395" y="3134139"/>
            <a:ext cx="5019888" cy="137888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C9F49D-9552-48B2-8FB4-6F51C9210D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628" r="17415" b="11524"/>
          <a:stretch/>
        </p:blipFill>
        <p:spPr>
          <a:xfrm>
            <a:off x="6360893" y="2125382"/>
            <a:ext cx="5323531" cy="242547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2BCC23-CC01-43E7-98CF-EF028FD99C9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829" r="17415" b="11315"/>
          <a:stretch/>
        </p:blipFill>
        <p:spPr>
          <a:xfrm>
            <a:off x="6360893" y="2156278"/>
            <a:ext cx="5297737" cy="2414011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358835"/>
            <a:ext cx="5419187" cy="835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config –-global user.name “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사용자 이름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”</a:t>
            </a:r>
          </a:p>
          <a:p>
            <a:pPr marL="0" indent="0"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:commit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할 때 사용되는 사용자 이름 정보 등록 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C69200F8-C5CD-48FD-A783-B81D7DEF6BF9}"/>
              </a:ext>
            </a:extLst>
          </p:cNvPr>
          <p:cNvSpPr txBox="1">
            <a:spLocks/>
          </p:cNvSpPr>
          <p:nvPr/>
        </p:nvSpPr>
        <p:spPr>
          <a:xfrm>
            <a:off x="426271" y="2210842"/>
            <a:ext cx="5419187" cy="83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config –-global </a:t>
            </a:r>
            <a:r>
              <a:rPr lang="en-US" altLang="ko-KR" sz="2000" b="1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user.email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“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</a:t>
            </a:r>
            <a:r>
              <a:rPr lang="ko-KR" altLang="en-US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이메일 주소</a:t>
            </a:r>
            <a:r>
              <a:rPr lang="en-US" altLang="ko-KR" sz="2000" b="1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:commit 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할 때 사용되는 사용자 이름 정보 등록 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7602039D-1061-49FA-880D-E7C6D1AB3534}"/>
              </a:ext>
            </a:extLst>
          </p:cNvPr>
          <p:cNvSpPr txBox="1">
            <a:spLocks/>
          </p:cNvSpPr>
          <p:nvPr/>
        </p:nvSpPr>
        <p:spPr>
          <a:xfrm>
            <a:off x="6360893" y="1246919"/>
            <a:ext cx="5419187" cy="835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b="1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git config –-list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20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설정된 정보 확인 가능</a:t>
            </a:r>
            <a:endParaRPr lang="en-US" altLang="ko-KR" sz="20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F5A2C2B0-6C1A-406C-84DA-80CD40F20080}"/>
              </a:ext>
            </a:extLst>
          </p:cNvPr>
          <p:cNvSpPr txBox="1">
            <a:spLocks/>
          </p:cNvSpPr>
          <p:nvPr/>
        </p:nvSpPr>
        <p:spPr>
          <a:xfrm>
            <a:off x="426271" y="5074583"/>
            <a:ext cx="2435072" cy="1378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mkdir</a:t>
            </a:r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</a:t>
            </a:r>
            <a:r>
              <a:rPr lang="ko-KR" altLang="en-US" sz="1600" dirty="0" err="1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디렉토리명</a:t>
            </a:r>
            <a:r>
              <a:rPr lang="en-US" altLang="ko-KR" sz="16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디렉토리 생성</a:t>
            </a:r>
            <a:endParaRPr lang="en-US" altLang="ko-KR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cd </a:t>
            </a:r>
            <a:r>
              <a:rPr lang="en-US" altLang="ko-KR" sz="16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[./</a:t>
            </a:r>
            <a:r>
              <a:rPr lang="ko-KR" altLang="en-US" sz="1600" dirty="0" err="1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디렉토리명</a:t>
            </a:r>
            <a:r>
              <a:rPr lang="en-US" altLang="ko-KR" sz="1600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:</a:t>
            </a:r>
            <a:r>
              <a:rPr lang="ko-KR" altLang="en-US" sz="1600" dirty="0">
                <a:latin typeface="서울남산체 L" panose="02020503020101020101" pitchFamily="18" charset="-127"/>
                <a:ea typeface="서울남산체 L" panose="02020503020101020101" pitchFamily="18" charset="-127"/>
              </a:rPr>
              <a:t>생성한 디렉토리로 이동</a:t>
            </a:r>
            <a:endParaRPr lang="en-US" altLang="ko-KR" sz="1600" dirty="0"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D7A17B-ED9E-42CB-98EA-9D44E4658DC2}"/>
              </a:ext>
            </a:extLst>
          </p:cNvPr>
          <p:cNvSpPr/>
          <p:nvPr/>
        </p:nvSpPr>
        <p:spPr>
          <a:xfrm>
            <a:off x="6360893" y="4265966"/>
            <a:ext cx="2564993" cy="16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0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1233</Words>
  <Application>Microsoft Office PowerPoint</Application>
  <PresentationFormat>와이드스크린</PresentationFormat>
  <Paragraphs>174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ui-monospace</vt:lpstr>
      <vt:lpstr>맑은 고딕</vt:lpstr>
      <vt:lpstr>서울남산체 B</vt:lpstr>
      <vt:lpstr>서울남산체 EB</vt:lpstr>
      <vt:lpstr>서울남산체 L</vt:lpstr>
      <vt:lpstr>서울남산체 M</vt:lpstr>
      <vt:lpstr>Arial</vt:lpstr>
      <vt:lpstr>CryptoCraft 테마</vt:lpstr>
      <vt:lpstr>제목 테마</vt:lpstr>
      <vt:lpstr>Git (1)</vt:lpstr>
      <vt:lpstr>PowerPoint 프레젠테이션</vt:lpstr>
      <vt:lpstr>Git 이란?</vt:lpstr>
      <vt:lpstr>Git 이란? – Git 용어</vt:lpstr>
      <vt:lpstr>Git 이란? – Git 구조</vt:lpstr>
      <vt:lpstr>Git 이란? – Git 기반 저장소 서비스(Remote repository)</vt:lpstr>
      <vt:lpstr>Git 사용법(1) Git 설치</vt:lpstr>
      <vt:lpstr>Git 사용법(1) Git Bash 실행</vt:lpstr>
      <vt:lpstr>Git 사용법(2) 최초 설정 - 사용자설정 </vt:lpstr>
      <vt:lpstr>Git 사용법(2) 최초 설정 – 저장소 설정(+ “.git” 설명) </vt:lpstr>
      <vt:lpstr>Git 사용법(2) 최초 설정 – 저장소 설정(+ “.git” 설명) </vt:lpstr>
      <vt:lpstr>Git 사용법(2) 최초 설정 – 저장소 설정(+ “.git” 설명) </vt:lpstr>
      <vt:lpstr>Git 사용법(2) 최초 설정 – 원격 저장소와 연결 </vt:lpstr>
      <vt:lpstr>Git 사용법(3) staging area로 파일 올리기</vt:lpstr>
      <vt:lpstr>Git 사용법(3) staging area로 파일 올리기</vt:lpstr>
      <vt:lpstr>Git 사용법(3) staging area로 파일 올리기 – 작업 되돌리기</vt:lpstr>
      <vt:lpstr>Git 사용법(4) commit하기(local repository로 올리기)</vt:lpstr>
      <vt:lpstr>Git 사용법(5) push하기(remote repository에 반영하기)</vt:lpstr>
      <vt:lpstr>Git 사용법(6) branch 생성, 삭제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81</cp:revision>
  <dcterms:created xsi:type="dcterms:W3CDTF">2019-03-05T04:29:07Z</dcterms:created>
  <dcterms:modified xsi:type="dcterms:W3CDTF">2021-07-18T16:45:43Z</dcterms:modified>
</cp:coreProperties>
</file>