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15"/>
  </p:notesMasterIdLst>
  <p:sldIdLst>
    <p:sldId id="256" r:id="rId3"/>
    <p:sldId id="258" r:id="rId4"/>
    <p:sldId id="262" r:id="rId5"/>
    <p:sldId id="260" r:id="rId6"/>
    <p:sldId id="263" r:id="rId7"/>
    <p:sldId id="264" r:id="rId8"/>
    <p:sldId id="261" r:id="rId9"/>
    <p:sldId id="269" r:id="rId10"/>
    <p:sldId id="270" r:id="rId11"/>
    <p:sldId id="271" r:id="rId12"/>
    <p:sldId id="272" r:id="rId13"/>
    <p:sldId id="259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0WWJvtiyXJ/WPdgG8GQ7DOsl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F73F9-5614-0941-9291-9A3BAF532BE0}" v="55" dt="2021-07-18T08:34:50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1883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14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94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4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697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545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0810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073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77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96" y="6195047"/>
            <a:ext cx="3026852" cy="6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202" y="6215220"/>
            <a:ext cx="1311798" cy="64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417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 err="1"/>
              <a:t>FixSlicing</a:t>
            </a:r>
            <a:r>
              <a:rPr lang="en-US" dirty="0"/>
              <a:t> AES</a:t>
            </a:r>
            <a:endParaRPr dirty="0"/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" dirty="0"/>
              <a:t>https://</a:t>
            </a:r>
            <a:r>
              <a:rPr lang="en" dirty="0" err="1"/>
              <a:t>youtu.be</a:t>
            </a:r>
            <a:r>
              <a:rPr lang="en"/>
              <a:t>/E2DKupsDGok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 err="1"/>
              <a:t>FixSlicing</a:t>
            </a:r>
            <a:r>
              <a:rPr lang="en-US" dirty="0"/>
              <a:t> AES – CTR </a:t>
            </a:r>
            <a:r>
              <a:rPr lang="ko-KR" altLang="en-US" dirty="0"/>
              <a:t>성능</a:t>
            </a:r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dirty="0"/>
              <a:t>성능 테스트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1MB</a:t>
            </a:r>
            <a:r>
              <a:rPr lang="ko-KR" altLang="en-US" dirty="0"/>
              <a:t> 암호화 </a:t>
            </a:r>
            <a:r>
              <a:rPr lang="en-US" altLang="ko-KR" dirty="0"/>
              <a:t>1000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ECB : </a:t>
            </a:r>
            <a:r>
              <a:rPr lang="ko-KR" altLang="en-US" dirty="0"/>
              <a:t>약 </a:t>
            </a:r>
            <a:r>
              <a:rPr lang="en-US" altLang="ko-KR" dirty="0"/>
              <a:t>43</a:t>
            </a:r>
            <a:r>
              <a:rPr lang="ko-KR" altLang="en-US" dirty="0"/>
              <a:t>초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en-US" altLang="ko-KR" dirty="0"/>
              <a:t>CTR : </a:t>
            </a:r>
            <a:r>
              <a:rPr lang="ko-KR" altLang="en-US" dirty="0"/>
              <a:t>약 </a:t>
            </a:r>
            <a:r>
              <a:rPr lang="en-US" altLang="ko-KR" dirty="0"/>
              <a:t>36</a:t>
            </a:r>
            <a:r>
              <a:rPr lang="ko-KR" altLang="en-US" dirty="0"/>
              <a:t>초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r>
              <a:rPr lang="ko-KR" altLang="en-US" dirty="0"/>
              <a:t>약 </a:t>
            </a:r>
            <a:r>
              <a:rPr lang="en-US" altLang="ko-KR" dirty="0"/>
              <a:t>7</a:t>
            </a:r>
            <a:r>
              <a:rPr lang="ko-KR" altLang="en-US" dirty="0"/>
              <a:t>초 정도의 차이 발생</a:t>
            </a:r>
            <a:endParaRPr lang="en-US" altLang="ko-KR" dirty="0"/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altLang="ko-KR" dirty="0"/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E484E-E1C3-9E40-8FAE-C89CD4D8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72394"/>
            <a:ext cx="5322910" cy="236373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4B8EA84-4A93-BB47-9ABB-59CFD3AD8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725" y="4079218"/>
            <a:ext cx="4418321" cy="21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1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ko-KR" altLang="en-US" dirty="0"/>
              <a:t>질문</a:t>
            </a:r>
            <a:r>
              <a:rPr lang="en-US" altLang="ko-KR" dirty="0"/>
              <a:t>…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12AD04-466A-7D46-84F7-8A7F21714B50}"/>
              </a:ext>
            </a:extLst>
          </p:cNvPr>
          <p:cNvSpPr/>
          <p:nvPr/>
        </p:nvSpPr>
        <p:spPr>
          <a:xfrm>
            <a:off x="1103587" y="2102068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count = 0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3EF3C14-170B-D549-8A05-B89E6BA96A5D}"/>
              </a:ext>
            </a:extLst>
          </p:cNvPr>
          <p:cNvSpPr/>
          <p:nvPr/>
        </p:nvSpPr>
        <p:spPr>
          <a:xfrm>
            <a:off x="3111062" y="2102068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count = 1</a:t>
            </a:r>
            <a:endParaRPr kumimoji="1" lang="ko-Kore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6F6B1B-A2CB-2A4A-B4C8-8EB6D8B05FC1}"/>
              </a:ext>
            </a:extLst>
          </p:cNvPr>
          <p:cNvSpPr/>
          <p:nvPr/>
        </p:nvSpPr>
        <p:spPr>
          <a:xfrm>
            <a:off x="1103587" y="2701158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 PT_1 / 128-bit</a:t>
            </a:r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1B12FA-4D5A-9D4D-B062-9F26B2A840F3}"/>
              </a:ext>
            </a:extLst>
          </p:cNvPr>
          <p:cNvSpPr/>
          <p:nvPr/>
        </p:nvSpPr>
        <p:spPr>
          <a:xfrm>
            <a:off x="3111062" y="2701158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PT_2 / 128-bit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C007EF-5ABF-6B40-9500-C83FC8AC3B96}"/>
              </a:ext>
            </a:extLst>
          </p:cNvPr>
          <p:cNvSpPr/>
          <p:nvPr/>
        </p:nvSpPr>
        <p:spPr>
          <a:xfrm>
            <a:off x="6815959" y="2102068"/>
            <a:ext cx="4014950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count = 0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BB6E25-A98F-0747-BCD6-9617B4BAF216}"/>
              </a:ext>
            </a:extLst>
          </p:cNvPr>
          <p:cNvSpPr/>
          <p:nvPr/>
        </p:nvSpPr>
        <p:spPr>
          <a:xfrm>
            <a:off x="6815959" y="2701158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 PT_1 / 128-bit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49E985-2E07-A148-BC09-95AB027BE6CA}"/>
              </a:ext>
            </a:extLst>
          </p:cNvPr>
          <p:cNvSpPr/>
          <p:nvPr/>
        </p:nvSpPr>
        <p:spPr>
          <a:xfrm>
            <a:off x="8823434" y="2701158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PT_2 / 128-bit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F8DCBA-1F1B-234B-BFDE-E9766452C557}"/>
              </a:ext>
            </a:extLst>
          </p:cNvPr>
          <p:cNvSpPr/>
          <p:nvPr/>
        </p:nvSpPr>
        <p:spPr>
          <a:xfrm>
            <a:off x="1103587" y="3883572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count = 2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FAEE8D-3073-1244-988F-698855A36AF8}"/>
              </a:ext>
            </a:extLst>
          </p:cNvPr>
          <p:cNvSpPr/>
          <p:nvPr/>
        </p:nvSpPr>
        <p:spPr>
          <a:xfrm>
            <a:off x="3111062" y="3883572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count = 3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7AF21C-78D2-3F43-A92F-DB28D684416A}"/>
              </a:ext>
            </a:extLst>
          </p:cNvPr>
          <p:cNvSpPr/>
          <p:nvPr/>
        </p:nvSpPr>
        <p:spPr>
          <a:xfrm>
            <a:off x="1103587" y="4482662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 PT_3 / 128-bit</a:t>
            </a:r>
            <a:endParaRPr kumimoji="1"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30B813-7A18-9F44-9F1A-3D2C20119190}"/>
              </a:ext>
            </a:extLst>
          </p:cNvPr>
          <p:cNvSpPr/>
          <p:nvPr/>
        </p:nvSpPr>
        <p:spPr>
          <a:xfrm>
            <a:off x="3111062" y="4482662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PT_4 / 128-bit</a:t>
            </a:r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190997-ACA8-BB47-8340-2796F73B81FF}"/>
              </a:ext>
            </a:extLst>
          </p:cNvPr>
          <p:cNvSpPr/>
          <p:nvPr/>
        </p:nvSpPr>
        <p:spPr>
          <a:xfrm>
            <a:off x="6815959" y="3883572"/>
            <a:ext cx="4014950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count = 1</a:t>
            </a:r>
            <a:endParaRPr kumimoji="1"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8A5A63-A9A0-8A41-89C9-ED0D288E287B}"/>
              </a:ext>
            </a:extLst>
          </p:cNvPr>
          <p:cNvSpPr/>
          <p:nvPr/>
        </p:nvSpPr>
        <p:spPr>
          <a:xfrm>
            <a:off x="6815959" y="4482662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 PT_3 / 128-bit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36BE90-510A-7B40-8CEA-42B97DF7D9F5}"/>
              </a:ext>
            </a:extLst>
          </p:cNvPr>
          <p:cNvSpPr/>
          <p:nvPr/>
        </p:nvSpPr>
        <p:spPr>
          <a:xfrm>
            <a:off x="8823434" y="4482662"/>
            <a:ext cx="2007475" cy="599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PT_4 / 128-bit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9204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 err="1"/>
              <a:t>FixSlicing</a:t>
            </a:r>
            <a:r>
              <a:rPr lang="en-US" altLang="ko-Kore-KR" dirty="0"/>
              <a:t> AES</a:t>
            </a:r>
            <a:endParaRPr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F00F93-3E23-E049-BC75-D99C805B2D0C}"/>
              </a:ext>
            </a:extLst>
          </p:cNvPr>
          <p:cNvSpPr/>
          <p:nvPr/>
        </p:nvSpPr>
        <p:spPr>
          <a:xfrm>
            <a:off x="3065374" y="1856728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F908B2-1A8B-FA47-8EE6-A18DDEBEA065}"/>
              </a:ext>
            </a:extLst>
          </p:cNvPr>
          <p:cNvSpPr/>
          <p:nvPr/>
        </p:nvSpPr>
        <p:spPr>
          <a:xfrm>
            <a:off x="2931559" y="2459249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AddroundKey</a:t>
            </a:r>
            <a:endParaRPr kumimoji="1" lang="ko-Kore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DD0987-2E85-CC4C-BC1B-BF372B6D8E8B}"/>
              </a:ext>
            </a:extLst>
          </p:cNvPr>
          <p:cNvSpPr/>
          <p:nvPr/>
        </p:nvSpPr>
        <p:spPr>
          <a:xfrm>
            <a:off x="3065370" y="5592925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E63A9-F358-DC4C-91E0-77D318C72839}"/>
              </a:ext>
            </a:extLst>
          </p:cNvPr>
          <p:cNvSpPr txBox="1"/>
          <p:nvPr/>
        </p:nvSpPr>
        <p:spPr>
          <a:xfrm>
            <a:off x="1660319" y="148739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#AES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8C4E80-6B50-DA4C-94D4-24F66BBDA4FD}"/>
              </a:ext>
            </a:extLst>
          </p:cNvPr>
          <p:cNvSpPr/>
          <p:nvPr/>
        </p:nvSpPr>
        <p:spPr>
          <a:xfrm>
            <a:off x="7896951" y="1892672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ECF927-3800-214F-9D7F-CF3BF59C3CCC}"/>
              </a:ext>
            </a:extLst>
          </p:cNvPr>
          <p:cNvSpPr txBox="1"/>
          <p:nvPr/>
        </p:nvSpPr>
        <p:spPr>
          <a:xfrm>
            <a:off x="6378520" y="1468622"/>
            <a:ext cx="177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#</a:t>
            </a:r>
            <a:r>
              <a:rPr kumimoji="1" lang="en-US" altLang="ko-Kore-KR" dirty="0" err="1"/>
              <a:t>Fixslicing</a:t>
            </a:r>
            <a:r>
              <a:rPr kumimoji="1" lang="en-US" altLang="ko-Kore-KR" dirty="0"/>
              <a:t> AES</a:t>
            </a:r>
            <a:endParaRPr kumimoji="1" lang="ko-Kore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D72EC6-4814-A54E-893C-F142B5545585}"/>
              </a:ext>
            </a:extLst>
          </p:cNvPr>
          <p:cNvSpPr/>
          <p:nvPr/>
        </p:nvSpPr>
        <p:spPr>
          <a:xfrm>
            <a:off x="8945165" y="1892672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F07F3F-FB56-0541-B2AB-0BCEBE7B03A2}"/>
              </a:ext>
            </a:extLst>
          </p:cNvPr>
          <p:cNvSpPr/>
          <p:nvPr/>
        </p:nvSpPr>
        <p:spPr>
          <a:xfrm>
            <a:off x="7896951" y="5670024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191725-AA0E-8741-A128-7C8E25E94F11}"/>
              </a:ext>
            </a:extLst>
          </p:cNvPr>
          <p:cNvSpPr/>
          <p:nvPr/>
        </p:nvSpPr>
        <p:spPr>
          <a:xfrm>
            <a:off x="8945165" y="5670024"/>
            <a:ext cx="1048214" cy="46835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128-Bit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782AA2-E225-C345-BC7D-E1EA7607B1A5}"/>
              </a:ext>
            </a:extLst>
          </p:cNvPr>
          <p:cNvSpPr/>
          <p:nvPr/>
        </p:nvSpPr>
        <p:spPr>
          <a:xfrm>
            <a:off x="2931559" y="3086700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SubBytes</a:t>
            </a:r>
            <a:endParaRPr kumimoji="1" lang="ko-Kore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8B6BEA-CBA6-D945-9434-3052E2CAC1D9}"/>
              </a:ext>
            </a:extLst>
          </p:cNvPr>
          <p:cNvSpPr/>
          <p:nvPr/>
        </p:nvSpPr>
        <p:spPr>
          <a:xfrm>
            <a:off x="2931558" y="3714151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ShiftRows</a:t>
            </a:r>
            <a:endParaRPr kumimoji="1" lang="ko-Kore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3B83D2D-1137-D844-82B2-C0C07963198D}"/>
              </a:ext>
            </a:extLst>
          </p:cNvPr>
          <p:cNvSpPr/>
          <p:nvPr/>
        </p:nvSpPr>
        <p:spPr>
          <a:xfrm>
            <a:off x="2931557" y="4338023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Mixcolumns</a:t>
            </a:r>
            <a:endParaRPr kumimoji="1" lang="ko-Kore-KR" altLang="en-US" sz="14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A06CCC-A75B-2A49-AB4C-EBCE39107B67}"/>
              </a:ext>
            </a:extLst>
          </p:cNvPr>
          <p:cNvSpPr/>
          <p:nvPr/>
        </p:nvSpPr>
        <p:spPr>
          <a:xfrm>
            <a:off x="2931556" y="4961895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AddroundKey</a:t>
            </a:r>
            <a:endParaRPr kumimoji="1" lang="ko-Kore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72DE4-21AF-8D47-9F5C-73E33670975B}"/>
              </a:ext>
            </a:extLst>
          </p:cNvPr>
          <p:cNvSpPr txBox="1"/>
          <p:nvPr/>
        </p:nvSpPr>
        <p:spPr>
          <a:xfrm>
            <a:off x="970400" y="401859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round function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E36F3A-AF51-0743-AB26-C30A45F8AF06}"/>
              </a:ext>
            </a:extLst>
          </p:cNvPr>
          <p:cNvSpPr/>
          <p:nvPr/>
        </p:nvSpPr>
        <p:spPr>
          <a:xfrm>
            <a:off x="8287246" y="2509151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Packing</a:t>
            </a:r>
            <a:endParaRPr kumimoji="1" lang="ko-Kore-KR" altLang="en-US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AC3491-721F-9C4C-81C4-BD8A70AD69EE}"/>
              </a:ext>
            </a:extLst>
          </p:cNvPr>
          <p:cNvSpPr/>
          <p:nvPr/>
        </p:nvSpPr>
        <p:spPr>
          <a:xfrm>
            <a:off x="8287246" y="3136602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300" dirty="0" err="1"/>
              <a:t>Sbox</a:t>
            </a:r>
            <a:r>
              <a:rPr kumimoji="1" lang="en-US" altLang="ko-Kore-KR" sz="1300" dirty="0"/>
              <a:t>(</a:t>
            </a:r>
            <a:r>
              <a:rPr kumimoji="1" lang="en-US" altLang="ko-Kore-KR" sz="1300" dirty="0" err="1"/>
              <a:t>FixSlice</a:t>
            </a:r>
            <a:r>
              <a:rPr kumimoji="1" lang="en-US" altLang="ko-Kore-KR" sz="1300" dirty="0"/>
              <a:t>)</a:t>
            </a:r>
            <a:endParaRPr kumimoji="1" lang="ko-Kore-KR" altLang="en-US" sz="13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BC589F-1496-884F-9871-8F84A1D3DEDC}"/>
              </a:ext>
            </a:extLst>
          </p:cNvPr>
          <p:cNvSpPr/>
          <p:nvPr/>
        </p:nvSpPr>
        <p:spPr>
          <a:xfrm>
            <a:off x="8287245" y="3764053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Mixcolumns</a:t>
            </a:r>
            <a:endParaRPr kumimoji="1" lang="ko-Kore-KR" altLang="en-US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63D938C-E5B2-1148-9325-DCC295E4BAF0}"/>
              </a:ext>
            </a:extLst>
          </p:cNvPr>
          <p:cNvSpPr/>
          <p:nvPr/>
        </p:nvSpPr>
        <p:spPr>
          <a:xfrm>
            <a:off x="8287244" y="4387925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 err="1"/>
              <a:t>AddroundKey</a:t>
            </a:r>
            <a:endParaRPr kumimoji="1" lang="ko-Kore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B13B05-9591-0E4A-A0DB-D60B8509FC42}"/>
              </a:ext>
            </a:extLst>
          </p:cNvPr>
          <p:cNvSpPr/>
          <p:nvPr/>
        </p:nvSpPr>
        <p:spPr>
          <a:xfrm>
            <a:off x="8287243" y="5011797"/>
            <a:ext cx="1315843" cy="46835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/>
              <a:t>Unpacking</a:t>
            </a:r>
            <a:endParaRPr kumimoji="1" lang="ko-Kore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98C4D3-A1F1-9144-8274-77A673918028}"/>
              </a:ext>
            </a:extLst>
          </p:cNvPr>
          <p:cNvSpPr txBox="1"/>
          <p:nvPr/>
        </p:nvSpPr>
        <p:spPr>
          <a:xfrm>
            <a:off x="9870717" y="373517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round function</a:t>
            </a:r>
            <a:endParaRPr kumimoji="1" lang="ko-Kore-KR" altLang="en-US" dirty="0"/>
          </a:p>
        </p:txBody>
      </p: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3EBCB526-9D23-2649-B471-AAC4501D1B5D}"/>
              </a:ext>
            </a:extLst>
          </p:cNvPr>
          <p:cNvCxnSpPr>
            <a:stCxn id="19" idx="3"/>
            <a:endCxn id="21" idx="3"/>
          </p:cNvCxnSpPr>
          <p:nvPr/>
        </p:nvCxnSpPr>
        <p:spPr>
          <a:xfrm flipH="1">
            <a:off x="9603087" y="3370779"/>
            <a:ext cx="2" cy="1251323"/>
          </a:xfrm>
          <a:prstGeom prst="bentConnector3">
            <a:avLst>
              <a:gd name="adj1" fmla="val -114300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9896EC3E-BB49-854D-BE13-A121D4ACC66A}"/>
              </a:ext>
            </a:extLst>
          </p:cNvPr>
          <p:cNvCxnSpPr>
            <a:stCxn id="13" idx="1"/>
            <a:endCxn id="16" idx="1"/>
          </p:cNvCxnSpPr>
          <p:nvPr/>
        </p:nvCxnSpPr>
        <p:spPr>
          <a:xfrm rot="10800000" flipV="1">
            <a:off x="2931557" y="3320876"/>
            <a:ext cx="3" cy="1875195"/>
          </a:xfrm>
          <a:prstGeom prst="bentConnector3">
            <a:avLst>
              <a:gd name="adj1" fmla="val 76201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7B20AB37-12E3-884A-923D-BEE8BD21A956}"/>
              </a:ext>
            </a:extLst>
          </p:cNvPr>
          <p:cNvCxnSpPr>
            <a:stCxn id="13" idx="3"/>
            <a:endCxn id="14" idx="3"/>
          </p:cNvCxnSpPr>
          <p:nvPr/>
        </p:nvCxnSpPr>
        <p:spPr>
          <a:xfrm flipH="1">
            <a:off x="4247401" y="3320877"/>
            <a:ext cx="1" cy="627451"/>
          </a:xfrm>
          <a:prstGeom prst="bentConnector3">
            <a:avLst>
              <a:gd name="adj1" fmla="val -228600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885E3AD-E59F-C249-B6D9-71707533276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80083" y="3370779"/>
            <a:ext cx="3807163" cy="263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 err="1"/>
              <a:t>FixSlicing</a:t>
            </a:r>
            <a:r>
              <a:rPr lang="en-US" altLang="ko-Kore-KR" dirty="0"/>
              <a:t> AES –</a:t>
            </a:r>
            <a:r>
              <a:rPr lang="ko-KR" altLang="en-US" dirty="0"/>
              <a:t> </a:t>
            </a:r>
            <a:r>
              <a:rPr lang="en-US" altLang="ko-KR" dirty="0"/>
              <a:t>Packing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6D8C8-8381-2E48-9AD0-2B755E09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59" y="1729349"/>
            <a:ext cx="4784706" cy="42818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BF7C71-5E78-7A4C-91B7-0BA279F21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2905945"/>
            <a:ext cx="6000230" cy="19286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EFCDC5-252E-1E4F-8EA2-2E27F9BA402A}"/>
              </a:ext>
            </a:extLst>
          </p:cNvPr>
          <p:cNvSpPr txBox="1"/>
          <p:nvPr/>
        </p:nvSpPr>
        <p:spPr>
          <a:xfrm>
            <a:off x="6321846" y="172934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pt</a:t>
            </a:r>
            <a:r>
              <a:rPr kumimoji="1" lang="en-US" altLang="ko-Kore-KR" dirty="0"/>
              <a:t>[0]</a:t>
            </a:r>
            <a:endParaRPr kumimoji="1" lang="ko-Kore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2A34A4-16DB-8148-8461-45E5627B07BC}"/>
              </a:ext>
            </a:extLst>
          </p:cNvPr>
          <p:cNvSpPr txBox="1"/>
          <p:nvPr/>
        </p:nvSpPr>
        <p:spPr>
          <a:xfrm>
            <a:off x="6327753" y="216375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pt</a:t>
            </a:r>
            <a:r>
              <a:rPr kumimoji="1" lang="en-US" altLang="ko-Kore-KR" dirty="0"/>
              <a:t>[1]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094479-AEEF-234E-A37E-28556C0D9573}"/>
              </a:ext>
            </a:extLst>
          </p:cNvPr>
          <p:cNvSpPr txBox="1"/>
          <p:nvPr/>
        </p:nvSpPr>
        <p:spPr>
          <a:xfrm>
            <a:off x="6321846" y="259816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pt</a:t>
            </a:r>
            <a:r>
              <a:rPr kumimoji="1" lang="en-US" altLang="ko-Kore-KR" dirty="0"/>
              <a:t>[2]</a:t>
            </a:r>
            <a:endParaRPr kumimoji="1" lang="ko-Kore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EA88B6-D936-B24F-A582-39812AC8E88D}"/>
              </a:ext>
            </a:extLst>
          </p:cNvPr>
          <p:cNvSpPr txBox="1"/>
          <p:nvPr/>
        </p:nvSpPr>
        <p:spPr>
          <a:xfrm>
            <a:off x="6327753" y="299967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pt</a:t>
            </a:r>
            <a:r>
              <a:rPr kumimoji="1" lang="en-US" altLang="ko-Kore-KR" dirty="0"/>
              <a:t>[3]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6723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 err="1"/>
              <a:t>FixSlicing</a:t>
            </a:r>
            <a:r>
              <a:rPr lang="en-US" altLang="ko-Kore-KR" dirty="0"/>
              <a:t> AES – Packing</a:t>
            </a:r>
            <a:endParaRPr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1DF8FF-0D23-7A4F-BE7D-15B14099D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38541"/>
              </p:ext>
            </p:extLst>
          </p:nvPr>
        </p:nvGraphicFramePr>
        <p:xfrm>
          <a:off x="1113148" y="1833812"/>
          <a:ext cx="2101276" cy="199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19">
                  <a:extLst>
                    <a:ext uri="{9D8B030D-6E8A-4147-A177-3AD203B41FA5}">
                      <a16:colId xmlns:a16="http://schemas.microsoft.com/office/drawing/2014/main" val="3739343212"/>
                    </a:ext>
                  </a:extLst>
                </a:gridCol>
                <a:gridCol w="525319">
                  <a:extLst>
                    <a:ext uri="{9D8B030D-6E8A-4147-A177-3AD203B41FA5}">
                      <a16:colId xmlns:a16="http://schemas.microsoft.com/office/drawing/2014/main" val="4240677376"/>
                    </a:ext>
                  </a:extLst>
                </a:gridCol>
                <a:gridCol w="525319">
                  <a:extLst>
                    <a:ext uri="{9D8B030D-6E8A-4147-A177-3AD203B41FA5}">
                      <a16:colId xmlns:a16="http://schemas.microsoft.com/office/drawing/2014/main" val="3327570872"/>
                    </a:ext>
                  </a:extLst>
                </a:gridCol>
                <a:gridCol w="525319">
                  <a:extLst>
                    <a:ext uri="{9D8B030D-6E8A-4147-A177-3AD203B41FA5}">
                      <a16:colId xmlns:a16="http://schemas.microsoft.com/office/drawing/2014/main" val="470804100"/>
                    </a:ext>
                  </a:extLst>
                </a:gridCol>
              </a:tblGrid>
              <a:tr h="498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286116"/>
                  </a:ext>
                </a:extLst>
              </a:tr>
              <a:tr h="498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70643"/>
                  </a:ext>
                </a:extLst>
              </a:tr>
              <a:tr h="498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A14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736968"/>
                  </a:ext>
                </a:extLst>
              </a:tr>
              <a:tr h="498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A15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023977"/>
                  </a:ext>
                </a:extLst>
              </a:tr>
            </a:tbl>
          </a:graphicData>
        </a:graphic>
      </p:graphicFrame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AB6CE113-0A6E-114E-824D-BE7C274A74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06072"/>
              </p:ext>
            </p:extLst>
          </p:nvPr>
        </p:nvGraphicFramePr>
        <p:xfrm>
          <a:off x="1113148" y="4246968"/>
          <a:ext cx="2101276" cy="1992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319">
                  <a:extLst>
                    <a:ext uri="{9D8B030D-6E8A-4147-A177-3AD203B41FA5}">
                      <a16:colId xmlns:a16="http://schemas.microsoft.com/office/drawing/2014/main" val="3739343212"/>
                    </a:ext>
                  </a:extLst>
                </a:gridCol>
                <a:gridCol w="525319">
                  <a:extLst>
                    <a:ext uri="{9D8B030D-6E8A-4147-A177-3AD203B41FA5}">
                      <a16:colId xmlns:a16="http://schemas.microsoft.com/office/drawing/2014/main" val="4240677376"/>
                    </a:ext>
                  </a:extLst>
                </a:gridCol>
                <a:gridCol w="525319">
                  <a:extLst>
                    <a:ext uri="{9D8B030D-6E8A-4147-A177-3AD203B41FA5}">
                      <a16:colId xmlns:a16="http://schemas.microsoft.com/office/drawing/2014/main" val="3327570872"/>
                    </a:ext>
                  </a:extLst>
                </a:gridCol>
                <a:gridCol w="525319">
                  <a:extLst>
                    <a:ext uri="{9D8B030D-6E8A-4147-A177-3AD203B41FA5}">
                      <a16:colId xmlns:a16="http://schemas.microsoft.com/office/drawing/2014/main" val="470804100"/>
                    </a:ext>
                  </a:extLst>
                </a:gridCol>
              </a:tblGrid>
              <a:tr h="498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286116"/>
                  </a:ext>
                </a:extLst>
              </a:tr>
              <a:tr h="498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B9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270643"/>
                  </a:ext>
                </a:extLst>
              </a:tr>
              <a:tr h="498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2736968"/>
                  </a:ext>
                </a:extLst>
              </a:tr>
              <a:tr h="49802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dirty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ko-Kore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0239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84A7A2-893B-264B-ABBF-BD31C5B52ADC}"/>
              </a:ext>
            </a:extLst>
          </p:cNvPr>
          <p:cNvSpPr txBox="1"/>
          <p:nvPr/>
        </p:nvSpPr>
        <p:spPr>
          <a:xfrm>
            <a:off x="93557" y="384458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ROW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8A691-C61B-3545-A789-E84D0F452D51}"/>
              </a:ext>
            </a:extLst>
          </p:cNvPr>
          <p:cNvSpPr txBox="1"/>
          <p:nvPr/>
        </p:nvSpPr>
        <p:spPr>
          <a:xfrm>
            <a:off x="844706" y="18806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AFD5D-F90A-5E4E-A851-E88959C11797}"/>
              </a:ext>
            </a:extLst>
          </p:cNvPr>
          <p:cNvSpPr txBox="1"/>
          <p:nvPr/>
        </p:nvSpPr>
        <p:spPr>
          <a:xfrm>
            <a:off x="844705" y="24079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54DD41-C027-594C-BB83-3E58B049CF5C}"/>
              </a:ext>
            </a:extLst>
          </p:cNvPr>
          <p:cNvSpPr txBox="1"/>
          <p:nvPr/>
        </p:nvSpPr>
        <p:spPr>
          <a:xfrm>
            <a:off x="844705" y="288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C1366C-3691-364F-B281-B8CECCB4B652}"/>
              </a:ext>
            </a:extLst>
          </p:cNvPr>
          <p:cNvSpPr txBox="1"/>
          <p:nvPr/>
        </p:nvSpPr>
        <p:spPr>
          <a:xfrm>
            <a:off x="844704" y="34097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5F5AB6-6DFC-F44B-8E44-AF3CC10A5F0E}"/>
              </a:ext>
            </a:extLst>
          </p:cNvPr>
          <p:cNvSpPr txBox="1"/>
          <p:nvPr/>
        </p:nvSpPr>
        <p:spPr>
          <a:xfrm>
            <a:off x="844704" y="4279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2326DF-0184-5345-823F-F6A9A83F4B17}"/>
              </a:ext>
            </a:extLst>
          </p:cNvPr>
          <p:cNvSpPr txBox="1"/>
          <p:nvPr/>
        </p:nvSpPr>
        <p:spPr>
          <a:xfrm>
            <a:off x="844703" y="48067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D0ED9-A30D-FC47-B753-65C8919C97DC}"/>
              </a:ext>
            </a:extLst>
          </p:cNvPr>
          <p:cNvSpPr txBox="1"/>
          <p:nvPr/>
        </p:nvSpPr>
        <p:spPr>
          <a:xfrm>
            <a:off x="844703" y="528119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F3634-8DF4-D14D-898C-8EA07A5B7588}"/>
              </a:ext>
            </a:extLst>
          </p:cNvPr>
          <p:cNvSpPr txBox="1"/>
          <p:nvPr/>
        </p:nvSpPr>
        <p:spPr>
          <a:xfrm>
            <a:off x="844702" y="58085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D18FC-FF1A-C141-97F5-BF5A55161896}"/>
              </a:ext>
            </a:extLst>
          </p:cNvPr>
          <p:cNvSpPr txBox="1"/>
          <p:nvPr/>
        </p:nvSpPr>
        <p:spPr>
          <a:xfrm>
            <a:off x="1571316" y="103252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COLUMN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39C3E-9008-6C4F-9C2C-FF42709DE30D}"/>
              </a:ext>
            </a:extLst>
          </p:cNvPr>
          <p:cNvSpPr txBox="1"/>
          <p:nvPr/>
        </p:nvSpPr>
        <p:spPr>
          <a:xfrm>
            <a:off x="1215888" y="15113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23585-8559-5A46-AE2E-1EC94967709C}"/>
              </a:ext>
            </a:extLst>
          </p:cNvPr>
          <p:cNvSpPr txBox="1"/>
          <p:nvPr/>
        </p:nvSpPr>
        <p:spPr>
          <a:xfrm>
            <a:off x="1744145" y="15042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F63F7E-671F-8749-AE0C-3AFDE81A50C9}"/>
              </a:ext>
            </a:extLst>
          </p:cNvPr>
          <p:cNvSpPr txBox="1"/>
          <p:nvPr/>
        </p:nvSpPr>
        <p:spPr>
          <a:xfrm>
            <a:off x="2272402" y="15076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F935A6-FDEC-8940-9FD2-7E33F2859A97}"/>
              </a:ext>
            </a:extLst>
          </p:cNvPr>
          <p:cNvSpPr txBox="1"/>
          <p:nvPr/>
        </p:nvSpPr>
        <p:spPr>
          <a:xfrm>
            <a:off x="2800659" y="15042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26202-C7AA-984E-8FEF-C2EF3485BDB2}"/>
              </a:ext>
            </a:extLst>
          </p:cNvPr>
          <p:cNvSpPr txBox="1"/>
          <p:nvPr/>
        </p:nvSpPr>
        <p:spPr>
          <a:xfrm>
            <a:off x="1215888" y="39101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C4DD0-D683-8B43-B642-F5A36CBC15C4}"/>
              </a:ext>
            </a:extLst>
          </p:cNvPr>
          <p:cNvSpPr txBox="1"/>
          <p:nvPr/>
        </p:nvSpPr>
        <p:spPr>
          <a:xfrm>
            <a:off x="1744145" y="39030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C3259-19EF-5740-86CE-B80943BA99E8}"/>
              </a:ext>
            </a:extLst>
          </p:cNvPr>
          <p:cNvSpPr txBox="1"/>
          <p:nvPr/>
        </p:nvSpPr>
        <p:spPr>
          <a:xfrm>
            <a:off x="2272402" y="39064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A6CA9-7178-AF4F-85AC-4E71EB3996B3}"/>
              </a:ext>
            </a:extLst>
          </p:cNvPr>
          <p:cNvSpPr txBox="1"/>
          <p:nvPr/>
        </p:nvSpPr>
        <p:spPr>
          <a:xfrm>
            <a:off x="2800659" y="39030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graphicFrame>
        <p:nvGraphicFramePr>
          <p:cNvPr id="24" name="표 27">
            <a:extLst>
              <a:ext uri="{FF2B5EF4-FFF2-40B4-BE49-F238E27FC236}">
                <a16:creationId xmlns:a16="http://schemas.microsoft.com/office/drawing/2014/main" id="{A1E45187-4750-E741-AF21-71F57BE9D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15495"/>
              </p:ext>
            </p:extLst>
          </p:nvPr>
        </p:nvGraphicFramePr>
        <p:xfrm>
          <a:off x="3652080" y="2635695"/>
          <a:ext cx="8128000" cy="2466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68861469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7837192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2500504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0836666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524024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39451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392383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6787427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06233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8824781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4157047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997379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7457158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849542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6529634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2406054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512521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480547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8933954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96373181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9538451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7458518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1840103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7728726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4747369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1822289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614229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0876797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188885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9602499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84781522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01790228"/>
                    </a:ext>
                  </a:extLst>
                </a:gridCol>
              </a:tblGrid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ROW3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ROW2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ROW1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ROW0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80914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COL3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758444"/>
                  </a:ext>
                </a:extLst>
              </a:tr>
              <a:tr h="16387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A03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B03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A07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B07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A11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B11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A15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B15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A02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B02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A06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B06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A10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B10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A14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B14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A01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B01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A05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B05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A09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B09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A13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B13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A00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B00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A04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B04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A08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B08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A12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B12</a:t>
                      </a:r>
                      <a:endParaRPr lang="ko-Kore-KR" altLang="en-US" dirty="0"/>
                    </a:p>
                  </a:txBody>
                  <a:tcPr vert="wordArtVertRtl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65001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8BBA2DB-E970-6443-A541-9126653118E2}"/>
              </a:ext>
            </a:extLst>
          </p:cNvPr>
          <p:cNvSpPr/>
          <p:nvPr/>
        </p:nvSpPr>
        <p:spPr>
          <a:xfrm>
            <a:off x="3652080" y="3429000"/>
            <a:ext cx="8128000" cy="2706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326DF9-36E6-E349-A99D-E39DA9237220}"/>
              </a:ext>
            </a:extLst>
          </p:cNvPr>
          <p:cNvSpPr txBox="1"/>
          <p:nvPr/>
        </p:nvSpPr>
        <p:spPr>
          <a:xfrm>
            <a:off x="3266397" y="3409722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state[0]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0498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 err="1"/>
              <a:t>FixSlicing</a:t>
            </a:r>
            <a:r>
              <a:rPr lang="en-US" altLang="ko-Kore-KR" dirty="0"/>
              <a:t> AES –</a:t>
            </a:r>
            <a:r>
              <a:rPr lang="ko-KR" altLang="en-US" dirty="0"/>
              <a:t> </a:t>
            </a:r>
            <a:r>
              <a:rPr lang="en-US" altLang="ko-KR" dirty="0"/>
              <a:t>CTR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AD6A26-B756-E546-9018-5F35E10C0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306" y="1018073"/>
            <a:ext cx="8194894" cy="563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75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 err="1"/>
              <a:t>FixSlicing</a:t>
            </a:r>
            <a:r>
              <a:rPr lang="en-US" altLang="ko-Kore-KR" dirty="0"/>
              <a:t> AES – CTR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7C85AA-7347-3A48-8E46-392762B9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09" y="1103881"/>
            <a:ext cx="5239188" cy="554637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41B9B26-76BF-284D-8F9B-8D248C079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693" y="1453931"/>
            <a:ext cx="5016598" cy="43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 err="1"/>
              <a:t>FixSlicing</a:t>
            </a:r>
            <a:r>
              <a:rPr lang="en-US" altLang="ko-Kore-KR" dirty="0"/>
              <a:t> AES – CTR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6E4730-5F9C-CB47-B66C-DED169D5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483" y="1226097"/>
            <a:ext cx="6911276" cy="53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9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 err="1"/>
              <a:t>FixSlicing</a:t>
            </a:r>
            <a:r>
              <a:rPr lang="en-US" altLang="ko-Kore-KR" dirty="0"/>
              <a:t> AES – CTR </a:t>
            </a:r>
            <a:r>
              <a:rPr lang="ko-KR" altLang="en-US" dirty="0" err="1"/>
              <a:t>구헌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212136-C6C2-154D-909D-73D95C873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6" y="1627789"/>
            <a:ext cx="4838043" cy="4331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20EE17-D59C-B048-AFDE-6AF88DB8F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693" y="1453931"/>
            <a:ext cx="5016598" cy="437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7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 err="1"/>
              <a:t>FixSlicing</a:t>
            </a:r>
            <a:r>
              <a:rPr lang="en-US" altLang="ko-Kore-KR" dirty="0"/>
              <a:t> AES – CTR</a:t>
            </a:r>
            <a:r>
              <a:rPr lang="ko-KR" altLang="en-US"/>
              <a:t> 구현</a:t>
            </a: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013A7F-7B1B-274B-A151-1C07895A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783" y="1103881"/>
            <a:ext cx="4839795" cy="55492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F344FB-0F3B-E540-8E47-1987A1B9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09" y="1103881"/>
            <a:ext cx="5239188" cy="554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11456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283</Words>
  <Application>Microsoft Macintosh PowerPoint</Application>
  <PresentationFormat>와이드스크린</PresentationFormat>
  <Paragraphs>160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Malgun Gothic</vt:lpstr>
      <vt:lpstr>Arial</vt:lpstr>
      <vt:lpstr>제목 테마</vt:lpstr>
      <vt:lpstr>CryptoCraft 테마</vt:lpstr>
      <vt:lpstr>FixSlicing AES</vt:lpstr>
      <vt:lpstr>FixSlicing AES</vt:lpstr>
      <vt:lpstr>FixSlicing AES – Packing</vt:lpstr>
      <vt:lpstr>FixSlicing AES – Packing</vt:lpstr>
      <vt:lpstr>FixSlicing AES – CTR</vt:lpstr>
      <vt:lpstr>FixSlicing AES – CTR</vt:lpstr>
      <vt:lpstr>FixSlicing AES – CTR</vt:lpstr>
      <vt:lpstr>FixSlicing AES – CTR 구헌</vt:lpstr>
      <vt:lpstr>FixSlicing AES – CTR 구현</vt:lpstr>
      <vt:lpstr>FixSlicing AES – CTR 성능</vt:lpstr>
      <vt:lpstr>질문…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3</cp:revision>
  <dcterms:created xsi:type="dcterms:W3CDTF">2019-03-05T04:29:07Z</dcterms:created>
  <dcterms:modified xsi:type="dcterms:W3CDTF">2021-07-18T09:19:29Z</dcterms:modified>
</cp:coreProperties>
</file>