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81" r:id="rId3"/>
    <p:sldId id="282" r:id="rId4"/>
    <p:sldId id="291" r:id="rId5"/>
    <p:sldId id="283" r:id="rId6"/>
    <p:sldId id="284" r:id="rId7"/>
    <p:sldId id="286" r:id="rId8"/>
    <p:sldId id="289" r:id="rId9"/>
    <p:sldId id="285" r:id="rId10"/>
    <p:sldId id="288" r:id="rId11"/>
    <p:sldId id="290" r:id="rId12"/>
    <p:sldId id="292" r:id="rId13"/>
    <p:sldId id="274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F2411-F630-394B-9FEA-1A361F400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E21F08-3A17-1B43-9D4A-947EA3086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BDED7-BB80-9041-9096-1AEB1F86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F131-5FA7-8B46-9560-16C2F5A267A1}" type="datetimeFigureOut">
              <a:rPr kumimoji="1" lang="ko-Kore-KR" altLang="en-US" smtClean="0"/>
              <a:t>2021. 7. 18.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2FF88-AFD9-F349-B895-2E26FFC4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41B0B-4EEE-BA42-86A4-C962E76DC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935E-4EA1-B64F-8924-14C9009500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562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1CDF3-6C34-ED4C-8D83-B4B54258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915586-344F-CE47-9C9E-9DF67A0A8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ECCBC3-A57A-4F40-ACE1-8BB20CE7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F131-5FA7-8B46-9560-16C2F5A267A1}" type="datetimeFigureOut">
              <a:rPr kumimoji="1" lang="ko-Kore-KR" altLang="en-US" smtClean="0"/>
              <a:t>2021. 7. 18.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D8E91-8E9F-1046-BD70-47161A80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8C9D89-8FB3-C344-9D70-65ADF66D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935E-4EA1-B64F-8924-14C9009500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31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243B75-8A4E-4244-9DBB-A402D7499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9502DE-2FC4-3842-8002-5076E7B67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70C2E-23B3-9141-B687-69868AD80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F131-5FA7-8B46-9560-16C2F5A267A1}" type="datetimeFigureOut">
              <a:rPr kumimoji="1" lang="ko-Kore-KR" altLang="en-US" smtClean="0"/>
              <a:t>2021. 7. 18.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60C018-56D6-124D-89E4-336E88C2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1403FC-5F01-3F41-AF04-49564B07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935E-4EA1-B64F-8924-14C9009500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1280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23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66332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9501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96BF1-28E9-A14F-AFF0-26D5FF88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2DEF6-4B8F-1E4F-A923-9242F9025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BC45F3-4B7F-F541-B01D-E1417156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F131-5FA7-8B46-9560-16C2F5A267A1}" type="datetimeFigureOut">
              <a:rPr kumimoji="1" lang="ko-Kore-KR" altLang="en-US" smtClean="0"/>
              <a:t>2021. 7. 18.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88A0F-41AD-2C4A-9896-527A7BF1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90D9E-E1A4-2048-B485-89D12AA7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935E-4EA1-B64F-8924-14C9009500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805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6BD17-E86B-6F48-B7A5-06AEF5A1F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87F74D-A535-254E-992C-0B6705458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E0EC9-F301-6D47-A7CA-C75E41F7A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F131-5FA7-8B46-9560-16C2F5A267A1}" type="datetimeFigureOut">
              <a:rPr kumimoji="1" lang="ko-Kore-KR" altLang="en-US" smtClean="0"/>
              <a:t>2021. 7. 18.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9524D-CB69-5D40-9B3E-7A6CB2A0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3DE93-9D41-9142-B4B5-F09FA6C5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935E-4EA1-B64F-8924-14C9009500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86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51B46-AFFF-9C41-A162-7EFDB134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7C0F3-0406-9440-892E-8BD500341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E676B-C7D5-DD43-8759-4C7DA9411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7F2604-64A9-574C-AA8C-01CE96B0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F131-5FA7-8B46-9560-16C2F5A267A1}" type="datetimeFigureOut">
              <a:rPr kumimoji="1" lang="ko-Kore-KR" altLang="en-US" smtClean="0"/>
              <a:t>2021. 7. 18.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BCB86F-83BC-DB49-B952-E8169642A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0928BC-8EED-CB44-83D2-54907EC4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935E-4EA1-B64F-8924-14C9009500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046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1DC4E-577C-5C4E-A00E-32C7D804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325E5E-05C7-8444-8437-01BB6E661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51C2C8-2843-F84D-AFB3-255AE4D5A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3345AF-0C4E-5E42-BEE1-B23B0FA09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79B6E0-625A-F34C-98F5-40B2E380E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F657C-14F2-6A4A-816B-05473FD81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F131-5FA7-8B46-9560-16C2F5A267A1}" type="datetimeFigureOut">
              <a:rPr kumimoji="1" lang="ko-Kore-KR" altLang="en-US" smtClean="0"/>
              <a:t>2021. 7. 18.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BA20A0-E95C-1146-A749-15D62FAB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3EA5C3-5716-5B43-A5D7-F3D0F9D3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935E-4EA1-B64F-8924-14C9009500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050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37461-F009-1143-94BE-746522FE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4EFBEE-5E9C-7441-8EED-B7263F84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F131-5FA7-8B46-9560-16C2F5A267A1}" type="datetimeFigureOut">
              <a:rPr kumimoji="1" lang="ko-Kore-KR" altLang="en-US" smtClean="0"/>
              <a:t>2021. 7. 18.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FAC31B-1DBD-2A4F-89D3-C037E349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07225F-B95E-4044-AF28-0387C8FD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935E-4EA1-B64F-8924-14C9009500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211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3B387F-83D6-F542-B10D-323C2137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F131-5FA7-8B46-9560-16C2F5A267A1}" type="datetimeFigureOut">
              <a:rPr kumimoji="1" lang="ko-Kore-KR" altLang="en-US" smtClean="0"/>
              <a:t>2021. 7. 18.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E67D56-42F9-A540-A40C-1C4C85CEE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4412A8-522D-DB40-97E7-67C0B6FA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935E-4EA1-B64F-8924-14C9009500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893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BBFF0-03FC-9441-9E6C-067B0EE0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272C4-8367-9748-A431-1FB08C846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CC5EDD-0F07-2C46-81FE-051AD55DA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EC769D-284F-4541-9DBC-0D89026B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F131-5FA7-8B46-9560-16C2F5A267A1}" type="datetimeFigureOut">
              <a:rPr kumimoji="1" lang="ko-Kore-KR" altLang="en-US" smtClean="0"/>
              <a:t>2021. 7. 18.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91E079-1337-FB42-BB25-AAFA8A70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0E7595-976C-1240-A8E5-A3EA8333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935E-4EA1-B64F-8924-14C9009500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943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9757B-C6C4-BD48-B415-A53CB472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91718D-FD13-1C49-99EA-30BD1CAAA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CD906B-972B-684F-A007-DE4AC02DE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A2B730-5D3F-314F-A9E3-394C53CD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F131-5FA7-8B46-9560-16C2F5A267A1}" type="datetimeFigureOut">
              <a:rPr kumimoji="1" lang="ko-Kore-KR" altLang="en-US" smtClean="0"/>
              <a:t>2021. 7. 18.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138487-C66C-F346-B043-9F9B5ABD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8C50F0-1515-7F47-ADFD-5C8902FC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935E-4EA1-B64F-8924-14C9009500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02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9A80FB-F4D1-2940-9EC8-A4EC2D0E4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5EF4D-71CE-7646-BEC4-5A564BCEE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86B26B-F6C3-8648-A276-968A460E9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8F131-5FA7-8B46-9560-16C2F5A267A1}" type="datetimeFigureOut">
              <a:rPr kumimoji="1" lang="ko-Kore-KR" altLang="en-US" smtClean="0"/>
              <a:t>2021. 7. 18.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CC46D9-B320-6A4A-B76C-1142304F2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92D9C8-4C6E-8746-B267-F7A56DA9C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935E-4EA1-B64F-8924-14C9009500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237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F37195B-6C10-1A40-A508-E59D4E638A35}"/>
              </a:ext>
            </a:extLst>
          </p:cNvPr>
          <p:cNvSpPr txBox="1"/>
          <p:nvPr/>
        </p:nvSpPr>
        <p:spPr>
          <a:xfrm>
            <a:off x="1629371" y="2641938"/>
            <a:ext cx="93957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dirty="0"/>
              <a:t>Post-quantum </a:t>
            </a:r>
            <a:r>
              <a:rPr kumimoji="1" lang="ko-Kore-KR" altLang="en-US" sz="3500" dirty="0"/>
              <a:t>대칭</a:t>
            </a:r>
            <a:r>
              <a:rPr kumimoji="1" lang="ko-KR" altLang="en-US" sz="3500" dirty="0"/>
              <a:t>키 암호</a:t>
            </a:r>
            <a:r>
              <a:rPr kumimoji="1" lang="en-US" altLang="ko-KR" sz="3500" dirty="0"/>
              <a:t> </a:t>
            </a:r>
            <a:r>
              <a:rPr kumimoji="1" lang="ko-KR" altLang="en-US" sz="3500" dirty="0"/>
              <a:t>보안 강도 추정 </a:t>
            </a:r>
            <a:r>
              <a:rPr kumimoji="1" lang="en-US" altLang="ko-KR" sz="3500" dirty="0"/>
              <a:t>(NIST)</a:t>
            </a:r>
            <a:endParaRPr kumimoji="1" lang="ko-Kore-KR" altLang="en-US" sz="3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BBC88D-9255-1F48-A49C-613C471F491F}"/>
              </a:ext>
            </a:extLst>
          </p:cNvPr>
          <p:cNvSpPr txBox="1"/>
          <p:nvPr/>
        </p:nvSpPr>
        <p:spPr>
          <a:xfrm>
            <a:off x="5753994" y="4114010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500" dirty="0"/>
              <a:t>장경배</a:t>
            </a:r>
            <a:endParaRPr kumimoji="1" lang="en-US" altLang="ko-KR" sz="25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25F36C8-C9DE-6B40-B368-ABCE4B6594B9}"/>
              </a:ext>
            </a:extLst>
          </p:cNvPr>
          <p:cNvSpPr/>
          <p:nvPr/>
        </p:nvSpPr>
        <p:spPr>
          <a:xfrm>
            <a:off x="4578854" y="3682709"/>
            <a:ext cx="3034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https://youtu.be/1b_2b3BvvIc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9696C64-645E-E248-9246-A490E745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" altLang="ko-Kore-KR" dirty="0"/>
              <a:t>NIST's Security Strength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6DEB17-6688-654D-9023-DA9C8CFD8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406" y="1994499"/>
            <a:ext cx="6989379" cy="18201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CC3C24E-B599-7344-A9BB-23655A5926DD}"/>
              </a:ext>
            </a:extLst>
          </p:cNvPr>
          <p:cNvSpPr/>
          <p:nvPr/>
        </p:nvSpPr>
        <p:spPr>
          <a:xfrm>
            <a:off x="816092" y="1387253"/>
            <a:ext cx="4446602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2000" dirty="0">
                <a:sym typeface="Wingdings" pitchFamily="2" charset="2"/>
              </a:rPr>
              <a:t>NIST post-quantum </a:t>
            </a:r>
            <a:r>
              <a:rPr lang="ko-KR" altLang="en-US" sz="2000" dirty="0">
                <a:sym typeface="Wingdings" pitchFamily="2" charset="2"/>
              </a:rPr>
              <a:t>보안 강도와 비교</a:t>
            </a:r>
            <a:endParaRPr lang="en-US" altLang="ko-KR" sz="20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ore-KR" sz="20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ore-KR" sz="20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ore-KR" sz="20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ore-KR" sz="20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ore-KR" sz="20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ore-KR" sz="20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ore-KR" sz="20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ore-KR" sz="2000" dirty="0">
              <a:sym typeface="Wingdings" pitchFamily="2" charset="2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35A605-2864-2A41-A418-F08149C51F3E}"/>
              </a:ext>
            </a:extLst>
          </p:cNvPr>
          <p:cNvSpPr/>
          <p:nvPr/>
        </p:nvSpPr>
        <p:spPr>
          <a:xfrm>
            <a:off x="3794234" y="2522482"/>
            <a:ext cx="2984938" cy="252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69ED3B-D001-174F-AE75-7F4D1D0B4774}"/>
              </a:ext>
            </a:extLst>
          </p:cNvPr>
          <p:cNvSpPr/>
          <p:nvPr/>
        </p:nvSpPr>
        <p:spPr>
          <a:xfrm>
            <a:off x="3794234" y="3092669"/>
            <a:ext cx="2984938" cy="252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49225C-5155-044D-A148-0A5476F889FA}"/>
              </a:ext>
            </a:extLst>
          </p:cNvPr>
          <p:cNvSpPr/>
          <p:nvPr/>
        </p:nvSpPr>
        <p:spPr>
          <a:xfrm>
            <a:off x="5260426" y="1386501"/>
            <a:ext cx="2179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(</a:t>
            </a:r>
            <a:r>
              <a:rPr kumimoji="1" lang="en-US" altLang="ko-Kore-KR" dirty="0"/>
              <a:t>Total gates X  Depth</a:t>
            </a:r>
            <a:r>
              <a:rPr kumimoji="1" lang="en-US" altLang="ko-KR" dirty="0"/>
              <a:t>)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BFF58A-17E0-C545-82FD-AE796941065D}"/>
              </a:ext>
            </a:extLst>
          </p:cNvPr>
          <p:cNvSpPr/>
          <p:nvPr/>
        </p:nvSpPr>
        <p:spPr>
          <a:xfrm>
            <a:off x="3959625" y="3814649"/>
            <a:ext cx="1822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ym typeface="Wingdings" pitchFamily="2" charset="2"/>
              </a:rPr>
              <a:t>(nonce</a:t>
            </a:r>
            <a:r>
              <a:rPr lang="ko-KR" altLang="en-US" dirty="0">
                <a:sym typeface="Wingdings" pitchFamily="2" charset="2"/>
              </a:rPr>
              <a:t>는 </a:t>
            </a:r>
            <a:r>
              <a:rPr lang="en-US" altLang="ko-KR" dirty="0">
                <a:sym typeface="Wingdings" pitchFamily="2" charset="2"/>
              </a:rPr>
              <a:t>known)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5556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703B103-5A49-3145-A0A1-43FA4102D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116" y="2193784"/>
            <a:ext cx="6663559" cy="1728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1C58E7-F1D1-534C-A91A-61188473C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176" y="4201635"/>
            <a:ext cx="5527348" cy="2111942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39B89B7C-8A85-0D42-9AE8-FA9AF8526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Depth?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150F6F-269C-C345-88BA-F6328D76133F}"/>
              </a:ext>
            </a:extLst>
          </p:cNvPr>
          <p:cNvSpPr/>
          <p:nvPr/>
        </p:nvSpPr>
        <p:spPr>
          <a:xfrm>
            <a:off x="658436" y="1381792"/>
            <a:ext cx="45321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ym typeface="Wingdings" pitchFamily="2" charset="2"/>
              </a:rPr>
              <a:t>NCT </a:t>
            </a:r>
            <a:r>
              <a:rPr lang="ko-KR" altLang="en-US" sz="2000" dirty="0">
                <a:sym typeface="Wingdings" pitchFamily="2" charset="2"/>
              </a:rPr>
              <a:t>레벨에서의 </a:t>
            </a:r>
            <a:r>
              <a:rPr lang="en-US" altLang="ko-KR" sz="2000" dirty="0">
                <a:sym typeface="Wingdings" pitchFamily="2" charset="2"/>
              </a:rPr>
              <a:t>depth? ,</a:t>
            </a:r>
            <a:r>
              <a:rPr lang="ko-KR" altLang="en-US" sz="2000" dirty="0">
                <a:sym typeface="Wingdings" pitchFamily="2" charset="2"/>
              </a:rPr>
              <a:t>    아니라면</a:t>
            </a:r>
            <a:r>
              <a:rPr lang="en-US" altLang="ko-KR" sz="2000" dirty="0">
                <a:sym typeface="Wingdings" pitchFamily="2" charset="2"/>
              </a:rPr>
              <a:t>?</a:t>
            </a:r>
            <a:endParaRPr lang="en-US" altLang="ko-Kore-KR" sz="20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0226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B2CFA8-DAD3-CE4A-B735-BF757CE2C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2" y="1613792"/>
            <a:ext cx="6588973" cy="44826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B5F6D22-A29B-9949-A883-DC9E55315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207" y="2210895"/>
            <a:ext cx="5125545" cy="32884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19913FEE-D408-D24F-8DF6-16D3CAD79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Depth?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0898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dirty="0"/>
              <a:t>NIST's Security Strength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940BF-9ED2-4842-ADA4-D78402B25B73}"/>
              </a:ext>
            </a:extLst>
          </p:cNvPr>
          <p:cNvSpPr txBox="1"/>
          <p:nvPr/>
        </p:nvSpPr>
        <p:spPr>
          <a:xfrm>
            <a:off x="599090" y="1450427"/>
            <a:ext cx="69417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NIST</a:t>
            </a:r>
            <a:r>
              <a:rPr kumimoji="1" lang="ko-KR" altLang="en-US" dirty="0"/>
              <a:t>는 </a:t>
            </a:r>
            <a:r>
              <a:rPr kumimoji="1" lang="en-US" altLang="ko-KR" b="1" dirty="0"/>
              <a:t>Post-quantum</a:t>
            </a:r>
            <a:r>
              <a:rPr kumimoji="1" lang="ko-KR" altLang="en-US" b="1" dirty="0"/>
              <a:t>에 대한 보안 강도 추정</a:t>
            </a:r>
            <a:r>
              <a:rPr kumimoji="1" lang="ko-KR" altLang="en-US" dirty="0"/>
              <a:t>에 다음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가지를 고려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새로운 양자 알고리즘의 등장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Grover key search </a:t>
            </a:r>
            <a:r>
              <a:rPr kumimoji="1" lang="ko-KR" altLang="en-US" dirty="0"/>
              <a:t>공격 비용 추정 </a:t>
            </a:r>
            <a:r>
              <a:rPr kumimoji="1" lang="en-US" altLang="ko-KR" dirty="0"/>
              <a:t>(</a:t>
            </a:r>
            <a:r>
              <a:rPr kumimoji="1" lang="ko-KR" altLang="en-US" dirty="0"/>
              <a:t>양자 게이트</a:t>
            </a:r>
            <a:r>
              <a:rPr kumimoji="1" lang="en-US" altLang="ko-KR" dirty="0"/>
              <a:t>,</a:t>
            </a:r>
            <a:r>
              <a:rPr kumimoji="1" lang="ko-KR" altLang="en-US" dirty="0"/>
              <a:t> 회로 </a:t>
            </a:r>
            <a:r>
              <a:rPr kumimoji="1" lang="en-US" altLang="ko-KR" dirty="0"/>
              <a:t>Depth)</a:t>
            </a:r>
          </a:p>
          <a:p>
            <a:pPr lvl="2"/>
            <a:endParaRPr kumimoji="1" lang="en-US" altLang="ko-KR" dirty="0"/>
          </a:p>
          <a:p>
            <a:pPr lvl="1"/>
            <a:endParaRPr kumimoji="1" lang="en-US" altLang="ko-Kore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504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2A031A-0BCD-9749-87DF-141B5D19169E}"/>
              </a:ext>
            </a:extLst>
          </p:cNvPr>
          <p:cNvSpPr txBox="1"/>
          <p:nvPr/>
        </p:nvSpPr>
        <p:spPr>
          <a:xfrm>
            <a:off x="599090" y="1450427"/>
            <a:ext cx="67558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기존 </a:t>
            </a:r>
            <a:r>
              <a:rPr kumimoji="1" lang="en-US" altLang="ko-KR" dirty="0"/>
              <a:t>bit </a:t>
            </a:r>
            <a:r>
              <a:rPr kumimoji="1" lang="ko-KR" altLang="en-US" dirty="0"/>
              <a:t>기준이 아닌 다음 기준에 따라 보안 강도를 확인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Grover key search </a:t>
            </a:r>
            <a:r>
              <a:rPr kumimoji="1" lang="ko-KR" altLang="en-US" dirty="0"/>
              <a:t>공격 비용 추정 </a:t>
            </a:r>
            <a:r>
              <a:rPr kumimoji="1" lang="en-US" altLang="ko-KR" dirty="0"/>
              <a:t>(</a:t>
            </a:r>
            <a:r>
              <a:rPr kumimoji="1" lang="ko-KR" altLang="en-US" dirty="0"/>
              <a:t>양자 게이트</a:t>
            </a:r>
            <a:r>
              <a:rPr kumimoji="1" lang="en-US" altLang="ko-KR" dirty="0"/>
              <a:t>,</a:t>
            </a:r>
            <a:r>
              <a:rPr kumimoji="1" lang="ko-KR" altLang="en-US" dirty="0"/>
              <a:t> 회로 </a:t>
            </a:r>
            <a:r>
              <a:rPr kumimoji="1" lang="en-US" altLang="ko-KR" dirty="0"/>
              <a:t>Depth)</a:t>
            </a:r>
          </a:p>
          <a:p>
            <a:pPr lvl="2"/>
            <a:endParaRPr kumimoji="1" lang="en-US" altLang="ko-KR" dirty="0"/>
          </a:p>
          <a:p>
            <a:pPr lvl="1"/>
            <a:endParaRPr kumimoji="1" lang="en-US" altLang="ko-Kore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389BC7-4F97-A345-9380-26F8363FE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231" y="2881148"/>
            <a:ext cx="7041753" cy="2118251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C0C912BC-4EC9-974A-89AB-41F582C6B8C8}"/>
              </a:ext>
            </a:extLst>
          </p:cNvPr>
          <p:cNvCxnSpPr>
            <a:cxnSpLocks/>
          </p:cNvCxnSpPr>
          <p:nvPr/>
        </p:nvCxnSpPr>
        <p:spPr>
          <a:xfrm>
            <a:off x="6096000" y="3153102"/>
            <a:ext cx="215462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4E373123-489C-924F-9AA6-7E1E7A45A820}"/>
              </a:ext>
            </a:extLst>
          </p:cNvPr>
          <p:cNvCxnSpPr>
            <a:cxnSpLocks/>
          </p:cNvCxnSpPr>
          <p:nvPr/>
        </p:nvCxnSpPr>
        <p:spPr>
          <a:xfrm>
            <a:off x="1844565" y="3365938"/>
            <a:ext cx="273794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8184264E-7A8E-9445-A33E-BC6758CBD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251" y="4995982"/>
            <a:ext cx="6809390" cy="1408201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8FDFFEEF-9408-B141-A186-04A3E754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/>
          <a:p>
            <a:r>
              <a:rPr lang="en" altLang="ko-Kore-KR" dirty="0"/>
              <a:t>NIST's Security Strength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569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E08FC88-0F61-1641-B31B-51EC00AC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" altLang="ko-Kore-KR" dirty="0"/>
              <a:t>NIST's Security Strength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F6CF4A-23F6-D54F-B6C9-FA849A902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621" y="1355834"/>
            <a:ext cx="8202757" cy="479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3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DA0C4D1-9291-A442-861D-2DEAAF59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" altLang="ko-Kore-KR" dirty="0"/>
              <a:t>NIST's Security Strength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9FC31C-AF83-DD48-BC66-084695206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67" y="2079336"/>
            <a:ext cx="7770475" cy="200850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3568F70-2A1D-9F45-802C-0B4555D1EE82}"/>
              </a:ext>
            </a:extLst>
          </p:cNvPr>
          <p:cNvSpPr/>
          <p:nvPr/>
        </p:nvSpPr>
        <p:spPr>
          <a:xfrm>
            <a:off x="816092" y="1387253"/>
            <a:ext cx="317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Grover key search </a:t>
            </a:r>
            <a:r>
              <a:rPr kumimoji="1" lang="ko-KR" altLang="en-US" dirty="0"/>
              <a:t>공격 비용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13BDBD-44D8-8545-8592-FB5E14827434}"/>
              </a:ext>
            </a:extLst>
          </p:cNvPr>
          <p:cNvSpPr/>
          <p:nvPr/>
        </p:nvSpPr>
        <p:spPr>
          <a:xfrm>
            <a:off x="2684611" y="2172382"/>
            <a:ext cx="442998" cy="2797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101505-E606-5341-A408-D4B04A0E8698}"/>
              </a:ext>
            </a:extLst>
          </p:cNvPr>
          <p:cNvSpPr/>
          <p:nvPr/>
        </p:nvSpPr>
        <p:spPr>
          <a:xfrm>
            <a:off x="2684611" y="2775534"/>
            <a:ext cx="442998" cy="2797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0CAE2A-1C21-1B4F-AEE1-7673BAD74E78}"/>
              </a:ext>
            </a:extLst>
          </p:cNvPr>
          <p:cNvSpPr/>
          <p:nvPr/>
        </p:nvSpPr>
        <p:spPr>
          <a:xfrm>
            <a:off x="2684611" y="3398573"/>
            <a:ext cx="442998" cy="2797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84C8C3A-29B8-824C-8133-62CB5634F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10" y="4666742"/>
            <a:ext cx="6608349" cy="17711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6AFE8E-1CAB-344C-A82B-4DD85D6C0418}"/>
              </a:ext>
            </a:extLst>
          </p:cNvPr>
          <p:cNvSpPr txBox="1"/>
          <p:nvPr/>
        </p:nvSpPr>
        <p:spPr>
          <a:xfrm>
            <a:off x="841335" y="4346440"/>
            <a:ext cx="3298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     </a:t>
            </a:r>
            <a:r>
              <a:rPr kumimoji="1" lang="en-US" altLang="ko-KR" dirty="0"/>
              <a:t>	</a:t>
            </a:r>
            <a:r>
              <a:rPr kumimoji="1" lang="ko-KR" altLang="en-US" dirty="0"/>
              <a:t> 는 </a:t>
            </a:r>
            <a:r>
              <a:rPr kumimoji="1" lang="en-US" altLang="ko-Kore-KR" dirty="0"/>
              <a:t>Total gates X  Depth</a:t>
            </a:r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7A599D-ADC0-A947-BF46-8FC0A5FE00CF}"/>
              </a:ext>
            </a:extLst>
          </p:cNvPr>
          <p:cNvSpPr/>
          <p:nvPr/>
        </p:nvSpPr>
        <p:spPr>
          <a:xfrm>
            <a:off x="1336040" y="4397826"/>
            <a:ext cx="442998" cy="2797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505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A814FA4-58E5-C148-A763-55107BA88336}"/>
                  </a:ext>
                </a:extLst>
              </p:cNvPr>
              <p:cNvSpPr/>
              <p:nvPr/>
            </p:nvSpPr>
            <p:spPr>
              <a:xfrm>
                <a:off x="816092" y="1387253"/>
                <a:ext cx="4347793" cy="28623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ore-KR" sz="2000" b="1" dirty="0"/>
                  <a:t>NCT  </a:t>
                </a:r>
                <a:r>
                  <a:rPr lang="en-US" altLang="ko-Kore-KR" sz="2000" dirty="0">
                    <a:sym typeface="Wingdings" pitchFamily="2" charset="2"/>
                  </a:rPr>
                  <a:t></a:t>
                </a:r>
                <a:r>
                  <a:rPr lang="en-US" altLang="ko-Kore-KR" sz="2000" b="1" dirty="0">
                    <a:sym typeface="Wingdings" pitchFamily="2" charset="2"/>
                  </a:rPr>
                  <a:t>  Clifford + 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ore-KR" sz="2000" b="1" dirty="0"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ore-KR" sz="2000" b="1" dirty="0"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ore-KR" sz="2000" b="1" dirty="0"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ore-KR" sz="2000" b="1" dirty="0"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ore-KR" sz="2000" b="1" dirty="0"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ore-KR" sz="2000" b="1" dirty="0"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ore-KR" sz="2000" b="1" dirty="0"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ym typeface="Wingdings" pitchFamily="2" charset="2"/>
                  </a:rPr>
                  <a:t>2</a:t>
                </a:r>
                <a:r>
                  <a:rPr lang="ko-KR" altLang="en-US" sz="2000" dirty="0">
                    <a:sym typeface="Wingdings" pitchFamily="2" charset="2"/>
                  </a:rPr>
                  <a:t>배</a:t>
                </a:r>
                <a:r>
                  <a:rPr lang="en-US" altLang="ko-Kore-KR" sz="2000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altLang="ko-Kore-KR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𝑙</m:t>
                    </m:r>
                  </m:oMath>
                </a14:m>
                <a:r>
                  <a:rPr lang="en-US" altLang="ko-KR" sz="2000" dirty="0">
                    <a:sym typeface="Wingdings" pitchFamily="2" charset="2"/>
                  </a:rPr>
                  <a:t>-bit </a:t>
                </a:r>
                <a:r>
                  <a:rPr lang="ko-KR" altLang="en-US" sz="2000" dirty="0">
                    <a:sym typeface="Wingdings" pitchFamily="2" charset="2"/>
                  </a:rPr>
                  <a:t>암호문 비교에</a:t>
                </a:r>
                <a:r>
                  <a:rPr lang="en-US" altLang="ko-KR" sz="2000" dirty="0">
                    <a:sym typeface="Wingdings" pitchFamily="2" charset="2"/>
                  </a:rPr>
                  <a:t> </a:t>
                </a:r>
                <a:r>
                  <a:rPr lang="ko-KR" altLang="en-US" sz="2000" dirty="0">
                    <a:sym typeface="Wingdings" pitchFamily="2" charset="2"/>
                  </a:rPr>
                  <a:t>대한 자원</a:t>
                </a:r>
                <a:endParaRPr lang="ko-Kore-KR" altLang="en-US" sz="2000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A814FA4-58E5-C148-A763-55107BA88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92" y="1387253"/>
                <a:ext cx="4347793" cy="2862322"/>
              </a:xfrm>
              <a:prstGeom prst="rect">
                <a:avLst/>
              </a:prstGeom>
              <a:blipFill>
                <a:blip r:embed="rId2"/>
                <a:stretch>
                  <a:fillRect l="-1166" t="-1327" r="-583" b="-309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제목 1">
            <a:extLst>
              <a:ext uri="{FF2B5EF4-FFF2-40B4-BE49-F238E27FC236}">
                <a16:creationId xmlns:a16="http://schemas.microsoft.com/office/drawing/2014/main" id="{743F42C9-FFE3-1F44-BEB4-0737DA7C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Resource estimation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2CBAF69-2045-B746-95AC-425309845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704" y="2048844"/>
            <a:ext cx="6327227" cy="14842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BD1FF23-AE6F-CE41-9324-E48113DA5275}"/>
                  </a:ext>
                </a:extLst>
              </p:cNvPr>
              <p:cNvSpPr/>
              <p:nvPr/>
            </p:nvSpPr>
            <p:spPr>
              <a:xfrm>
                <a:off x="4953663" y="3835851"/>
                <a:ext cx="20217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" altLang="ko-Kore-KR" dirty="0"/>
                  <a:t> (32 · </a:t>
                </a:r>
                <a14:m>
                  <m:oMath xmlns:m="http://schemas.openxmlformats.org/officeDocument/2006/math">
                    <m:r>
                      <a:rPr lang="en-US" altLang="ko-Kore-KR" i="1">
                        <a:latin typeface="Cambria Math" panose="02040503050406030204" pitchFamily="18" charset="0"/>
                        <a:sym typeface="Wingdings" pitchFamily="2" charset="2"/>
                      </a:rPr>
                      <m:t>𝑙</m:t>
                    </m:r>
                  </m:oMath>
                </a14:m>
                <a:r>
                  <a:rPr lang="en" altLang="ko-Kore-KR" dirty="0"/>
                  <a:t> − 84 T gates)</a:t>
                </a:r>
                <a:endParaRPr lang="ko-Kore-KR" altLang="en-US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BD1FF23-AE6F-CE41-9324-E48113DA52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663" y="3835851"/>
                <a:ext cx="2021707" cy="369332"/>
              </a:xfrm>
              <a:prstGeom prst="rect">
                <a:avLst/>
              </a:prstGeom>
              <a:blipFill>
                <a:blip r:embed="rId4"/>
                <a:stretch>
                  <a:fillRect t="-3226" r="-1250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39DE4370-9B20-594E-80F6-3ACB41AA5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8897" y="4388663"/>
            <a:ext cx="5707117" cy="216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90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A814FA4-58E5-C148-A763-55107BA88336}"/>
              </a:ext>
            </a:extLst>
          </p:cNvPr>
          <p:cNvSpPr/>
          <p:nvPr/>
        </p:nvSpPr>
        <p:spPr>
          <a:xfrm>
            <a:off x="795071" y="1607970"/>
            <a:ext cx="310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b="1" dirty="0"/>
              <a:t>T</a:t>
            </a:r>
            <a:r>
              <a:rPr lang="en-US" altLang="ko-KR" b="1" dirty="0"/>
              <a:t>offoli</a:t>
            </a:r>
            <a:r>
              <a:rPr lang="ko-KR" altLang="en-US" dirty="0"/>
              <a:t> </a:t>
            </a:r>
            <a:r>
              <a:rPr lang="en-US" altLang="ko-KR" b="1" dirty="0"/>
              <a:t>gate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b="1" dirty="0"/>
              <a:t>7</a:t>
            </a:r>
            <a:r>
              <a:rPr lang="ko-KR" altLang="en-US" dirty="0"/>
              <a:t> </a:t>
            </a:r>
            <a:r>
              <a:rPr lang="en-US" altLang="ko-KR" b="1" dirty="0"/>
              <a:t>T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b="1" dirty="0"/>
              <a:t>8</a:t>
            </a:r>
            <a:r>
              <a:rPr lang="ko-KR" altLang="en-US" dirty="0"/>
              <a:t> </a:t>
            </a:r>
            <a:r>
              <a:rPr lang="en-US" altLang="ko-KR" b="1" dirty="0"/>
              <a:t>Clifford</a:t>
            </a:r>
            <a:endParaRPr lang="ko-Kore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B1658B2-4B84-5248-8DB5-A1D97094C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248" y="2492963"/>
            <a:ext cx="8805504" cy="26084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DF0A6118-9201-A842-B58A-02FEBFBD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Resource estimation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246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A814FA4-58E5-C148-A763-55107BA88336}"/>
              </a:ext>
            </a:extLst>
          </p:cNvPr>
          <p:cNvSpPr/>
          <p:nvPr/>
        </p:nvSpPr>
        <p:spPr>
          <a:xfrm>
            <a:off x="816092" y="1387253"/>
            <a:ext cx="5309467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2000" b="1" dirty="0"/>
              <a:t>NCT  </a:t>
            </a:r>
            <a:r>
              <a:rPr lang="en-US" altLang="ko-Kore-KR" sz="2000" dirty="0">
                <a:sym typeface="Wingdings" pitchFamily="2" charset="2"/>
              </a:rPr>
              <a:t></a:t>
            </a:r>
            <a:r>
              <a:rPr lang="en-US" altLang="ko-Kore-KR" sz="2000" b="1" dirty="0">
                <a:sym typeface="Wingdings" pitchFamily="2" charset="2"/>
              </a:rPr>
              <a:t>  Clifford +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ore-KR" sz="2000" b="1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ore-KR" sz="2000" dirty="0">
                <a:sym typeface="Wingdings" pitchFamily="2" charset="2"/>
              </a:rPr>
              <a:t>393036 (28074 </a:t>
            </a:r>
            <a:r>
              <a:rPr lang="en" altLang="ko-Kore-KR" sz="2000" dirty="0"/>
              <a:t>·</a:t>
            </a:r>
            <a:r>
              <a:rPr lang="en-US" altLang="ko-Kore-KR" sz="2000" dirty="0">
                <a:sym typeface="Wingdings" pitchFamily="2" charset="2"/>
              </a:rPr>
              <a:t> 2) + 4012 ( 32 </a:t>
            </a:r>
            <a:r>
              <a:rPr lang="en" altLang="ko-Kore-KR" sz="2000" dirty="0"/>
              <a:t>·</a:t>
            </a:r>
            <a:r>
              <a:rPr lang="en-US" altLang="ko-Kore-KR" sz="2000" dirty="0">
                <a:sym typeface="Wingdings" pitchFamily="2" charset="2"/>
              </a:rPr>
              <a:t> 128 – 84)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ore-KR" sz="2000" b="1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ore-KR" sz="2000" b="1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ore-KR" sz="2000" b="1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ore-KR" sz="2000" b="1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ore-KR" sz="2000" b="1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ore-KR" sz="2000" b="1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ore-KR" sz="2000" b="1" dirty="0">
              <a:sym typeface="Wingdings" pitchFamily="2" charset="2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43F42C9-FFE3-1F44-BEB4-0737DA7C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Resource estimation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2CBAF69-2045-B746-95AC-425309845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358" y="2584872"/>
            <a:ext cx="6327227" cy="148423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75F5D40-3A18-E946-A82E-2DD2D5910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728" y="4509984"/>
            <a:ext cx="6486485" cy="15471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2E56D6F-41B9-CC41-B833-A2762CAFF967}"/>
                  </a:ext>
                </a:extLst>
              </p:cNvPr>
              <p:cNvSpPr/>
              <p:nvPr/>
            </p:nvSpPr>
            <p:spPr>
              <a:xfrm>
                <a:off x="8293333" y="1339731"/>
                <a:ext cx="308257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ore-KR" dirty="0"/>
                  <a:t>T</a:t>
                </a:r>
                <a:r>
                  <a:rPr lang="en-US" altLang="ko-KR" dirty="0"/>
                  <a:t>offoli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gate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=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7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+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8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Clifford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" altLang="ko-Kore-KR" dirty="0"/>
                  <a:t>32 · </a:t>
                </a:r>
                <a14:m>
                  <m:oMath xmlns:m="http://schemas.openxmlformats.org/officeDocument/2006/math">
                    <m:r>
                      <a:rPr lang="en-US" altLang="ko-Kore-KR" i="1">
                        <a:latin typeface="Cambria Math" panose="02040503050406030204" pitchFamily="18" charset="0"/>
                        <a:sym typeface="Wingdings" pitchFamily="2" charset="2"/>
                      </a:rPr>
                      <m:t>𝑙</m:t>
                    </m:r>
                  </m:oMath>
                </a14:m>
                <a:r>
                  <a:rPr lang="en" altLang="ko-Kore-KR" dirty="0"/>
                  <a:t> − 84 T gates</a:t>
                </a:r>
                <a:endParaRPr lang="ko-Kore-KR" altLang="en-US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2E56D6F-41B9-CC41-B833-A2762CAFF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333" y="1339731"/>
                <a:ext cx="3082575" cy="646331"/>
              </a:xfrm>
              <a:prstGeom prst="rect">
                <a:avLst/>
              </a:prstGeom>
              <a:blipFill>
                <a:blip r:embed="rId4"/>
                <a:stretch>
                  <a:fillRect l="-1230" t="-3846" r="-820" b="-1538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A98AF445-5CE1-0A4A-B44B-C0020CFBE07B}"/>
              </a:ext>
            </a:extLst>
          </p:cNvPr>
          <p:cNvSpPr/>
          <p:nvPr/>
        </p:nvSpPr>
        <p:spPr>
          <a:xfrm>
            <a:off x="5402317" y="2972302"/>
            <a:ext cx="723242" cy="243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CA6A01-95B9-504E-A428-F0D6B27FF4E3}"/>
              </a:ext>
            </a:extLst>
          </p:cNvPr>
          <p:cNvSpPr/>
          <p:nvPr/>
        </p:nvSpPr>
        <p:spPr>
          <a:xfrm>
            <a:off x="6574221" y="4911461"/>
            <a:ext cx="723242" cy="243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6039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8936E26-5756-064B-825A-DEF09903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Resource estimation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F36EBD-74A3-D841-99D6-5E455F4E1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576" y="3017771"/>
            <a:ext cx="7670847" cy="36443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35E41E4-49C4-A94B-BA72-99FDE13F2AB4}"/>
                  </a:ext>
                </a:extLst>
              </p:cNvPr>
              <p:cNvSpPr/>
              <p:nvPr/>
            </p:nvSpPr>
            <p:spPr>
              <a:xfrm>
                <a:off x="816092" y="1387253"/>
                <a:ext cx="4964564" cy="3170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/>
                  <a:t>최종 </a:t>
                </a:r>
                <a:r>
                  <a:rPr lang="en-US" altLang="ko-Kore-KR" sz="2000" dirty="0"/>
                  <a:t>Grover key search </a:t>
                </a:r>
                <a:r>
                  <a:rPr lang="ko-KR" altLang="en-US" sz="2000" dirty="0"/>
                  <a:t>자원</a:t>
                </a:r>
                <a:endParaRPr lang="en-US" altLang="ko-Kore-KR" sz="2000" dirty="0">
                  <a:sym typeface="Wingdings" pitchFamily="2" charset="2"/>
                </a:endParaRPr>
              </a:p>
              <a:p>
                <a:endParaRPr lang="en-US" altLang="ko-Kore-KR" sz="2000" dirty="0">
                  <a:sym typeface="Wingdings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sym typeface="Wingdings" pitchFamily="2" charset="2"/>
                  </a:rPr>
                  <a:t>                 번 반복</a:t>
                </a:r>
                <a:r>
                  <a:rPr lang="en-US" altLang="ko-KR" sz="2000" dirty="0">
                    <a:sym typeface="Wingdings" pitchFamily="2" charset="2"/>
                  </a:rPr>
                  <a:t>,</a:t>
                </a:r>
                <a:r>
                  <a:rPr lang="ko-KR" altLang="en-US" sz="2000" dirty="0">
                    <a:sym typeface="Wingdings" pitchFamily="2" charset="2"/>
                  </a:rPr>
                  <a:t>  </a:t>
                </a:r>
                <a:r>
                  <a:rPr lang="en-US" altLang="ko-KR" sz="2000" dirty="0">
                    <a:sym typeface="Wingdings" pitchFamily="2" charset="2"/>
                  </a:rPr>
                  <a:t>128-bit key </a:t>
                </a:r>
                <a:r>
                  <a:rPr lang="ko-KR" altLang="en-US" sz="2000" dirty="0">
                    <a:sym typeface="Wingdings" pitchFamily="2" charset="2"/>
                  </a:rPr>
                  <a:t>의 경우</a:t>
                </a:r>
                <a:endParaRPr lang="en-US" altLang="ko-KR" sz="2000" dirty="0">
                  <a:sym typeface="Wingdings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sym typeface="Wingdings" pitchFamily="2" charset="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0" dirty="0">
                    <a:sym typeface="Wingdings" pitchFamily="2" charset="2"/>
                  </a:rPr>
                  <a:t>Clifford gates 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1.516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∙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82</m:t>
                        </m:r>
                      </m:sup>
                    </m:sSup>
                  </m:oMath>
                </a14:m>
                <a:endParaRPr lang="en-US" altLang="ko-Kore-KR" sz="2000" dirty="0"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ore-KR" sz="2000" dirty="0"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ore-KR" sz="2000" dirty="0"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ore-KR" sz="2000" dirty="0"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ore-KR" sz="2000" dirty="0"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ore-KR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35E41E4-49C4-A94B-BA72-99FDE13F2A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92" y="1387253"/>
                <a:ext cx="4964564" cy="3170099"/>
              </a:xfrm>
              <a:prstGeom prst="rect">
                <a:avLst/>
              </a:prstGeom>
              <a:blipFill>
                <a:blip r:embed="rId3"/>
                <a:stretch>
                  <a:fillRect l="-1020" t="-1594" r="-25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4ABD4BBD-DA8E-9441-8295-B5D5CA2F94DE}"/>
              </a:ext>
            </a:extLst>
          </p:cNvPr>
          <p:cNvSpPr/>
          <p:nvPr/>
        </p:nvSpPr>
        <p:spPr>
          <a:xfrm>
            <a:off x="4150391" y="3817881"/>
            <a:ext cx="361621" cy="165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A870771-F053-7942-936F-8954DB7C9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524" y="2013621"/>
            <a:ext cx="934152" cy="3777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B6FDD75-9311-C149-982E-9842A15ECD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091" y="2002224"/>
            <a:ext cx="1093994" cy="37778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E7856F-63AF-0E49-9997-1B046B20F5DD}"/>
              </a:ext>
            </a:extLst>
          </p:cNvPr>
          <p:cNvSpPr/>
          <p:nvPr/>
        </p:nvSpPr>
        <p:spPr>
          <a:xfrm>
            <a:off x="6060927" y="3817881"/>
            <a:ext cx="571101" cy="165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2ED672-B2F9-5944-8B39-175DE34C7F2C}"/>
              </a:ext>
            </a:extLst>
          </p:cNvPr>
          <p:cNvSpPr/>
          <p:nvPr/>
        </p:nvSpPr>
        <p:spPr>
          <a:xfrm>
            <a:off x="5214520" y="5590378"/>
            <a:ext cx="723825" cy="190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5E9871-9B7B-3645-9B53-C77C2CDCE21C}"/>
              </a:ext>
            </a:extLst>
          </p:cNvPr>
          <p:cNvSpPr/>
          <p:nvPr/>
        </p:nvSpPr>
        <p:spPr>
          <a:xfrm>
            <a:off x="7920934" y="5269812"/>
            <a:ext cx="1822156" cy="299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9291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222</Words>
  <Application>Microsoft Macintosh PowerPoint</Application>
  <PresentationFormat>와이드스크린</PresentationFormat>
  <Paragraphs>67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NIST's Security Strength</vt:lpstr>
      <vt:lpstr>NIST's Security Strength</vt:lpstr>
      <vt:lpstr>NIST's Security Strength</vt:lpstr>
      <vt:lpstr>NIST's Security Strength</vt:lpstr>
      <vt:lpstr>Resource estimation</vt:lpstr>
      <vt:lpstr>Resource estimation</vt:lpstr>
      <vt:lpstr>Resource estimation</vt:lpstr>
      <vt:lpstr>Resource estimation</vt:lpstr>
      <vt:lpstr>NIST's Security Strength</vt:lpstr>
      <vt:lpstr>Depth?</vt:lpstr>
      <vt:lpstr>Depth?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장경배</dc:creator>
  <cp:lastModifiedBy>장경배</cp:lastModifiedBy>
  <cp:revision>37</cp:revision>
  <dcterms:created xsi:type="dcterms:W3CDTF">2021-07-16T05:36:52Z</dcterms:created>
  <dcterms:modified xsi:type="dcterms:W3CDTF">2021-07-18T13:48:47Z</dcterms:modified>
</cp:coreProperties>
</file>