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290" r:id="rId14"/>
    <p:sldId id="291" r:id="rId15"/>
    <p:sldId id="292" r:id="rId16"/>
    <p:sldId id="293" r:id="rId17"/>
    <p:sldId id="294" r:id="rId18"/>
    <p:sldId id="295" r:id="rId19"/>
    <p:sldId id="29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Revised-CHAM</a:t>
            </a:r>
            <a:br>
              <a:rPr lang="en-US" altLang="ko-KR" dirty="0"/>
            </a:br>
            <a:r>
              <a:rPr lang="ko-KR" altLang="en-US" dirty="0"/>
              <a:t>어셈블리 최적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5B04C-B2EA-4B7A-9CDC-7A591F00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8CBE27-4DC6-43CA-B3E7-7B8EFE565C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회전 연산의 경우</a:t>
            </a:r>
            <a:r>
              <a:rPr lang="en-US" altLang="ko-KR" dirty="0"/>
              <a:t>, </a:t>
            </a:r>
            <a:r>
              <a:rPr lang="ko-KR" altLang="en-US" dirty="0"/>
              <a:t>레지스터 상</a:t>
            </a:r>
            <a:r>
              <a:rPr lang="en-US" altLang="ko-KR" dirty="0"/>
              <a:t>,</a:t>
            </a:r>
            <a:r>
              <a:rPr lang="ko-KR" altLang="en-US" dirty="0"/>
              <a:t>하위 값을 뒤집는 것으로 가능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8</a:t>
            </a:r>
            <a:r>
              <a:rPr lang="ko-KR" altLang="en-US" b="1" dirty="0">
                <a:solidFill>
                  <a:srgbClr val="FF0000"/>
                </a:solidFill>
              </a:rPr>
              <a:t>비트 레지스터이므로 가능한 구현 기법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MOV </a:t>
            </a:r>
            <a:r>
              <a:rPr lang="ko-KR" altLang="en-US" dirty="0"/>
              <a:t>명령어 </a:t>
            </a:r>
            <a:r>
              <a:rPr lang="en-US" altLang="ko-KR" dirty="0"/>
              <a:t>3</a:t>
            </a:r>
            <a:r>
              <a:rPr lang="ko-KR" altLang="en-US" dirty="0"/>
              <a:t>개로 구현 가능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26D68E8F-52A3-47C9-BF1F-BF8890434CEC}"/>
              </a:ext>
            </a:extLst>
          </p:cNvPr>
          <p:cNvGrpSpPr/>
          <p:nvPr/>
        </p:nvGrpSpPr>
        <p:grpSpPr>
          <a:xfrm>
            <a:off x="1485871" y="2818486"/>
            <a:ext cx="9220259" cy="2785467"/>
            <a:chOff x="989901" y="2818486"/>
            <a:chExt cx="9220259" cy="278546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82B13F8-276C-4E94-8EA2-64C6A668125A}"/>
                </a:ext>
              </a:extLst>
            </p:cNvPr>
            <p:cNvGrpSpPr/>
            <p:nvPr/>
          </p:nvGrpSpPr>
          <p:grpSpPr>
            <a:xfrm>
              <a:off x="2985736" y="3187818"/>
              <a:ext cx="2814512" cy="352338"/>
              <a:chOff x="2374085" y="2969703"/>
              <a:chExt cx="2814512" cy="35233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AEBBDF3D-E2B3-44EB-8FD1-3AEE37A3A253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75F7594-2E3B-4EA8-9B63-74C08A3E7093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192DFBB3-A9F1-47BA-86BF-57E47DDCED6A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1CE1D5E-79D3-431E-8DFE-0823ADB144A9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0040D8A-8464-4FBB-BA45-CB5D95DA2206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B2C5D48-38B0-493D-9A53-BCA20DD25C1A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05BA035-4DB9-4C04-843F-027C5EFF3772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067D23B-C2DE-41B7-93CE-A2FB6C04F22F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3C78B6-112F-4B2E-A2DB-1DF44069BCF9}"/>
                </a:ext>
              </a:extLst>
            </p:cNvPr>
            <p:cNvSpPr txBox="1"/>
            <p:nvPr/>
          </p:nvSpPr>
          <p:spPr>
            <a:xfrm>
              <a:off x="3410780" y="2818486"/>
              <a:ext cx="197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상위 비트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7588C25-DED0-425C-8661-28A9F1585D99}"/>
                </a:ext>
              </a:extLst>
            </p:cNvPr>
            <p:cNvGrpSpPr/>
            <p:nvPr/>
          </p:nvGrpSpPr>
          <p:grpSpPr>
            <a:xfrm>
              <a:off x="7392154" y="3187818"/>
              <a:ext cx="2814512" cy="352338"/>
              <a:chOff x="2374085" y="2969703"/>
              <a:chExt cx="2814512" cy="35233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944866-0BC0-491D-B553-01C249024C03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0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006E39F-6E6E-464F-B563-B1FB3F1E76FE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1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5BDC3A9-4CEE-489A-9FCC-8E1987CE3F8F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1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184AD42-915B-400A-AAE8-4AEBF28FB1C3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1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0BF76AD-09E5-4542-9C97-CEB149D2E0F2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0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B2C30DD-3068-46A3-A8AE-CD7FC9B53881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0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5EAEA81-3B9D-4137-AFC7-36983B71E37A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0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2DAAE40-4FB1-4AAF-A3FB-E9D7203379EF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0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30F1CB-9BE0-429A-A482-AEF50289FB6B}"/>
                </a:ext>
              </a:extLst>
            </p:cNvPr>
            <p:cNvSpPr txBox="1"/>
            <p:nvPr/>
          </p:nvSpPr>
          <p:spPr>
            <a:xfrm>
              <a:off x="7817198" y="2818486"/>
              <a:ext cx="197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하위 비트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5A7B3E-20B7-4FF7-90BD-63AEBDFD1540}"/>
                </a:ext>
              </a:extLst>
            </p:cNvPr>
            <p:cNvSpPr txBox="1"/>
            <p:nvPr/>
          </p:nvSpPr>
          <p:spPr>
            <a:xfrm>
              <a:off x="1129282" y="3186463"/>
              <a:ext cx="141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원본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F69278-1E23-4624-AE23-C33F01874287}"/>
                </a:ext>
              </a:extLst>
            </p:cNvPr>
            <p:cNvSpPr txBox="1"/>
            <p:nvPr/>
          </p:nvSpPr>
          <p:spPr>
            <a:xfrm>
              <a:off x="1129282" y="4216475"/>
              <a:ext cx="141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8</a:t>
              </a:r>
              <a:r>
                <a:rPr lang="ko-KR" altLang="en-US" dirty="0"/>
                <a:t>회전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FAC7724-D3A8-4708-BF80-AF487EAAE895}"/>
                </a:ext>
              </a:extLst>
            </p:cNvPr>
            <p:cNvGrpSpPr/>
            <p:nvPr/>
          </p:nvGrpSpPr>
          <p:grpSpPr>
            <a:xfrm>
              <a:off x="7392154" y="4215468"/>
              <a:ext cx="2814512" cy="352338"/>
              <a:chOff x="2374085" y="2969703"/>
              <a:chExt cx="2814512" cy="352338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3050987-9016-4F5D-850E-CCF1133989E3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C4B0519-C09F-46DE-86D6-747781879615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9F0263B-9A06-409D-A8C8-E5B50FECB2BD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A9889D2-4CF0-4458-98B0-BD5B13F33B32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E3ECEF3-8319-4E88-80B9-7D1B29E1DDF7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69D0AF7-7F93-47D1-AF3C-72E735508FF7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5E5E5042-6B20-44C8-98F4-865CD5FB8F57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133C11A-81A9-47CE-A7DF-6906C194EEA3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9A3C6BA-F102-415E-8300-5CEBE5AEDA65}"/>
                </a:ext>
              </a:extLst>
            </p:cNvPr>
            <p:cNvGrpSpPr/>
            <p:nvPr/>
          </p:nvGrpSpPr>
          <p:grpSpPr>
            <a:xfrm>
              <a:off x="2985736" y="4215468"/>
              <a:ext cx="2814512" cy="352338"/>
              <a:chOff x="2374085" y="2969703"/>
              <a:chExt cx="2814512" cy="352338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9950684-45B2-4810-A044-5915237402AC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3AC2964B-364A-4BAE-9317-3A5E449DF267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6036E636-6C88-47CD-8E05-3144569F1291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8B796F1-71ED-45C5-85C7-5C6AB3581DF6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3338557D-8969-458C-A2AC-9A4F62D9B9E7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3F92C62-EBFB-4806-9967-BB68BF04A0E2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E50DF239-3AD3-4F3C-8C15-9DD50EF05289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014B6717-BA6A-4B32-97FA-0F49E9A4F9EF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053D55A-BCF6-4E26-947C-A1AA34524F04}"/>
                </a:ext>
              </a:extLst>
            </p:cNvPr>
            <p:cNvCxnSpPr>
              <a:stCxn id="15" idx="2"/>
              <a:endCxn id="36" idx="0"/>
            </p:cNvCxnSpPr>
            <p:nvPr/>
          </p:nvCxnSpPr>
          <p:spPr>
            <a:xfrm flipH="1">
              <a:off x="3161905" y="3540156"/>
              <a:ext cx="4406418" cy="6753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5B76C9C7-61F0-432A-9850-39E45C793159}"/>
                </a:ext>
              </a:extLst>
            </p:cNvPr>
            <p:cNvCxnSpPr>
              <a:cxnSpLocks/>
              <a:stCxn id="16" idx="2"/>
              <a:endCxn id="37" idx="0"/>
            </p:cNvCxnSpPr>
            <p:nvPr/>
          </p:nvCxnSpPr>
          <p:spPr>
            <a:xfrm flipH="1">
              <a:off x="3515642" y="3540156"/>
              <a:ext cx="4406418" cy="6753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280CDBD-8A54-4B22-B2AB-B8AB77CE5A8E}"/>
                </a:ext>
              </a:extLst>
            </p:cNvPr>
            <p:cNvCxnSpPr>
              <a:cxnSpLocks/>
              <a:stCxn id="17" idx="2"/>
              <a:endCxn id="38" idx="0"/>
            </p:cNvCxnSpPr>
            <p:nvPr/>
          </p:nvCxnSpPr>
          <p:spPr>
            <a:xfrm flipH="1">
              <a:off x="3867980" y="3540156"/>
              <a:ext cx="4406418" cy="6753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EA5B3DE-0ACF-465F-AE0A-1F7B5FB50EC4}"/>
                </a:ext>
              </a:extLst>
            </p:cNvPr>
            <p:cNvCxnSpPr>
              <a:cxnSpLocks/>
              <a:stCxn id="18" idx="2"/>
              <a:endCxn id="39" idx="0"/>
            </p:cNvCxnSpPr>
            <p:nvPr/>
          </p:nvCxnSpPr>
          <p:spPr>
            <a:xfrm flipH="1">
              <a:off x="4221717" y="3540156"/>
              <a:ext cx="4406418" cy="6753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B49CFBF-FEAA-4A5E-8755-D923E270A5E3}"/>
                </a:ext>
              </a:extLst>
            </p:cNvPr>
            <p:cNvCxnSpPr>
              <a:cxnSpLocks/>
              <a:stCxn id="19" idx="2"/>
              <a:endCxn id="40" idx="0"/>
            </p:cNvCxnSpPr>
            <p:nvPr/>
          </p:nvCxnSpPr>
          <p:spPr>
            <a:xfrm flipH="1">
              <a:off x="4572656" y="3540156"/>
              <a:ext cx="4406418" cy="6753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C9BD750-F904-49C1-9783-14B5F74A5802}"/>
                </a:ext>
              </a:extLst>
            </p:cNvPr>
            <p:cNvCxnSpPr>
              <a:cxnSpLocks/>
              <a:stCxn id="20" idx="2"/>
              <a:endCxn id="41" idx="0"/>
            </p:cNvCxnSpPr>
            <p:nvPr/>
          </p:nvCxnSpPr>
          <p:spPr>
            <a:xfrm flipH="1">
              <a:off x="4926393" y="3540156"/>
              <a:ext cx="4406418" cy="6753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D1E59A31-3842-4EA3-BB94-4C6BA64516AF}"/>
                </a:ext>
              </a:extLst>
            </p:cNvPr>
            <p:cNvCxnSpPr>
              <a:cxnSpLocks/>
              <a:stCxn id="21" idx="2"/>
              <a:endCxn id="42" idx="0"/>
            </p:cNvCxnSpPr>
            <p:nvPr/>
          </p:nvCxnSpPr>
          <p:spPr>
            <a:xfrm flipH="1">
              <a:off x="5278731" y="3540156"/>
              <a:ext cx="4406418" cy="6753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C7013332-0E4C-4CD6-96AF-B378CDFF3EA2}"/>
                </a:ext>
              </a:extLst>
            </p:cNvPr>
            <p:cNvCxnSpPr>
              <a:cxnSpLocks/>
              <a:stCxn id="22" idx="2"/>
              <a:endCxn id="43" idx="0"/>
            </p:cNvCxnSpPr>
            <p:nvPr/>
          </p:nvCxnSpPr>
          <p:spPr>
            <a:xfrm flipH="1">
              <a:off x="5624079" y="3540156"/>
              <a:ext cx="4406418" cy="675312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EB8DA86-9C12-4DE7-8BD1-D6DD0D4B75BA}"/>
                </a:ext>
              </a:extLst>
            </p:cNvPr>
            <p:cNvCxnSpPr>
              <a:cxnSpLocks/>
              <a:stCxn id="5" idx="2"/>
              <a:endCxn id="27" idx="0"/>
            </p:cNvCxnSpPr>
            <p:nvPr/>
          </p:nvCxnSpPr>
          <p:spPr>
            <a:xfrm>
              <a:off x="3161905" y="3540156"/>
              <a:ext cx="4406418" cy="675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F0FAC1C3-AA53-4680-9EFE-CC6126A46531}"/>
                </a:ext>
              </a:extLst>
            </p:cNvPr>
            <p:cNvCxnSpPr>
              <a:cxnSpLocks/>
              <a:stCxn id="6" idx="2"/>
              <a:endCxn id="28" idx="0"/>
            </p:cNvCxnSpPr>
            <p:nvPr/>
          </p:nvCxnSpPr>
          <p:spPr>
            <a:xfrm>
              <a:off x="3515642" y="3540156"/>
              <a:ext cx="4406418" cy="675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5A206FE-FA01-4F6D-8C20-B0D2570179D9}"/>
                </a:ext>
              </a:extLst>
            </p:cNvPr>
            <p:cNvCxnSpPr>
              <a:cxnSpLocks/>
              <a:stCxn id="7" idx="2"/>
              <a:endCxn id="29" idx="0"/>
            </p:cNvCxnSpPr>
            <p:nvPr/>
          </p:nvCxnSpPr>
          <p:spPr>
            <a:xfrm>
              <a:off x="3867980" y="3540156"/>
              <a:ext cx="4406418" cy="675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6DEC4E73-113A-49B4-BDF6-1B96A1005294}"/>
                </a:ext>
              </a:extLst>
            </p:cNvPr>
            <p:cNvCxnSpPr>
              <a:cxnSpLocks/>
              <a:stCxn id="8" idx="2"/>
              <a:endCxn id="30" idx="0"/>
            </p:cNvCxnSpPr>
            <p:nvPr/>
          </p:nvCxnSpPr>
          <p:spPr>
            <a:xfrm>
              <a:off x="4221717" y="3540156"/>
              <a:ext cx="4406418" cy="675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0C0E8ECD-A260-4EF9-84A3-3362CE50DA51}"/>
                </a:ext>
              </a:extLst>
            </p:cNvPr>
            <p:cNvCxnSpPr>
              <a:cxnSpLocks/>
              <a:stCxn id="9" idx="2"/>
              <a:endCxn id="31" idx="0"/>
            </p:cNvCxnSpPr>
            <p:nvPr/>
          </p:nvCxnSpPr>
          <p:spPr>
            <a:xfrm>
              <a:off x="4572656" y="3540156"/>
              <a:ext cx="4406418" cy="675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B67C333-BF37-4CA9-B02A-79B20DB11BA8}"/>
                </a:ext>
              </a:extLst>
            </p:cNvPr>
            <p:cNvCxnSpPr>
              <a:cxnSpLocks/>
              <a:stCxn id="10" idx="2"/>
              <a:endCxn id="32" idx="0"/>
            </p:cNvCxnSpPr>
            <p:nvPr/>
          </p:nvCxnSpPr>
          <p:spPr>
            <a:xfrm>
              <a:off x="4926393" y="3540156"/>
              <a:ext cx="4406418" cy="675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58A3C01B-F8FB-4B55-BE4F-F7C1F2978975}"/>
                </a:ext>
              </a:extLst>
            </p:cNvPr>
            <p:cNvCxnSpPr>
              <a:cxnSpLocks/>
              <a:stCxn id="11" idx="2"/>
              <a:endCxn id="33" idx="0"/>
            </p:cNvCxnSpPr>
            <p:nvPr/>
          </p:nvCxnSpPr>
          <p:spPr>
            <a:xfrm>
              <a:off x="5278731" y="3540156"/>
              <a:ext cx="4406418" cy="675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E36E510-3DBF-42A6-9331-164F8A12B683}"/>
                </a:ext>
              </a:extLst>
            </p:cNvPr>
            <p:cNvCxnSpPr>
              <a:cxnSpLocks/>
              <a:stCxn id="12" idx="2"/>
              <a:endCxn id="34" idx="0"/>
            </p:cNvCxnSpPr>
            <p:nvPr/>
          </p:nvCxnSpPr>
          <p:spPr>
            <a:xfrm>
              <a:off x="5624079" y="3540156"/>
              <a:ext cx="4406418" cy="67531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C332BB8E-21D1-41E1-8550-C010332C7B81}"/>
                </a:ext>
              </a:extLst>
            </p:cNvPr>
            <p:cNvGrpSpPr/>
            <p:nvPr/>
          </p:nvGrpSpPr>
          <p:grpSpPr>
            <a:xfrm>
              <a:off x="7395648" y="5243118"/>
              <a:ext cx="2814512" cy="352338"/>
              <a:chOff x="2374085" y="2969703"/>
              <a:chExt cx="2814512" cy="352338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A5C1934D-744C-4EEF-BF85-2C4349B075BF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7DCB88EA-FDF8-4C7A-B558-16FB7C06B5A0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1C026259-A2D5-4152-85CC-F5F1389E563C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481DF31-7FB8-4EB3-98C6-4F9D990DBD4A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0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BE4A5C33-A9C5-48F2-A1A0-C673B6B485C9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3FE28E8F-3138-4803-8849-924821E356BB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D092C32-0765-470F-AB63-CAFFBA28FF4F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547C20C1-C8F2-4762-AE75-35A34EA67F01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1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65B37017-8571-4566-AA52-38166EB842AD}"/>
                </a:ext>
              </a:extLst>
            </p:cNvPr>
            <p:cNvGrpSpPr/>
            <p:nvPr/>
          </p:nvGrpSpPr>
          <p:grpSpPr>
            <a:xfrm>
              <a:off x="2985736" y="5243118"/>
              <a:ext cx="2814512" cy="352338"/>
              <a:chOff x="2374085" y="2969703"/>
              <a:chExt cx="2814512" cy="352338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8FB390BE-6F6C-4C82-84E4-2C1B8ABE6978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0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E067BACF-5D4D-49F9-8C38-F6389309CF97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1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96EED868-8748-4952-B19D-3F103A50E34F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1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A5AEEBA3-08AA-4428-B73A-431F7EC382B2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1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F125C7CD-9A90-41A4-9572-2367FBA779BC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0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6948914E-7A1B-4515-BFE5-88130C23A04A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0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5CCF0731-B32C-4A20-9241-2B764FB58707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0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F6C0701D-BEBC-4F4B-8AD7-1B0A48E6C508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rgbClr val="0070C0"/>
                    </a:solidFill>
                  </a:rPr>
                  <a:t>0</a:t>
                </a:r>
                <a:endParaRPr lang="ko-KR" altLang="en-US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88608F6-B5E5-4484-9D71-FE04A340F708}"/>
                </a:ext>
              </a:extLst>
            </p:cNvPr>
            <p:cNvSpPr txBox="1"/>
            <p:nvPr/>
          </p:nvSpPr>
          <p:spPr>
            <a:xfrm>
              <a:off x="989901" y="5234621"/>
              <a:ext cx="169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레지스터 반전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9563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7FF85-C597-4B84-A532-5194F154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B9618-52C4-4F8F-8CDA-6ECB49BF8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회전 연산 횟수 최적화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i</a:t>
            </a:r>
            <a:r>
              <a:rPr lang="en-US" altLang="ko-KR" dirty="0"/>
              <a:t>[0]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라운드 종료시에 </a:t>
            </a:r>
            <a:r>
              <a:rPr lang="en-US" altLang="ko-KR" dirty="0"/>
              <a:t>8</a:t>
            </a:r>
            <a:r>
              <a:rPr lang="ko-KR" altLang="en-US" dirty="0"/>
              <a:t>회전 연산을 취함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i</a:t>
            </a:r>
            <a:r>
              <a:rPr lang="en-US" altLang="ko-KR" dirty="0"/>
              <a:t>[0]</a:t>
            </a:r>
            <a:r>
              <a:rPr lang="ko-KR" altLang="en-US" dirty="0"/>
              <a:t>가 입력 값으로 사용되는 </a:t>
            </a:r>
            <a:r>
              <a:rPr lang="en-US" altLang="ko-KR" dirty="0"/>
              <a:t>4</a:t>
            </a:r>
            <a:r>
              <a:rPr lang="ko-KR" altLang="en-US" dirty="0"/>
              <a:t>라운드에 </a:t>
            </a:r>
            <a:r>
              <a:rPr lang="en-US" altLang="ko-KR" dirty="0"/>
              <a:t>8</a:t>
            </a:r>
            <a:r>
              <a:rPr lang="ko-KR" altLang="en-US" dirty="0"/>
              <a:t>회전 연산을 취함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b="1" u="sng" dirty="0"/>
              <a:t>8</a:t>
            </a:r>
            <a:r>
              <a:rPr lang="ko-KR" altLang="en-US" b="1" u="sng" dirty="0"/>
              <a:t>회전 연산이 두 번 적용되면</a:t>
            </a:r>
            <a:r>
              <a:rPr lang="en-US" altLang="ko-KR" b="1" u="sng" dirty="0"/>
              <a:t>, </a:t>
            </a:r>
            <a:r>
              <a:rPr lang="ko-KR" altLang="en-US" b="1" u="sng" dirty="0"/>
              <a:t>원래 값으로 돌아옴</a:t>
            </a:r>
            <a:endParaRPr lang="en-US" altLang="ko-KR" b="1" u="sng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본 특성을 고려하면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라운드 종료시엔 </a:t>
            </a:r>
            <a:r>
              <a:rPr lang="en-US" altLang="ko-KR" b="1" dirty="0">
                <a:solidFill>
                  <a:srgbClr val="FF0000"/>
                </a:solidFill>
              </a:rPr>
              <a:t>8</a:t>
            </a:r>
            <a:r>
              <a:rPr lang="ko-KR" altLang="en-US" b="1" dirty="0">
                <a:solidFill>
                  <a:srgbClr val="FF0000"/>
                </a:solidFill>
              </a:rPr>
              <a:t>회전 연산을 생략</a:t>
            </a:r>
            <a:r>
              <a:rPr lang="ko-KR" altLang="en-US" dirty="0"/>
              <a:t> 가능</a:t>
            </a:r>
            <a:endParaRPr lang="en-US" altLang="ko-KR" dirty="0"/>
          </a:p>
        </p:txBody>
      </p:sp>
      <p:pic>
        <p:nvPicPr>
          <p:cNvPr id="150" name="그림 149">
            <a:extLst>
              <a:ext uri="{FF2B5EF4-FFF2-40B4-BE49-F238E27FC236}">
                <a16:creationId xmlns:a16="http://schemas.microsoft.com/office/drawing/2014/main" id="{F7CA676A-24F4-4A39-8D87-D2D9FC36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3712174"/>
            <a:ext cx="11368160" cy="2498126"/>
          </a:xfrm>
          <a:prstGeom prst="rect">
            <a:avLst/>
          </a:prstGeom>
        </p:spPr>
      </p:pic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9BDAFBA-B90D-4906-892F-838EEBCFBF40}"/>
              </a:ext>
            </a:extLst>
          </p:cNvPr>
          <p:cNvSpPr/>
          <p:nvPr/>
        </p:nvSpPr>
        <p:spPr>
          <a:xfrm>
            <a:off x="1862356" y="5444455"/>
            <a:ext cx="755009" cy="5368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0BDD397A-B440-46A6-BCB7-3F939196FF74}"/>
              </a:ext>
            </a:extLst>
          </p:cNvPr>
          <p:cNvSpPr/>
          <p:nvPr/>
        </p:nvSpPr>
        <p:spPr>
          <a:xfrm>
            <a:off x="9405457" y="4692789"/>
            <a:ext cx="755009" cy="5368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66FBE9A2-5C80-4133-AFBF-02EDA1EFCE0E}"/>
              </a:ext>
            </a:extLst>
          </p:cNvPr>
          <p:cNvCxnSpPr>
            <a:cxnSpLocks/>
          </p:cNvCxnSpPr>
          <p:nvPr/>
        </p:nvCxnSpPr>
        <p:spPr>
          <a:xfrm flipV="1">
            <a:off x="2541864" y="3808602"/>
            <a:ext cx="268448" cy="163585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94DC7478-31E0-4BD4-8163-2E415F1CB27F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2810312" y="3808603"/>
            <a:ext cx="6972650" cy="8841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7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그림 149">
            <a:extLst>
              <a:ext uri="{FF2B5EF4-FFF2-40B4-BE49-F238E27FC236}">
                <a16:creationId xmlns:a16="http://schemas.microsoft.com/office/drawing/2014/main" id="{F7CA676A-24F4-4A39-8D87-D2D9FC36A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3712174"/>
            <a:ext cx="11368160" cy="24981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F7FF85-C597-4B84-A532-5194F154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7B9618-52C4-4F8F-8CDA-6ECB49BF8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회전 연산 횟수 최적화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X</a:t>
            </a:r>
            <a:r>
              <a:rPr lang="en-US" altLang="ko-KR" baseline="-25000" dirty="0"/>
              <a:t>i</a:t>
            </a:r>
            <a:r>
              <a:rPr lang="en-US" altLang="ko-KR" dirty="0"/>
              <a:t>[2]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회전 연산 후</a:t>
            </a:r>
            <a:r>
              <a:rPr lang="en-US" altLang="ko-KR" dirty="0"/>
              <a:t>, RK</a:t>
            </a:r>
            <a:r>
              <a:rPr lang="ko-KR" altLang="en-US" dirty="0"/>
              <a:t>와 </a:t>
            </a:r>
            <a:r>
              <a:rPr lang="en-US" altLang="ko-KR" dirty="0"/>
              <a:t>XOR </a:t>
            </a:r>
            <a:r>
              <a:rPr lang="ko-KR" altLang="en-US" dirty="0"/>
              <a:t>연산을 취함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상</a:t>
            </a:r>
            <a:r>
              <a:rPr lang="en-US" altLang="ko-KR" dirty="0"/>
              <a:t>,</a:t>
            </a:r>
            <a:r>
              <a:rPr lang="ko-KR" altLang="en-US" dirty="0"/>
              <a:t>하위 </a:t>
            </a:r>
            <a:r>
              <a:rPr lang="ko-KR" altLang="en-US" b="1" dirty="0">
                <a:solidFill>
                  <a:srgbClr val="FF0000"/>
                </a:solidFill>
              </a:rPr>
              <a:t>레지스터를 서로 교차하는 것으로 </a:t>
            </a:r>
            <a:r>
              <a:rPr lang="en-US" altLang="ko-KR" b="1" dirty="0">
                <a:solidFill>
                  <a:srgbClr val="FF0000"/>
                </a:solidFill>
              </a:rPr>
              <a:t>8</a:t>
            </a:r>
            <a:r>
              <a:rPr lang="ko-KR" altLang="en-US" b="1" dirty="0">
                <a:solidFill>
                  <a:srgbClr val="FF0000"/>
                </a:solidFill>
              </a:rPr>
              <a:t>회전 연산을 포함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dirty="0"/>
              <a:t>따라서 </a:t>
            </a:r>
            <a:r>
              <a:rPr lang="en-US" altLang="ko-KR" dirty="0"/>
              <a:t>4</a:t>
            </a:r>
            <a:r>
              <a:rPr lang="ko-KR" altLang="en-US" dirty="0"/>
              <a:t>라운드마다 </a:t>
            </a:r>
            <a:r>
              <a:rPr lang="en-US" altLang="ko-KR" dirty="0"/>
              <a:t>2</a:t>
            </a:r>
            <a:r>
              <a:rPr lang="ko-KR" altLang="en-US" dirty="0"/>
              <a:t>회의 </a:t>
            </a:r>
            <a:r>
              <a:rPr lang="en-US" altLang="ko-KR" dirty="0"/>
              <a:t>ROL</a:t>
            </a:r>
            <a:r>
              <a:rPr lang="en-US" altLang="ko-KR" baseline="-25000" dirty="0"/>
              <a:t>8</a:t>
            </a:r>
            <a:r>
              <a:rPr lang="ko-KR" altLang="en-US" dirty="0"/>
              <a:t>을 생략 가능</a:t>
            </a:r>
            <a:endParaRPr lang="en-US" altLang="ko-KR" dirty="0"/>
          </a:p>
          <a:p>
            <a:pPr lvl="2">
              <a:lnSpc>
                <a:spcPct val="110000"/>
              </a:lnSpc>
            </a:pPr>
            <a:r>
              <a:rPr lang="ko-KR" altLang="en-US" u="sng" dirty="0"/>
              <a:t>전체 </a:t>
            </a:r>
            <a:r>
              <a:rPr lang="en-US" altLang="ko-KR" u="sng" dirty="0"/>
              <a:t>88</a:t>
            </a:r>
            <a:r>
              <a:rPr lang="ko-KR" altLang="en-US" u="sng" dirty="0"/>
              <a:t>라운드 중 </a:t>
            </a:r>
            <a:r>
              <a:rPr lang="en-US" altLang="ko-KR" u="sng" dirty="0"/>
              <a:t>44</a:t>
            </a:r>
            <a:r>
              <a:rPr lang="ko-KR" altLang="en-US" u="sng" dirty="0"/>
              <a:t>회 생략 가능</a:t>
            </a:r>
            <a:endParaRPr lang="en-US" altLang="ko-KR" u="sng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5F1930-57F7-4FED-96DA-A7556E65F5AD}"/>
              </a:ext>
            </a:extLst>
          </p:cNvPr>
          <p:cNvSpPr/>
          <p:nvPr/>
        </p:nvSpPr>
        <p:spPr>
          <a:xfrm>
            <a:off x="410405" y="3984771"/>
            <a:ext cx="755009" cy="5368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3E52B0-57ED-4772-9BFE-A12B214462E4}"/>
              </a:ext>
            </a:extLst>
          </p:cNvPr>
          <p:cNvSpPr/>
          <p:nvPr/>
        </p:nvSpPr>
        <p:spPr>
          <a:xfrm>
            <a:off x="2869777" y="4692789"/>
            <a:ext cx="1928726" cy="8187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11DFD1E-35B2-47E0-9933-9D2F449848C4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1165414" y="4253219"/>
            <a:ext cx="2668726" cy="4395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12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2344B-D754-4BED-ADA6-49C22132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B09AB416-39C6-4B7B-91D5-049CECDF52DC}"/>
              </a:ext>
            </a:extLst>
          </p:cNvPr>
          <p:cNvGrpSpPr/>
          <p:nvPr/>
        </p:nvGrpSpPr>
        <p:grpSpPr>
          <a:xfrm>
            <a:off x="1484124" y="1904390"/>
            <a:ext cx="9223753" cy="3049221"/>
            <a:chOff x="1482377" y="1342024"/>
            <a:chExt cx="9223753" cy="304922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0664A40-E2A8-4516-A9EB-0BF8E7C1FB37}"/>
                </a:ext>
              </a:extLst>
            </p:cNvPr>
            <p:cNvGrpSpPr/>
            <p:nvPr/>
          </p:nvGrpSpPr>
          <p:grpSpPr>
            <a:xfrm>
              <a:off x="3481706" y="1711356"/>
              <a:ext cx="2814512" cy="352338"/>
              <a:chOff x="2374085" y="2969703"/>
              <a:chExt cx="2814512" cy="352338"/>
            </a:xfrm>
          </p:grpSpPr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CF36E16-4ADE-4D55-B479-B1D5A48FC310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A6B2A55-206D-482B-BC06-1D8C7BB2CB68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7B2543E6-3865-431C-961B-5EF994EA684A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E5487C3-F895-4309-AABE-94D8B7B6D330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EE544291-D225-42CA-BE43-D025E96592E1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EE3DB547-2F3B-4623-8B9F-3C312DF95F12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0DAE4600-54B7-449D-A3E4-774A99787F8E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758A100-E354-4F22-B5CD-A5891B79704E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582BE3-AC44-4965-AC43-45FD1EA5DAD6}"/>
                </a:ext>
              </a:extLst>
            </p:cNvPr>
            <p:cNvSpPr txBox="1"/>
            <p:nvPr/>
          </p:nvSpPr>
          <p:spPr>
            <a:xfrm>
              <a:off x="3906750" y="1342024"/>
              <a:ext cx="197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상위 비트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FCE0AB3-72B0-484C-AAFF-38345785BDAF}"/>
                </a:ext>
              </a:extLst>
            </p:cNvPr>
            <p:cNvGrpSpPr/>
            <p:nvPr/>
          </p:nvGrpSpPr>
          <p:grpSpPr>
            <a:xfrm>
              <a:off x="7888124" y="1711356"/>
              <a:ext cx="2814512" cy="352338"/>
              <a:chOff x="2374085" y="2969703"/>
              <a:chExt cx="2814512" cy="352338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BF572A50-9C2A-4F08-ADEB-0EE7871EA8E3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15B47C2-A53F-4ECD-BF7D-55F75521BAEE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791B46F9-A3C1-4C48-842E-1B30E671B873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0F85E44-DCD9-4E3B-9E9F-A573AB776965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C8A6680-5F3C-48F8-B990-3D2F8F805D82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D441E14-884F-4331-A047-B063DFC6D9E2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F15C2A6-0851-434E-9A3C-4A9726A32C08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6F2DBC44-94D0-4746-A702-1C49EEE76913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05EA5D-F097-4E41-9183-6F6061DA959D}"/>
                </a:ext>
              </a:extLst>
            </p:cNvPr>
            <p:cNvSpPr txBox="1"/>
            <p:nvPr/>
          </p:nvSpPr>
          <p:spPr>
            <a:xfrm>
              <a:off x="8313168" y="1342024"/>
              <a:ext cx="197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하위 비트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6C32D0-7624-401E-8E88-D25115D0D63E}"/>
                </a:ext>
              </a:extLst>
            </p:cNvPr>
            <p:cNvSpPr txBox="1"/>
            <p:nvPr/>
          </p:nvSpPr>
          <p:spPr>
            <a:xfrm>
              <a:off x="1625252" y="1710001"/>
              <a:ext cx="141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/>
                <a:t>평문</a:t>
              </a:r>
              <a:endParaRPr lang="ko-KR" altLang="en-US" dirty="0"/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FD5F408-9FE5-46CF-82A4-D9D22609C278}"/>
                </a:ext>
              </a:extLst>
            </p:cNvPr>
            <p:cNvGrpSpPr/>
            <p:nvPr/>
          </p:nvGrpSpPr>
          <p:grpSpPr>
            <a:xfrm>
              <a:off x="7888124" y="3253018"/>
              <a:ext cx="2814512" cy="352338"/>
              <a:chOff x="2374085" y="2969703"/>
              <a:chExt cx="2814512" cy="352338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9348CE55-60D3-4E86-9636-82522E2370D1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9DF2E905-1BAC-4800-BF07-5E3C209F05C5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F27E46F-FAC2-40FE-B374-1292CF2F4EDD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7BF139D-A28C-45A8-81C8-43F7F0A576C0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51C52E6-6C58-4786-B7BB-FF4B25388C64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CCFCE36-E795-4DFA-942D-EBE5F450B9CA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D5CA8A40-77BF-4535-9E7B-45A90CF8E33E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3373DEDC-F658-435B-A7A1-9FD9A0030246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A05E05E1-1B52-4EA8-B529-D4848B1A16A0}"/>
                </a:ext>
              </a:extLst>
            </p:cNvPr>
            <p:cNvGrpSpPr/>
            <p:nvPr/>
          </p:nvGrpSpPr>
          <p:grpSpPr>
            <a:xfrm>
              <a:off x="3478590" y="3261515"/>
              <a:ext cx="2814512" cy="352338"/>
              <a:chOff x="2374085" y="2969703"/>
              <a:chExt cx="2814512" cy="352338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459C1F89-538B-4A33-AC5B-0C1889794E75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BC7FC53-CEE9-461E-AE21-782B665FB71C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5642607-3A0B-47CF-B6CE-81725E540133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CD043A13-C52B-4343-89A6-0C369B9192A6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56BEC28-C9F2-4DC5-9800-150944FB2837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87526B0-65D8-44C9-B198-30D1E971026E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C4FD52C-01F6-4327-B686-A1C40A5580E8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8CB20A93-9237-44B0-A1E6-3863F63396A6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06EB91-44CD-4909-9974-CD3E4AC20704}"/>
                </a:ext>
              </a:extLst>
            </p:cNvPr>
            <p:cNvSpPr txBox="1"/>
            <p:nvPr/>
          </p:nvSpPr>
          <p:spPr>
            <a:xfrm>
              <a:off x="1482377" y="3253018"/>
              <a:ext cx="169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라운드 키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0B784F6B-A597-477D-9CA6-51B63A95945A}"/>
                </a:ext>
              </a:extLst>
            </p:cNvPr>
            <p:cNvGrpSpPr/>
            <p:nvPr/>
          </p:nvGrpSpPr>
          <p:grpSpPr>
            <a:xfrm>
              <a:off x="7891618" y="4031426"/>
              <a:ext cx="2814512" cy="352338"/>
              <a:chOff x="2374085" y="2969703"/>
              <a:chExt cx="2814512" cy="352338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ABF170C5-CE65-47E8-A603-2391D9171D8C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E5FCBD88-8707-4A45-9180-7D3F7E273E79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D077C6B1-DA76-42E5-9BF0-24A61513108A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2401F8BD-8964-4FD0-8523-0C94A53D074E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F3C207E2-29F5-4AF5-B0F2-224EFA7F514F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552231E3-F365-4F6F-AF03-1A7C77FBECAA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0D764ED1-AADF-46FA-8CF1-DD0E1C356E3D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6B387F6F-6554-4FE4-B40A-C6CFD74B54E8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2BC04006-054B-4042-992B-0E95D2966194}"/>
                </a:ext>
              </a:extLst>
            </p:cNvPr>
            <p:cNvGrpSpPr/>
            <p:nvPr/>
          </p:nvGrpSpPr>
          <p:grpSpPr>
            <a:xfrm>
              <a:off x="3481707" y="4031426"/>
              <a:ext cx="2814512" cy="352338"/>
              <a:chOff x="2374085" y="2969703"/>
              <a:chExt cx="2814512" cy="352338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17DCD780-8541-42F4-85FA-E088BBF03BC0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2A1BB5E-F060-4114-901B-1232607DB36D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2991234-87F2-449B-B003-38DA4AC2FEF7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FD5ACFC-B4DB-45CA-A8FF-296C4A1AEDC0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8943309-FE65-496B-BB7D-347DEAA2D905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A3C91037-2D83-47EB-A963-630E9EDF3FA5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1AB131F-DB7B-4C80-AA8E-BF7262A0D3C2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0276378-A023-41D7-878C-0BD7B53D4832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8596D54-8D40-40C8-B54F-FB57B4E8E426}"/>
                </a:ext>
              </a:extLst>
            </p:cNvPr>
            <p:cNvSpPr txBox="1"/>
            <p:nvPr/>
          </p:nvSpPr>
          <p:spPr>
            <a:xfrm>
              <a:off x="1482377" y="4021913"/>
              <a:ext cx="1692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XOR</a:t>
              </a:r>
              <a:endParaRPr lang="ko-KR" altLang="en-US" dirty="0"/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797449AD-2400-4ACF-93DE-4DFBD28FB036}"/>
                </a:ext>
              </a:extLst>
            </p:cNvPr>
            <p:cNvGrpSpPr/>
            <p:nvPr/>
          </p:nvGrpSpPr>
          <p:grpSpPr>
            <a:xfrm>
              <a:off x="3478590" y="2491604"/>
              <a:ext cx="2814512" cy="352338"/>
              <a:chOff x="2374085" y="2969703"/>
              <a:chExt cx="2814512" cy="352338"/>
            </a:xfrm>
          </p:grpSpPr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456B843C-AE37-4A1B-88EB-371CC2B5862D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60E4B9BE-032F-4961-B3AB-9F7A2753A696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7444CDF6-A7EF-4295-9D98-43C00A76B8CE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40AFB353-DEE0-4CB1-B4F7-7A6A934CB0BF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B39625FB-993A-4937-B030-F6047BDFE802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26450EC8-6819-47DE-8E69-9A10B89B00EC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F5DCBCA-69D4-474B-8930-FA7D1526FAE4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D832AAC7-8300-4720-BE69-67C955CB06A3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33877E80-4D97-4706-941F-5F7D3EA5AA7D}"/>
                </a:ext>
              </a:extLst>
            </p:cNvPr>
            <p:cNvGrpSpPr/>
            <p:nvPr/>
          </p:nvGrpSpPr>
          <p:grpSpPr>
            <a:xfrm>
              <a:off x="7885008" y="2491604"/>
              <a:ext cx="2814512" cy="352338"/>
              <a:chOff x="2374085" y="2969703"/>
              <a:chExt cx="2814512" cy="352338"/>
            </a:xfrm>
          </p:grpSpPr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C325733-D1AC-4C2C-9CA3-CC1F51ADBF4B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F681D29D-724F-4F03-8086-38B2A4A9574F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D7CF0672-F09D-4FFC-A079-EAE13D6B8643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0C86B9DF-BC64-4813-A029-5E2CF1D20B27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25960B29-07C8-4DD1-AF12-4D809BBCA049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5624636C-6027-4328-89EC-1CDA2D96D409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67F4F2A4-EE19-49AB-876A-56792D8EA719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27EE1E07-7C49-4986-AD5A-036B748E5BE1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108FC75C-A77E-4751-8555-D3364D83C87A}"/>
                </a:ext>
              </a:extLst>
            </p:cNvPr>
            <p:cNvSpPr txBox="1"/>
            <p:nvPr/>
          </p:nvSpPr>
          <p:spPr>
            <a:xfrm>
              <a:off x="1625252" y="2481509"/>
              <a:ext cx="141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8</a:t>
              </a:r>
              <a:r>
                <a:rPr lang="ko-KR" altLang="en-US" dirty="0"/>
                <a:t>회전</a:t>
              </a:r>
            </a:p>
          </p:txBody>
        </p: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E447DE97-A283-4519-A339-FB2C5A9A035E}"/>
              </a:ext>
            </a:extLst>
          </p:cNvPr>
          <p:cNvSpPr txBox="1"/>
          <p:nvPr/>
        </p:nvSpPr>
        <p:spPr>
          <a:xfrm>
            <a:off x="1627378" y="5357046"/>
            <a:ext cx="14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평문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60" name="그룹 259">
            <a:extLst>
              <a:ext uri="{FF2B5EF4-FFF2-40B4-BE49-F238E27FC236}">
                <a16:creationId xmlns:a16="http://schemas.microsoft.com/office/drawing/2014/main" id="{CE15704E-D2C4-40DE-86CE-B7EECA0E34D0}"/>
              </a:ext>
            </a:extLst>
          </p:cNvPr>
          <p:cNvGrpSpPr/>
          <p:nvPr/>
        </p:nvGrpSpPr>
        <p:grpSpPr>
          <a:xfrm>
            <a:off x="7890250" y="5356039"/>
            <a:ext cx="2814512" cy="352338"/>
            <a:chOff x="2374085" y="2969703"/>
            <a:chExt cx="2814512" cy="352338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6BDF4413-50C8-4C0A-99A8-C9E4660B763B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EF221520-455F-4029-85BD-031B72034930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791D7E04-C72B-42B0-B32A-2FB1AD765D31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0A340D21-D43E-46F4-891E-96A8CE1B6BA9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601A80D6-C99A-4621-90C8-5CA087C5EDAB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3BF7871-4C28-4544-AEB9-DF1E7A25595A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88ED9073-8032-4945-BBB6-B344CC550C22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B07D6873-11A4-4E2D-9116-76E4B8456316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2A9D037C-3321-48C0-AEE0-409F8A05D111}"/>
              </a:ext>
            </a:extLst>
          </p:cNvPr>
          <p:cNvGrpSpPr/>
          <p:nvPr/>
        </p:nvGrpSpPr>
        <p:grpSpPr>
          <a:xfrm>
            <a:off x="3483832" y="5356039"/>
            <a:ext cx="2814512" cy="352338"/>
            <a:chOff x="2374085" y="2969703"/>
            <a:chExt cx="2814512" cy="352338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FCF0A51F-8C0F-4AE4-99FA-C08129D54BFE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5428914C-B514-44DE-B395-4D10CC4A86B1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E42282B2-AE3E-4F12-949D-53679FB5B07A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CF1439A9-4541-4B52-A718-411B0A6C14BA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B1D5C695-0E21-4789-8A0B-333223FE7D09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55B7D914-0CA0-4B63-895C-48BD2C62F88B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55EF2DE-F6CA-42A2-9F03-116576B0C960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5B76D3E6-EEB5-4F9A-9CDE-0B8583A33252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8" name="TextBox 277">
            <a:extLst>
              <a:ext uri="{FF2B5EF4-FFF2-40B4-BE49-F238E27FC236}">
                <a16:creationId xmlns:a16="http://schemas.microsoft.com/office/drawing/2014/main" id="{A55D3592-5EC8-4BD2-88B7-27DA76F6F14F}"/>
              </a:ext>
            </a:extLst>
          </p:cNvPr>
          <p:cNvSpPr txBox="1"/>
          <p:nvPr/>
        </p:nvSpPr>
        <p:spPr>
          <a:xfrm>
            <a:off x="4615861" y="4986865"/>
            <a:ext cx="54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FE02852-9AAE-4E9E-A572-10DF8E55829F}"/>
              </a:ext>
            </a:extLst>
          </p:cNvPr>
          <p:cNvSpPr txBox="1"/>
          <p:nvPr/>
        </p:nvSpPr>
        <p:spPr>
          <a:xfrm>
            <a:off x="9032384" y="4966418"/>
            <a:ext cx="54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+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179BBDC3-972D-4D83-994F-AECCDC5137CD}"/>
              </a:ext>
            </a:extLst>
          </p:cNvPr>
          <p:cNvSpPr/>
          <p:nvPr/>
        </p:nvSpPr>
        <p:spPr>
          <a:xfrm>
            <a:off x="1753299" y="4462943"/>
            <a:ext cx="9177556" cy="1417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993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2344B-D754-4BED-ADA6-49C22132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664A40-E2A8-4516-A9EB-0BF8E7C1FB37}"/>
              </a:ext>
            </a:extLst>
          </p:cNvPr>
          <p:cNvGrpSpPr/>
          <p:nvPr/>
        </p:nvGrpSpPr>
        <p:grpSpPr>
          <a:xfrm>
            <a:off x="3483453" y="2273722"/>
            <a:ext cx="2814512" cy="352338"/>
            <a:chOff x="2374085" y="2969703"/>
            <a:chExt cx="2814512" cy="352338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CF36E16-4ADE-4D55-B479-B1D5A48FC310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A6B2A55-206D-482B-BC06-1D8C7BB2CB68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B2543E6-3865-431C-961B-5EF994EA684A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E5487C3-F895-4309-AABE-94D8B7B6D330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E544291-D225-42CA-BE43-D025E96592E1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E3DB547-2F3B-4623-8B9F-3C312DF95F12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DAE4600-54B7-449D-A3E4-774A99787F8E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758A100-E354-4F22-B5CD-A5891B79704E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6582BE3-AC44-4965-AC43-45FD1EA5DAD6}"/>
              </a:ext>
            </a:extLst>
          </p:cNvPr>
          <p:cNvSpPr txBox="1"/>
          <p:nvPr/>
        </p:nvSpPr>
        <p:spPr>
          <a:xfrm>
            <a:off x="3908497" y="1904390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상위 비트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CE0AB3-72B0-484C-AAFF-38345785BDAF}"/>
              </a:ext>
            </a:extLst>
          </p:cNvPr>
          <p:cNvGrpSpPr/>
          <p:nvPr/>
        </p:nvGrpSpPr>
        <p:grpSpPr>
          <a:xfrm>
            <a:off x="7889871" y="2273722"/>
            <a:ext cx="2814512" cy="352338"/>
            <a:chOff x="2374085" y="2969703"/>
            <a:chExt cx="2814512" cy="352338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F572A50-9C2A-4F08-ADEB-0EE7871EA8E3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15B47C2-A53F-4ECD-BF7D-55F75521BAEE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91B46F9-A3C1-4C48-842E-1B30E671B873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0F85E44-DCD9-4E3B-9E9F-A573AB776965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C8A6680-5F3C-48F8-B990-3D2F8F805D82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D441E14-884F-4331-A047-B063DFC6D9E2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F15C2A6-0851-434E-9A3C-4A9726A32C08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F2DBC44-94D0-4746-A702-1C49EEE76913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05EA5D-F097-4E41-9183-6F6061DA959D}"/>
              </a:ext>
            </a:extLst>
          </p:cNvPr>
          <p:cNvSpPr txBox="1"/>
          <p:nvPr/>
        </p:nvSpPr>
        <p:spPr>
          <a:xfrm>
            <a:off x="8314915" y="1904390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하위 비트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C32D0-7624-401E-8E88-D25115D0D63E}"/>
              </a:ext>
            </a:extLst>
          </p:cNvPr>
          <p:cNvSpPr txBox="1"/>
          <p:nvPr/>
        </p:nvSpPr>
        <p:spPr>
          <a:xfrm>
            <a:off x="1626999" y="2272367"/>
            <a:ext cx="14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평문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FD5F408-9FE5-46CF-82A4-D9D22609C278}"/>
              </a:ext>
            </a:extLst>
          </p:cNvPr>
          <p:cNvGrpSpPr/>
          <p:nvPr/>
        </p:nvGrpSpPr>
        <p:grpSpPr>
          <a:xfrm>
            <a:off x="7889871" y="3815384"/>
            <a:ext cx="2814512" cy="352338"/>
            <a:chOff x="2374085" y="2969703"/>
            <a:chExt cx="2814512" cy="352338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348CE55-60D3-4E86-9636-82522E2370D1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DF2E905-1BAC-4800-BF07-5E3C209F05C5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27E46F-FAC2-40FE-B374-1292CF2F4EDD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7BF139D-A28C-45A8-81C8-43F7F0A576C0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51C52E6-6C58-4786-B7BB-FF4B25388C64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CCFCE36-E795-4DFA-942D-EBE5F450B9CA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5CA8A40-77BF-4535-9E7B-45A90CF8E33E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373DEDC-F658-435B-A7A1-9FD9A0030246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5E05E1-1B52-4EA8-B529-D4848B1A16A0}"/>
              </a:ext>
            </a:extLst>
          </p:cNvPr>
          <p:cNvGrpSpPr/>
          <p:nvPr/>
        </p:nvGrpSpPr>
        <p:grpSpPr>
          <a:xfrm>
            <a:off x="3480337" y="3823881"/>
            <a:ext cx="2814512" cy="352338"/>
            <a:chOff x="2374085" y="2969703"/>
            <a:chExt cx="2814512" cy="352338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59C1F89-538B-4A33-AC5B-0C1889794E75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BC7FC53-CEE9-461E-AE21-782B665FB71C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5642607-3A0B-47CF-B6CE-81725E540133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D043A13-C52B-4343-89A6-0C369B9192A6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56BEC28-C9F2-4DC5-9800-150944FB2837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87526B0-65D8-44C9-B198-30D1E971026E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C4FD52C-01F6-4327-B686-A1C40A5580E8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CB20A93-9237-44B0-A1E6-3863F63396A6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806EB91-44CD-4909-9974-CD3E4AC20704}"/>
              </a:ext>
            </a:extLst>
          </p:cNvPr>
          <p:cNvSpPr txBox="1"/>
          <p:nvPr/>
        </p:nvSpPr>
        <p:spPr>
          <a:xfrm>
            <a:off x="1484124" y="3815384"/>
            <a:ext cx="1692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XOR</a:t>
            </a:r>
            <a:endParaRPr lang="ko-KR" altLang="en-US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797449AD-2400-4ACF-93DE-4DFBD28FB036}"/>
              </a:ext>
            </a:extLst>
          </p:cNvPr>
          <p:cNvGrpSpPr/>
          <p:nvPr/>
        </p:nvGrpSpPr>
        <p:grpSpPr>
          <a:xfrm>
            <a:off x="3480337" y="3053970"/>
            <a:ext cx="2814512" cy="352338"/>
            <a:chOff x="2374085" y="2969703"/>
            <a:chExt cx="2814512" cy="352338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56B843C-AE37-4A1B-88EB-371CC2B5862D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0E4B9BE-032F-4961-B3AB-9F7A2753A696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444CDF6-A7EF-4295-9D98-43C00A76B8CE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0AFB353-DEE0-4CB1-B4F7-7A6A934CB0BF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39625FB-993A-4937-B030-F6047BDFE802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6450EC8-6819-47DE-8E69-9A10B89B00EC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F5DCBCA-69D4-474B-8930-FA7D1526FAE4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832AAC7-8300-4720-BE69-67C955CB06A3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3877E80-4D97-4706-941F-5F7D3EA5AA7D}"/>
              </a:ext>
            </a:extLst>
          </p:cNvPr>
          <p:cNvGrpSpPr/>
          <p:nvPr/>
        </p:nvGrpSpPr>
        <p:grpSpPr>
          <a:xfrm>
            <a:off x="7886755" y="3053970"/>
            <a:ext cx="2814512" cy="352338"/>
            <a:chOff x="2374085" y="2969703"/>
            <a:chExt cx="2814512" cy="352338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C325733-D1AC-4C2C-9CA3-CC1F51ADBF4B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681D29D-724F-4F03-8086-38B2A4A9574F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7CF0672-F09D-4FFC-A079-EAE13D6B8643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0C86B9DF-BC64-4813-A029-5E2CF1D20B27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5960B29-07C8-4DD1-AF12-4D809BBCA049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5624636C-6027-4328-89EC-1CDA2D96D409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67F4F2A4-EE19-49AB-876A-56792D8EA719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7EE1E07-7C49-4986-AD5A-036B748E5BE1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08FC75C-A77E-4751-8555-D3364D83C87A}"/>
              </a:ext>
            </a:extLst>
          </p:cNvPr>
          <p:cNvSpPr txBox="1"/>
          <p:nvPr/>
        </p:nvSpPr>
        <p:spPr>
          <a:xfrm>
            <a:off x="1626999" y="3043875"/>
            <a:ext cx="14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라운드 키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14A1F7E-F65C-47B2-949A-9C40EEB03ACF}"/>
              </a:ext>
            </a:extLst>
          </p:cNvPr>
          <p:cNvSpPr txBox="1"/>
          <p:nvPr/>
        </p:nvSpPr>
        <p:spPr>
          <a:xfrm>
            <a:off x="1627378" y="4582486"/>
            <a:ext cx="14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평문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50414B31-32B4-42CB-8486-090325EA7217}"/>
              </a:ext>
            </a:extLst>
          </p:cNvPr>
          <p:cNvGrpSpPr/>
          <p:nvPr/>
        </p:nvGrpSpPr>
        <p:grpSpPr>
          <a:xfrm>
            <a:off x="7890250" y="4581479"/>
            <a:ext cx="2814512" cy="352338"/>
            <a:chOff x="2374085" y="2969703"/>
            <a:chExt cx="2814512" cy="352338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F3EF2F5-DDAC-428D-B562-B32AFCD23A84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CF2DFCC-28A4-4CF5-A163-62249D05692D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BBB27910-8683-477A-A65A-3DB49E6079A9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A513A7B-FDF0-4D6F-BF0E-600BBB975097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1DF0D502-30E7-4275-A4BE-5065C3C941FC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3472DA5-C4F9-44A6-B277-3DF2826D91EC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5938AD5-E4CF-44A2-A49E-1094DD9A621E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413E86E7-8E47-4393-AE4C-31DCD5B8A02B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D6AECF61-6D00-4443-B87F-FCD847297785}"/>
              </a:ext>
            </a:extLst>
          </p:cNvPr>
          <p:cNvGrpSpPr/>
          <p:nvPr/>
        </p:nvGrpSpPr>
        <p:grpSpPr>
          <a:xfrm>
            <a:off x="3483832" y="4581479"/>
            <a:ext cx="2814512" cy="352338"/>
            <a:chOff x="2374085" y="2969703"/>
            <a:chExt cx="2814512" cy="352338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89CBE1C8-18BC-421A-94A2-8036F5F94F59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249CE333-AEBF-4616-93F5-3299DBD06CE1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7CF8DEA-67D4-45C8-97A3-6C06F7573A30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5DF6702-C3A6-4DA8-B408-0AF12BFDAF90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866896C-8AE9-42F9-8105-C7B9587D8C43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2CE7FE8-B2FB-4BD1-9824-A9EAB975830C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C23B074-A6F6-4393-9621-42944D791312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32EA7EE-4A13-4CA5-B79D-4C07B9C36321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2B8AF2C0-B3F7-4645-ADBD-718B047C774D}"/>
              </a:ext>
            </a:extLst>
          </p:cNvPr>
          <p:cNvSpPr txBox="1"/>
          <p:nvPr/>
        </p:nvSpPr>
        <p:spPr>
          <a:xfrm>
            <a:off x="7192564" y="4564485"/>
            <a:ext cx="54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+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A10EFCD-412D-45AB-8B78-6862B2ADD53D}"/>
              </a:ext>
            </a:extLst>
          </p:cNvPr>
          <p:cNvSpPr txBox="1"/>
          <p:nvPr/>
        </p:nvSpPr>
        <p:spPr>
          <a:xfrm>
            <a:off x="6410781" y="4582486"/>
            <a:ext cx="54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+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CB655A-3F4F-42A7-A0D6-F179AF151010}"/>
              </a:ext>
            </a:extLst>
          </p:cNvPr>
          <p:cNvCxnSpPr>
            <a:stCxn id="40" idx="1"/>
            <a:endCxn id="154" idx="3"/>
          </p:cNvCxnSpPr>
          <p:nvPr/>
        </p:nvCxnSpPr>
        <p:spPr>
          <a:xfrm flipH="1">
            <a:off x="6298344" y="3991553"/>
            <a:ext cx="1591527" cy="766095"/>
          </a:xfrm>
          <a:prstGeom prst="straightConnector1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55F8244E-3FBA-4973-9C4D-E5688FB6FF12}"/>
              </a:ext>
            </a:extLst>
          </p:cNvPr>
          <p:cNvCxnSpPr>
            <a:cxnSpLocks/>
            <a:stCxn id="39" idx="3"/>
            <a:endCxn id="138" idx="1"/>
          </p:cNvCxnSpPr>
          <p:nvPr/>
        </p:nvCxnSpPr>
        <p:spPr>
          <a:xfrm>
            <a:off x="6294849" y="4000050"/>
            <a:ext cx="1595401" cy="757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DFA8598B-8EF0-4D3E-8724-BCF057AE0C5E}"/>
              </a:ext>
            </a:extLst>
          </p:cNvPr>
          <p:cNvSpPr/>
          <p:nvPr/>
        </p:nvSpPr>
        <p:spPr>
          <a:xfrm>
            <a:off x="1753299" y="3665730"/>
            <a:ext cx="9177556" cy="1417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F81BFE6-A9D1-4386-A067-0CDF9DBC949A}"/>
              </a:ext>
            </a:extLst>
          </p:cNvPr>
          <p:cNvSpPr txBox="1"/>
          <p:nvPr/>
        </p:nvSpPr>
        <p:spPr>
          <a:xfrm>
            <a:off x="7027865" y="3031288"/>
            <a:ext cx="74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0DCAC2C-8D9B-4C20-9BF0-B50E1EDBFCBB}"/>
              </a:ext>
            </a:extLst>
          </p:cNvPr>
          <p:cNvSpPr txBox="1"/>
          <p:nvPr/>
        </p:nvSpPr>
        <p:spPr>
          <a:xfrm>
            <a:off x="6381912" y="3049289"/>
            <a:ext cx="70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XOR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48ECE253-4ADB-4CF6-AF06-A59E8BBFF8F1}"/>
              </a:ext>
            </a:extLst>
          </p:cNvPr>
          <p:cNvCxnSpPr/>
          <p:nvPr/>
        </p:nvCxnSpPr>
        <p:spPr>
          <a:xfrm flipH="1">
            <a:off x="6292591" y="2458356"/>
            <a:ext cx="1591527" cy="766095"/>
          </a:xfrm>
          <a:prstGeom prst="straightConnector1">
            <a:avLst/>
          </a:prstGeom>
          <a:ln w="28575">
            <a:solidFill>
              <a:srgbClr val="2E75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312983B-D8E5-4908-B211-37D942C5FCDF}"/>
              </a:ext>
            </a:extLst>
          </p:cNvPr>
          <p:cNvCxnSpPr>
            <a:cxnSpLocks/>
          </p:cNvCxnSpPr>
          <p:nvPr/>
        </p:nvCxnSpPr>
        <p:spPr>
          <a:xfrm>
            <a:off x="6289096" y="2466853"/>
            <a:ext cx="1595401" cy="7575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9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640B3-AA4E-49DE-9A0C-D6A51632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FBAE-0FBF-45C4-BD07-892094308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블록 이동 최적화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Revised CHAM</a:t>
            </a:r>
            <a:r>
              <a:rPr lang="ko-KR" altLang="en-US" dirty="0"/>
              <a:t>의 블록 이동은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>
                <a:solidFill>
                  <a:srgbClr val="FF0000"/>
                </a:solidFill>
              </a:rPr>
              <a:t>라운드 반복 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제자리</a:t>
            </a:r>
            <a:r>
              <a:rPr lang="ko-KR" altLang="en-US" dirty="0"/>
              <a:t>로 돌아옴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64/128 </a:t>
            </a:r>
            <a:r>
              <a:rPr lang="ko-KR" altLang="en-US" dirty="0"/>
              <a:t>규격 기준</a:t>
            </a:r>
            <a:r>
              <a:rPr lang="en-US" altLang="ko-KR" dirty="0"/>
              <a:t>, 88</a:t>
            </a:r>
            <a:r>
              <a:rPr lang="ko-KR" altLang="en-US" dirty="0"/>
              <a:t>라운드는 </a:t>
            </a:r>
            <a:r>
              <a:rPr lang="en-US" altLang="ko-KR" dirty="0"/>
              <a:t>4</a:t>
            </a:r>
            <a:r>
              <a:rPr lang="ko-KR" altLang="en-US" dirty="0"/>
              <a:t>의 배수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모든 블록은 암호화 종료 후 제자리</a:t>
            </a:r>
            <a:r>
              <a:rPr lang="ko-KR" altLang="en-US" dirty="0"/>
              <a:t>로 돌아옴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0D94E8-1542-4723-96B2-B3587747D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3681412"/>
            <a:ext cx="11368160" cy="249812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64EFD94-7028-4427-85BE-E7E07C564BC9}"/>
              </a:ext>
            </a:extLst>
          </p:cNvPr>
          <p:cNvSpPr/>
          <p:nvPr/>
        </p:nvSpPr>
        <p:spPr>
          <a:xfrm>
            <a:off x="411163" y="5469622"/>
            <a:ext cx="704573" cy="4613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14204F-339A-4ABE-954D-8A3590500899}"/>
              </a:ext>
            </a:extLst>
          </p:cNvPr>
          <p:cNvSpPr/>
          <p:nvPr/>
        </p:nvSpPr>
        <p:spPr>
          <a:xfrm>
            <a:off x="3046704" y="3558330"/>
            <a:ext cx="704573" cy="4613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BC7D4-BFEE-4FB8-ABB4-C8FA2AB4A3E9}"/>
              </a:ext>
            </a:extLst>
          </p:cNvPr>
          <p:cNvSpPr/>
          <p:nvPr/>
        </p:nvSpPr>
        <p:spPr>
          <a:xfrm>
            <a:off x="5743713" y="4009981"/>
            <a:ext cx="704573" cy="4613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FCC238-205A-4AB2-BB3F-DBDAAB16A0C5}"/>
              </a:ext>
            </a:extLst>
          </p:cNvPr>
          <p:cNvSpPr/>
          <p:nvPr/>
        </p:nvSpPr>
        <p:spPr>
          <a:xfrm>
            <a:off x="8409609" y="4388884"/>
            <a:ext cx="704573" cy="4613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AD99F6-6259-48F5-BA3C-85750CC73465}"/>
              </a:ext>
            </a:extLst>
          </p:cNvPr>
          <p:cNvSpPr/>
          <p:nvPr/>
        </p:nvSpPr>
        <p:spPr>
          <a:xfrm>
            <a:off x="11075886" y="5469621"/>
            <a:ext cx="704573" cy="4613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85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125CB-A675-42B4-A1B2-256266BAC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AC081A-A493-489F-B21F-780E83166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모든 라운드에서 </a:t>
            </a:r>
            <a:r>
              <a:rPr lang="ko-KR" altLang="en-US" b="1" dirty="0">
                <a:solidFill>
                  <a:srgbClr val="FF0000"/>
                </a:solidFill>
              </a:rPr>
              <a:t>블록 이동을 제거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pic>
        <p:nvPicPr>
          <p:cNvPr id="5" name="그림 4" descr="시계이(가) 표시된 사진&#10;&#10;자동 생성된 설명">
            <a:extLst>
              <a:ext uri="{FF2B5EF4-FFF2-40B4-BE49-F238E27FC236}">
                <a16:creationId xmlns:a16="http://schemas.microsoft.com/office/drawing/2014/main" id="{CBF88741-1DC2-45F5-B2E4-C92746884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5" y="2348195"/>
            <a:ext cx="9511430" cy="33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A4C20-DB3F-42DB-944A-3017FD6D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C6D64-297D-4F98-9D6D-2A271170B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8bit AVR </a:t>
            </a:r>
            <a:r>
              <a:rPr lang="ko-KR" altLang="en-US" dirty="0"/>
              <a:t>프로세서인 </a:t>
            </a:r>
            <a:r>
              <a:rPr lang="en-US" altLang="ko-KR" dirty="0"/>
              <a:t>Atmega128</a:t>
            </a:r>
            <a:r>
              <a:rPr lang="ko-KR" altLang="en-US" dirty="0"/>
              <a:t>을 대상으로 구현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기존 구현물이 </a:t>
            </a:r>
            <a:r>
              <a:rPr lang="en-US" altLang="ko-KR" dirty="0"/>
              <a:t>CHAM </a:t>
            </a:r>
            <a:r>
              <a:rPr lang="ko-KR" altLang="en-US" dirty="0"/>
              <a:t>기준이므로 이것을 </a:t>
            </a:r>
            <a:r>
              <a:rPr lang="en-US" altLang="ko-KR" dirty="0"/>
              <a:t>Revised</a:t>
            </a:r>
            <a:r>
              <a:rPr lang="ko-KR" altLang="en-US" dirty="0"/>
              <a:t>로 이식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약 </a:t>
            </a:r>
            <a:r>
              <a:rPr lang="en-US" altLang="ko-KR" dirty="0"/>
              <a:t>10% </a:t>
            </a:r>
            <a:r>
              <a:rPr lang="ko-KR" altLang="en-US" dirty="0"/>
              <a:t>빠른 동작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517A9D3-2CDB-45A9-A7AA-57199159F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129761"/>
              </p:ext>
            </p:extLst>
          </p:nvPr>
        </p:nvGraphicFramePr>
        <p:xfrm>
          <a:off x="3125629" y="4479721"/>
          <a:ext cx="5940742" cy="149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0371">
                  <a:extLst>
                    <a:ext uri="{9D8B030D-6E8A-4147-A177-3AD203B41FA5}">
                      <a16:colId xmlns:a16="http://schemas.microsoft.com/office/drawing/2014/main" val="1606189077"/>
                    </a:ext>
                  </a:extLst>
                </a:gridCol>
                <a:gridCol w="2970371">
                  <a:extLst>
                    <a:ext uri="{9D8B030D-6E8A-4147-A177-3AD203B41FA5}">
                      <a16:colId xmlns:a16="http://schemas.microsoft.com/office/drawing/2014/main" val="3257071553"/>
                    </a:ext>
                  </a:extLst>
                </a:gridCol>
              </a:tblGrid>
              <a:tr h="5417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700" dirty="0" err="1"/>
                        <a:t>구현물</a:t>
                      </a:r>
                      <a:endParaRPr lang="ko-KR" altLang="en-US" sz="2700" dirty="0"/>
                    </a:p>
                  </a:txBody>
                  <a:tcPr marL="133667" marR="133667" marT="66833" marB="668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700" dirty="0" err="1"/>
                        <a:t>Cpb</a:t>
                      </a:r>
                      <a:endParaRPr lang="ko-KR" altLang="en-US" sz="2700" dirty="0"/>
                    </a:p>
                  </a:txBody>
                  <a:tcPr marL="133667" marR="133667" marT="66833" marB="66833"/>
                </a:tc>
                <a:extLst>
                  <a:ext uri="{0D108BD9-81ED-4DB2-BD59-A6C34878D82A}">
                    <a16:rowId xmlns:a16="http://schemas.microsoft.com/office/drawing/2014/main" val="3977736132"/>
                  </a:ext>
                </a:extLst>
              </a:tr>
              <a:tr h="47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기존 구현 </a:t>
                      </a:r>
                      <a:r>
                        <a:rPr lang="en-US" altLang="ko-KR" sz="2200" dirty="0"/>
                        <a:t>+ Revised</a:t>
                      </a:r>
                      <a:endParaRPr lang="ko-KR" altLang="en-US" sz="2200" dirty="0"/>
                    </a:p>
                  </a:txBody>
                  <a:tcPr marL="133667" marR="133667" marT="66833" marB="668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232</a:t>
                      </a:r>
                      <a:endParaRPr lang="ko-KR" altLang="en-US" sz="2200" dirty="0"/>
                    </a:p>
                  </a:txBody>
                  <a:tcPr marL="133667" marR="133667" marT="66833" marB="66833"/>
                </a:tc>
                <a:extLst>
                  <a:ext uri="{0D108BD9-81ED-4DB2-BD59-A6C34878D82A}">
                    <a16:rowId xmlns:a16="http://schemas.microsoft.com/office/drawing/2014/main" val="3615307100"/>
                  </a:ext>
                </a:extLst>
              </a:tr>
              <a:tr h="4737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제안 기법</a:t>
                      </a:r>
                    </a:p>
                  </a:txBody>
                  <a:tcPr marL="133667" marR="133667" marT="66833" marB="6683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/>
                        <a:t>209</a:t>
                      </a:r>
                      <a:endParaRPr lang="ko-KR" altLang="en-US" sz="2200" dirty="0"/>
                    </a:p>
                  </a:txBody>
                  <a:tcPr marL="133667" marR="133667" marT="66833" marB="66833"/>
                </a:tc>
                <a:extLst>
                  <a:ext uri="{0D108BD9-81ED-4DB2-BD59-A6C34878D82A}">
                    <a16:rowId xmlns:a16="http://schemas.microsoft.com/office/drawing/2014/main" val="2050058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632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A4C20-DB3F-42DB-944A-3017FD6D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C6D64-297D-4F98-9D6D-2A271170B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/>
              <a:t>Revised CHAM</a:t>
            </a:r>
            <a:r>
              <a:rPr lang="ko-KR" altLang="en-US" dirty="0"/>
              <a:t>을 대상으로 구현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64/128</a:t>
            </a:r>
            <a:r>
              <a:rPr lang="ko-KR" altLang="en-US" dirty="0"/>
              <a:t> 규격에 대해서만 최적</a:t>
            </a:r>
            <a:r>
              <a:rPr lang="en-US" altLang="ko-KR" dirty="0"/>
              <a:t>, </a:t>
            </a:r>
            <a:r>
              <a:rPr lang="ko-KR" altLang="en-US" dirty="0"/>
              <a:t>다른 규격 최적화도 필요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코드 길이가 상대적으로 긺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코드 사이즈 부분에서 손해인 만큼</a:t>
            </a:r>
            <a:r>
              <a:rPr lang="en-US" altLang="ko-KR" dirty="0"/>
              <a:t>, </a:t>
            </a:r>
            <a:r>
              <a:rPr lang="ko-KR" altLang="en-US" dirty="0"/>
              <a:t>속도를 더 개선할 필요</a:t>
            </a:r>
          </a:p>
        </p:txBody>
      </p:sp>
    </p:spTree>
    <p:extLst>
      <p:ext uri="{BB962C8B-B14F-4D97-AF65-F5344CB8AC3E}">
        <p14:creationId xmlns:p14="http://schemas.microsoft.com/office/powerpoint/2010/main" val="343116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Revised 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기존 구현 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Revised 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ICISC’19</a:t>
            </a:r>
            <a:r>
              <a:rPr lang="ko-KR" altLang="en-US" dirty="0"/>
              <a:t>에서 발표된 </a:t>
            </a:r>
            <a:r>
              <a:rPr lang="en-US" altLang="ko-KR" dirty="0"/>
              <a:t>CHAM</a:t>
            </a:r>
            <a:r>
              <a:rPr lang="ko-KR" altLang="en-US" dirty="0"/>
              <a:t>의 개량형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기존 </a:t>
            </a:r>
            <a:r>
              <a:rPr lang="en-US" altLang="ko-KR" dirty="0"/>
              <a:t>CHAM</a:t>
            </a:r>
            <a:r>
              <a:rPr lang="ko-KR" altLang="en-US" dirty="0"/>
              <a:t>과 구조 동일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라운드 수를 제외한 모든 파라미터 동일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0E947E3-77E6-4AEA-A9E8-EB8138CB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093072"/>
              </p:ext>
            </p:extLst>
          </p:nvPr>
        </p:nvGraphicFramePr>
        <p:xfrm>
          <a:off x="386975" y="3531765"/>
          <a:ext cx="11418050" cy="2083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3610">
                  <a:extLst>
                    <a:ext uri="{9D8B030D-6E8A-4147-A177-3AD203B41FA5}">
                      <a16:colId xmlns:a16="http://schemas.microsoft.com/office/drawing/2014/main" val="564297151"/>
                    </a:ext>
                  </a:extLst>
                </a:gridCol>
                <a:gridCol w="2283610">
                  <a:extLst>
                    <a:ext uri="{9D8B030D-6E8A-4147-A177-3AD203B41FA5}">
                      <a16:colId xmlns:a16="http://schemas.microsoft.com/office/drawing/2014/main" val="1138047028"/>
                    </a:ext>
                  </a:extLst>
                </a:gridCol>
                <a:gridCol w="2283610">
                  <a:extLst>
                    <a:ext uri="{9D8B030D-6E8A-4147-A177-3AD203B41FA5}">
                      <a16:colId xmlns:a16="http://schemas.microsoft.com/office/drawing/2014/main" val="2553754577"/>
                    </a:ext>
                  </a:extLst>
                </a:gridCol>
                <a:gridCol w="2283610">
                  <a:extLst>
                    <a:ext uri="{9D8B030D-6E8A-4147-A177-3AD203B41FA5}">
                      <a16:colId xmlns:a16="http://schemas.microsoft.com/office/drawing/2014/main" val="2018482650"/>
                    </a:ext>
                  </a:extLst>
                </a:gridCol>
                <a:gridCol w="2283610">
                  <a:extLst>
                    <a:ext uri="{9D8B030D-6E8A-4147-A177-3AD203B41FA5}">
                      <a16:colId xmlns:a16="http://schemas.microsoft.com/office/drawing/2014/main" val="1147762906"/>
                    </a:ext>
                  </a:extLst>
                </a:gridCol>
              </a:tblGrid>
              <a:tr h="5209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규 격</a:t>
                      </a:r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n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k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w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r (</a:t>
                      </a:r>
                      <a:r>
                        <a:rPr lang="ko-KR" altLang="en-US" sz="2500" dirty="0" err="1"/>
                        <a:t>구버전</a:t>
                      </a:r>
                      <a:r>
                        <a:rPr lang="en-US" altLang="ko-KR" sz="2500" dirty="0"/>
                        <a:t>)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extLst>
                  <a:ext uri="{0D108BD9-81ED-4DB2-BD59-A6C34878D82A}">
                    <a16:rowId xmlns:a16="http://schemas.microsoft.com/office/drawing/2014/main" val="1971817254"/>
                  </a:ext>
                </a:extLst>
              </a:tr>
              <a:tr h="52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64-128 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64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128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16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88 (80)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extLst>
                  <a:ext uri="{0D108BD9-81ED-4DB2-BD59-A6C34878D82A}">
                    <a16:rowId xmlns:a16="http://schemas.microsoft.com/office/drawing/2014/main" val="1475643254"/>
                  </a:ext>
                </a:extLst>
              </a:tr>
              <a:tr h="52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128-128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128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128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32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112 (80)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extLst>
                  <a:ext uri="{0D108BD9-81ED-4DB2-BD59-A6C34878D82A}">
                    <a16:rowId xmlns:a16="http://schemas.microsoft.com/office/drawing/2014/main" val="3550560547"/>
                  </a:ext>
                </a:extLst>
              </a:tr>
              <a:tr h="5209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128-256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128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256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32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120 (96)</a:t>
                      </a:r>
                      <a:endParaRPr lang="ko-KR" altLang="en-US" sz="2500" dirty="0"/>
                    </a:p>
                  </a:txBody>
                  <a:tcPr marL="128453" marR="128453" marT="64227" marB="64227" anchor="ctr"/>
                </a:tc>
                <a:extLst>
                  <a:ext uri="{0D108BD9-81ED-4DB2-BD59-A6C34878D82A}">
                    <a16:rowId xmlns:a16="http://schemas.microsoft.com/office/drawing/2014/main" val="123452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85AAF-1261-4192-BD99-8BCCE793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기존 구현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5A7E7-483C-4502-AC6C-5AE01F957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라운드 키 접근 최적화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AVR </a:t>
            </a:r>
            <a:r>
              <a:rPr lang="ko-KR" altLang="en-US" dirty="0"/>
              <a:t>상에서 </a:t>
            </a:r>
            <a:r>
              <a:rPr lang="ko-KR" altLang="en-US" b="1" dirty="0">
                <a:solidFill>
                  <a:srgbClr val="FF0000"/>
                </a:solidFill>
              </a:rPr>
              <a:t>메모리 접근은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개의 레지스터</a:t>
            </a:r>
            <a:r>
              <a:rPr lang="ko-KR" altLang="en-US" dirty="0"/>
              <a:t>를 합쳐서 접근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CHAM</a:t>
            </a:r>
            <a:r>
              <a:rPr lang="ko-KR" altLang="en-US" dirty="0"/>
              <a:t>의 </a:t>
            </a:r>
            <a:r>
              <a:rPr lang="en-US" altLang="ko-KR" dirty="0"/>
              <a:t>RK</a:t>
            </a:r>
            <a:r>
              <a:rPr lang="ko-KR" altLang="en-US" dirty="0"/>
              <a:t> 크기</a:t>
            </a:r>
            <a:r>
              <a:rPr lang="en-US" altLang="ko-KR" dirty="0"/>
              <a:t>: 32</a:t>
            </a:r>
            <a:r>
              <a:rPr lang="ko-KR" altLang="en-US" dirty="0"/>
              <a:t>바이트 또는 </a:t>
            </a:r>
            <a:r>
              <a:rPr lang="en-US" altLang="ko-KR" dirty="0"/>
              <a:t>64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256</a:t>
            </a:r>
            <a:r>
              <a:rPr lang="ko-KR" altLang="en-US" b="1" dirty="0">
                <a:solidFill>
                  <a:srgbClr val="FF0000"/>
                </a:solidFill>
              </a:rPr>
              <a:t>바이트 내에서 모든 메모리 접근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dirty="0"/>
              <a:t>상위 레지스터 고정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하위 레지스터 </a:t>
            </a:r>
            <a:r>
              <a:rPr lang="en-US" altLang="ko-KR" dirty="0"/>
              <a:t>0x00</a:t>
            </a:r>
            <a:r>
              <a:rPr lang="ko-KR" altLang="en-US" dirty="0"/>
              <a:t>부터 시작하여 하나로 모든 메모리 접근 가능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E8CBEB1-0E10-469B-99B7-40DFE29F39C7}"/>
              </a:ext>
            </a:extLst>
          </p:cNvPr>
          <p:cNvGrpSpPr/>
          <p:nvPr/>
        </p:nvGrpSpPr>
        <p:grpSpPr>
          <a:xfrm>
            <a:off x="2122770" y="4029669"/>
            <a:ext cx="7945061" cy="2363246"/>
            <a:chOff x="901814" y="3976360"/>
            <a:chExt cx="7945061" cy="236324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9139503-0DB9-43C0-8BF6-0B6B492650BA}"/>
                </a:ext>
              </a:extLst>
            </p:cNvPr>
            <p:cNvGrpSpPr/>
            <p:nvPr/>
          </p:nvGrpSpPr>
          <p:grpSpPr>
            <a:xfrm>
              <a:off x="7005153" y="3976360"/>
              <a:ext cx="866869" cy="2363246"/>
              <a:chOff x="6028882" y="3959604"/>
              <a:chExt cx="866869" cy="236324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818EA02-5026-4C05-B874-CEB08657A1E1}"/>
                  </a:ext>
                </a:extLst>
              </p:cNvPr>
              <p:cNvSpPr/>
              <p:nvPr/>
            </p:nvSpPr>
            <p:spPr>
              <a:xfrm>
                <a:off x="6028887" y="3959604"/>
                <a:ext cx="866864" cy="40190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RK0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7B24C1-2A33-4A44-ADCC-D6B72718E847}"/>
                  </a:ext>
                </a:extLst>
              </p:cNvPr>
              <p:cNvSpPr/>
              <p:nvPr/>
            </p:nvSpPr>
            <p:spPr>
              <a:xfrm>
                <a:off x="6028884" y="4352653"/>
                <a:ext cx="866864" cy="40190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RK1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73309ED-9C58-4C88-9BDA-12F52ED665B4}"/>
                  </a:ext>
                </a:extLst>
              </p:cNvPr>
              <p:cNvSpPr/>
              <p:nvPr/>
            </p:nvSpPr>
            <p:spPr>
              <a:xfrm>
                <a:off x="6028884" y="4749603"/>
                <a:ext cx="866864" cy="40190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RK2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D0A0BC78-87A0-439E-8CF4-13A7A0DDC46A}"/>
                  </a:ext>
                </a:extLst>
              </p:cNvPr>
              <p:cNvSpPr/>
              <p:nvPr/>
            </p:nvSpPr>
            <p:spPr>
              <a:xfrm>
                <a:off x="6028882" y="5138750"/>
                <a:ext cx="866864" cy="40190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…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0010F00-90FB-4AB2-A059-387B3CB47082}"/>
                  </a:ext>
                </a:extLst>
              </p:cNvPr>
              <p:cNvSpPr/>
              <p:nvPr/>
            </p:nvSpPr>
            <p:spPr>
              <a:xfrm>
                <a:off x="6028882" y="5531799"/>
                <a:ext cx="866864" cy="40190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RK30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D7469005-61B5-4379-92C7-88A2E4CC950A}"/>
                  </a:ext>
                </a:extLst>
              </p:cNvPr>
              <p:cNvSpPr/>
              <p:nvPr/>
            </p:nvSpPr>
            <p:spPr>
              <a:xfrm>
                <a:off x="6028882" y="5920946"/>
                <a:ext cx="866864" cy="40190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RK31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075D574F-6666-4A7C-981B-8D2F73711BD4}"/>
                </a:ext>
              </a:extLst>
            </p:cNvPr>
            <p:cNvGrpSpPr/>
            <p:nvPr/>
          </p:nvGrpSpPr>
          <p:grpSpPr>
            <a:xfrm>
              <a:off x="901814" y="4520311"/>
              <a:ext cx="4279788" cy="1238435"/>
              <a:chOff x="901814" y="4520311"/>
              <a:chExt cx="4279788" cy="1238435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EE40024-9917-43B0-B04B-9E969FB46111}"/>
                  </a:ext>
                </a:extLst>
              </p:cNvPr>
              <p:cNvSpPr/>
              <p:nvPr/>
            </p:nvSpPr>
            <p:spPr>
              <a:xfrm>
                <a:off x="903214" y="5057315"/>
                <a:ext cx="2139193" cy="4026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0 0 0 0 0 1 0 1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9BD0F3B-C8BE-415D-BE62-B1AB56FCD0C6}"/>
                  </a:ext>
                </a:extLst>
              </p:cNvPr>
              <p:cNvSpPr/>
              <p:nvPr/>
            </p:nvSpPr>
            <p:spPr>
              <a:xfrm>
                <a:off x="3042407" y="5057315"/>
                <a:ext cx="2139193" cy="4026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0 0 0 0 0 0 0 1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E3CB314-51C1-4B60-8E89-17B6C2CFB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214" y="4704977"/>
                <a:ext cx="0" cy="453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EB51188C-0DC3-4DD1-A8B1-3B8266083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2407" y="4704977"/>
                <a:ext cx="0" cy="453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646C0AC5-56BC-4FB3-AB05-C8B925CF82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600" y="4754569"/>
                <a:ext cx="0" cy="453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9EE4E43-5E9B-4FA7-A8C0-E4737692DA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3213" y="4874113"/>
                <a:ext cx="21391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B42C94D-5B68-457E-ABE0-93CF779FBC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2407" y="4874113"/>
                <a:ext cx="213919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8103E2-9464-44DE-9364-F8FAF9EFE8CB}"/>
                  </a:ext>
                </a:extLst>
              </p:cNvPr>
              <p:cNvSpPr txBox="1"/>
              <p:nvPr/>
            </p:nvSpPr>
            <p:spPr>
              <a:xfrm>
                <a:off x="1078976" y="4520311"/>
                <a:ext cx="1787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상위 주소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고정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3E75BB-6AA1-4B93-B13D-DC93FC41E76F}"/>
                  </a:ext>
                </a:extLst>
              </p:cNvPr>
              <p:cNvSpPr txBox="1"/>
              <p:nvPr/>
            </p:nvSpPr>
            <p:spPr>
              <a:xfrm>
                <a:off x="3218169" y="4520311"/>
                <a:ext cx="1787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/>
                  <a:t>하위 주소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가변</a:t>
                </a:r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F0EC288-6572-496E-8839-11780CC0E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814" y="5305740"/>
                <a:ext cx="0" cy="453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4D1456C7-04C9-427F-AF8F-A4EEF9AA3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0202" y="5283228"/>
                <a:ext cx="0" cy="453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39631B46-247F-4622-BEB3-5FDFCB2C61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3214" y="5638910"/>
                <a:ext cx="427698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D36F348-8147-45A1-B68D-244CD03C02AD}"/>
                </a:ext>
              </a:extLst>
            </p:cNvPr>
            <p:cNvCxnSpPr>
              <a:endCxn id="20" idx="1"/>
            </p:cNvCxnSpPr>
            <p:nvPr/>
          </p:nvCxnSpPr>
          <p:spPr>
            <a:xfrm flipV="1">
              <a:off x="5186846" y="4570361"/>
              <a:ext cx="1818309" cy="10685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9D65E94-B5D2-4F2F-9CDE-70203A799355}"/>
                </a:ext>
              </a:extLst>
            </p:cNvPr>
            <p:cNvSpPr txBox="1"/>
            <p:nvPr/>
          </p:nvSpPr>
          <p:spPr>
            <a:xfrm>
              <a:off x="7872016" y="3992647"/>
              <a:ext cx="96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0x0500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CA050B-EB80-45C5-88E5-945C7D64F04E}"/>
                </a:ext>
              </a:extLst>
            </p:cNvPr>
            <p:cNvSpPr txBox="1"/>
            <p:nvPr/>
          </p:nvSpPr>
          <p:spPr>
            <a:xfrm>
              <a:off x="7872013" y="4380742"/>
              <a:ext cx="96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0x0501</a:t>
              </a:r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6ED8B0-F272-4D9B-9D84-131B2C2E2D8A}"/>
                </a:ext>
              </a:extLst>
            </p:cNvPr>
            <p:cNvSpPr txBox="1"/>
            <p:nvPr/>
          </p:nvSpPr>
          <p:spPr>
            <a:xfrm>
              <a:off x="7885284" y="4767411"/>
              <a:ext cx="96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0x0502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69B6E7-FE52-4FDC-84E5-609EBCCEE34B}"/>
                </a:ext>
              </a:extLst>
            </p:cNvPr>
            <p:cNvSpPr txBox="1"/>
            <p:nvPr/>
          </p:nvSpPr>
          <p:spPr>
            <a:xfrm>
              <a:off x="7872013" y="5574750"/>
              <a:ext cx="96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0x051E</a:t>
              </a:r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A6AFEF0-D174-4BA9-A5A2-BE4F44540F1D}"/>
                </a:ext>
              </a:extLst>
            </p:cNvPr>
            <p:cNvSpPr txBox="1"/>
            <p:nvPr/>
          </p:nvSpPr>
          <p:spPr>
            <a:xfrm>
              <a:off x="7872012" y="5961419"/>
              <a:ext cx="961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0x051F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5254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21A5A-F3A5-4888-A114-31BF64D7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기존</a:t>
            </a:r>
            <a:r>
              <a:rPr lang="en-US" altLang="ko-KR" dirty="0"/>
              <a:t> </a:t>
            </a:r>
            <a:r>
              <a:rPr lang="ko-KR" altLang="en-US" dirty="0"/>
              <a:t>구현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FA6C9-ACFB-4829-AFD0-41B2B60BC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카운터 최적화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라운드 시작 시 </a:t>
            </a:r>
            <a:r>
              <a:rPr lang="en-US" altLang="ko-KR" dirty="0"/>
              <a:t>X[0] </a:t>
            </a:r>
            <a:r>
              <a:rPr lang="ko-KR" altLang="en-US" dirty="0"/>
              <a:t>블록은 라운드 카운터와 </a:t>
            </a:r>
            <a:r>
              <a:rPr lang="en-US" altLang="ko-KR" dirty="0"/>
              <a:t>XOR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CHAM</a:t>
            </a:r>
            <a:r>
              <a:rPr lang="ko-KR" altLang="en-US" dirty="0"/>
              <a:t>의 라운드 수는 각각 </a:t>
            </a:r>
            <a:r>
              <a:rPr lang="en-US" altLang="ko-KR" b="1" dirty="0"/>
              <a:t>80, 80, 96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레지스터 하나의 최대 표현 범위는 </a:t>
            </a:r>
            <a:r>
              <a:rPr lang="en-US" altLang="ko-KR" b="1" dirty="0"/>
              <a:t>256</a:t>
            </a:r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바이트 하나로 카운터 관리가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dirty="0"/>
              <a:t>Revised CHAM</a:t>
            </a:r>
            <a:r>
              <a:rPr lang="ko-KR" altLang="en-US" dirty="0"/>
              <a:t>은 </a:t>
            </a:r>
            <a:r>
              <a:rPr lang="en-US" altLang="ko-KR" dirty="0"/>
              <a:t>88, 112, 120</a:t>
            </a:r>
            <a:r>
              <a:rPr lang="ko-KR" altLang="en-US" dirty="0"/>
              <a:t>이므로 </a:t>
            </a:r>
            <a:r>
              <a:rPr lang="ko-KR" altLang="en-US" b="1" dirty="0">
                <a:solidFill>
                  <a:srgbClr val="FF0000"/>
                </a:solidFill>
              </a:rPr>
              <a:t>동일 기법 적용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dirty="0"/>
              <a:t>메모리 접근 최적화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incremental</a:t>
            </a:r>
            <a:r>
              <a:rPr lang="ko-KR" altLang="en-US" dirty="0"/>
              <a:t> 명령어를 통해 메모리 접근 이후 다음 주소로 자동 이동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0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5EF41-9A3A-498C-84FD-47F40BC4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3A5A3B-CC62-4977-B8E3-C509044975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/>
              <a:t>기존 구현 기법에 추가로 다음 기법들을 적용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회전 연산 최적화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회전 연산 횟수 최적화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블록 이동 최적화</a:t>
            </a:r>
          </a:p>
        </p:txBody>
      </p:sp>
    </p:spTree>
    <p:extLst>
      <p:ext uri="{BB962C8B-B14F-4D97-AF65-F5344CB8AC3E}">
        <p14:creationId xmlns:p14="http://schemas.microsoft.com/office/powerpoint/2010/main" val="66760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56B50-9F9F-4E8B-8E54-FB4F9D75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E4D86-CE0C-4A74-8BF1-D3AC115600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회전 연산 최적화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시프트</a:t>
            </a:r>
            <a:r>
              <a:rPr lang="en-US" altLang="ko-KR" dirty="0"/>
              <a:t>(shift) </a:t>
            </a:r>
            <a:r>
              <a:rPr lang="ko-KR" altLang="en-US" dirty="0"/>
              <a:t>연산과 회전</a:t>
            </a:r>
            <a:r>
              <a:rPr lang="en-US" altLang="ko-KR" dirty="0"/>
              <a:t>(rotation) </a:t>
            </a:r>
            <a:r>
              <a:rPr lang="ko-KR" altLang="en-US" dirty="0"/>
              <a:t>연산은 서로 다른 연산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시프트</a:t>
            </a:r>
            <a:r>
              <a:rPr lang="en-US" altLang="ko-KR" dirty="0"/>
              <a:t>: </a:t>
            </a:r>
            <a:r>
              <a:rPr lang="ko-KR" altLang="en-US" dirty="0"/>
              <a:t>한쪽 방향으로 이동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한쪽 끝은 값이 소실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반대쪽은 </a:t>
            </a:r>
            <a:r>
              <a:rPr lang="en-US" altLang="ko-KR" b="1" dirty="0">
                <a:solidFill>
                  <a:srgbClr val="FF0000"/>
                </a:solidFill>
              </a:rPr>
              <a:t>0 </a:t>
            </a:r>
            <a:r>
              <a:rPr lang="ko-KR" altLang="en-US" b="1" dirty="0">
                <a:solidFill>
                  <a:srgbClr val="FF0000"/>
                </a:solidFill>
              </a:rPr>
              <a:t>삽입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 dirty="0"/>
              <a:t>AVR</a:t>
            </a:r>
            <a:r>
              <a:rPr lang="ko-KR" altLang="en-US" dirty="0"/>
              <a:t>의 </a:t>
            </a:r>
            <a:r>
              <a:rPr lang="en-US" altLang="ko-KR" dirty="0"/>
              <a:t>LSL </a:t>
            </a:r>
            <a:r>
              <a:rPr lang="ko-KR" altLang="en-US" dirty="0"/>
              <a:t>명령어는 한쪽 끝 값이 소실 되지만 </a:t>
            </a:r>
            <a:r>
              <a:rPr lang="ko-KR" altLang="en-US" b="1" dirty="0">
                <a:solidFill>
                  <a:srgbClr val="0070C0"/>
                </a:solidFill>
              </a:rPr>
              <a:t>캐리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플래그에 저장</a:t>
            </a:r>
            <a:r>
              <a:rPr lang="ko-KR" altLang="en-US" dirty="0"/>
              <a:t>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회전</a:t>
            </a:r>
            <a:r>
              <a:rPr lang="en-US" altLang="ko-KR" dirty="0"/>
              <a:t>: </a:t>
            </a:r>
            <a:r>
              <a:rPr lang="ko-KR" altLang="en-US" dirty="0"/>
              <a:t>한쪽 방향으로 이동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한쪽 끝의 값은 반대편으로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AVR</a:t>
            </a:r>
            <a:r>
              <a:rPr lang="ko-KR" altLang="en-US" dirty="0"/>
              <a:t>의 </a:t>
            </a:r>
            <a:r>
              <a:rPr lang="en-US" altLang="ko-KR" dirty="0"/>
              <a:t>ROL </a:t>
            </a:r>
            <a:r>
              <a:rPr lang="ko-KR" altLang="en-US" dirty="0"/>
              <a:t>명령어는 캐리 플래그에 저장 밑 호출 과정이 포함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169F313-455B-4D66-95AA-9811446BA873}"/>
              </a:ext>
            </a:extLst>
          </p:cNvPr>
          <p:cNvGrpSpPr/>
          <p:nvPr/>
        </p:nvGrpSpPr>
        <p:grpSpPr>
          <a:xfrm>
            <a:off x="3286735" y="4756558"/>
            <a:ext cx="2814512" cy="352338"/>
            <a:chOff x="2374085" y="2969703"/>
            <a:chExt cx="2814512" cy="3523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CEFCA5C-D15F-4A0A-AE2E-0D9671772651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F7DAE15-4CA2-48D1-8A48-709169D9309D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C919697-43FA-4DCE-B28C-F1CBA5A9BA7B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83FFD11-5BC0-4812-AFCD-7F0A860A778D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286897C-32B2-407D-A9D3-D3934B173CA0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ECC816-D0F7-49A0-8ED5-27DA33D0C708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05B4619-0ABC-41E7-B6A2-C3DE711BCB38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A783579-0910-4CE7-BCA3-A336FD3E40C5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276AB4E-F5A1-4358-85ED-06DB557880E6}"/>
              </a:ext>
            </a:extLst>
          </p:cNvPr>
          <p:cNvSpPr txBox="1"/>
          <p:nvPr/>
        </p:nvSpPr>
        <p:spPr>
          <a:xfrm>
            <a:off x="3711779" y="4387226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시프트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A179C9E-E5E2-40A3-A2F7-FF8450D362CB}"/>
              </a:ext>
            </a:extLst>
          </p:cNvPr>
          <p:cNvGrpSpPr/>
          <p:nvPr/>
        </p:nvGrpSpPr>
        <p:grpSpPr>
          <a:xfrm>
            <a:off x="3277645" y="5584097"/>
            <a:ext cx="2822901" cy="352338"/>
            <a:chOff x="2374085" y="2969703"/>
            <a:chExt cx="2822901" cy="35233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A1C285B-B40E-4C76-AABF-1DE9AF112F6A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EBC536-DBBA-42EF-9BF2-792E9C167E4A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2F9C67D-8F06-4EF2-BCB9-76F7441E3279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AE615EF-1E68-4B4D-8672-2EF3FDB32DFF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490CDBD-3C04-4C4B-A4B8-6886B253FA2C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F8AEA63-F47A-403F-94AD-511E14751A29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AC6E918-DA2D-4398-848D-1502347E51C8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550805-A530-4E35-A4A0-E617D0DF5414}"/>
                </a:ext>
              </a:extLst>
            </p:cNvPr>
            <p:cNvSpPr/>
            <p:nvPr/>
          </p:nvSpPr>
          <p:spPr>
            <a:xfrm>
              <a:off x="4844648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E71F4A4-E5F7-4FCB-A71B-9424FC269249}"/>
              </a:ext>
            </a:extLst>
          </p:cNvPr>
          <p:cNvSpPr txBox="1"/>
          <p:nvPr/>
        </p:nvSpPr>
        <p:spPr>
          <a:xfrm>
            <a:off x="1157798" y="5575600"/>
            <a:ext cx="14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좌측 </a:t>
            </a:r>
            <a:r>
              <a:rPr lang="en-US" altLang="ko-KR" dirty="0"/>
              <a:t>1 </a:t>
            </a:r>
            <a:r>
              <a:rPr lang="ko-KR" altLang="en-US" dirty="0"/>
              <a:t>이동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115DB6D-CD17-49E4-8449-33526DD8E04D}"/>
              </a:ext>
            </a:extLst>
          </p:cNvPr>
          <p:cNvCxnSpPr>
            <a:cxnSpLocks/>
          </p:cNvCxnSpPr>
          <p:nvPr/>
        </p:nvCxnSpPr>
        <p:spPr>
          <a:xfrm flipH="1">
            <a:off x="3126643" y="5108896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56394D-188D-49AA-8ED1-1AC0210AB8DE}"/>
              </a:ext>
            </a:extLst>
          </p:cNvPr>
          <p:cNvSpPr txBox="1"/>
          <p:nvPr/>
        </p:nvSpPr>
        <p:spPr>
          <a:xfrm>
            <a:off x="1157798" y="4757512"/>
            <a:ext cx="14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원본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5FCB03A-433C-44D7-B485-82E92E6897ED}"/>
              </a:ext>
            </a:extLst>
          </p:cNvPr>
          <p:cNvCxnSpPr/>
          <p:nvPr/>
        </p:nvCxnSpPr>
        <p:spPr>
          <a:xfrm flipH="1">
            <a:off x="3490754" y="5109329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B723C5C-BB5A-4AB8-886D-F8C1723DB660}"/>
              </a:ext>
            </a:extLst>
          </p:cNvPr>
          <p:cNvCxnSpPr/>
          <p:nvPr/>
        </p:nvCxnSpPr>
        <p:spPr>
          <a:xfrm flipH="1">
            <a:off x="3829920" y="5109329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DB06D48-96AD-4CBF-9E33-15F7C09FD57A}"/>
              </a:ext>
            </a:extLst>
          </p:cNvPr>
          <p:cNvCxnSpPr/>
          <p:nvPr/>
        </p:nvCxnSpPr>
        <p:spPr>
          <a:xfrm flipH="1">
            <a:off x="4194031" y="5109762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060E331-6D7A-4C02-8D7C-C254EA7C0468}"/>
              </a:ext>
            </a:extLst>
          </p:cNvPr>
          <p:cNvCxnSpPr/>
          <p:nvPr/>
        </p:nvCxnSpPr>
        <p:spPr>
          <a:xfrm flipH="1">
            <a:off x="4528419" y="5118696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466D8E6-D337-45DA-AE32-68A2318D647C}"/>
              </a:ext>
            </a:extLst>
          </p:cNvPr>
          <p:cNvCxnSpPr/>
          <p:nvPr/>
        </p:nvCxnSpPr>
        <p:spPr>
          <a:xfrm flipH="1">
            <a:off x="4892530" y="5119129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9A55827-3C26-4433-86AE-2355612E43A5}"/>
              </a:ext>
            </a:extLst>
          </p:cNvPr>
          <p:cNvCxnSpPr/>
          <p:nvPr/>
        </p:nvCxnSpPr>
        <p:spPr>
          <a:xfrm flipH="1">
            <a:off x="5231696" y="5119129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83FB59C-7EC2-442B-8864-93121D08C991}"/>
              </a:ext>
            </a:extLst>
          </p:cNvPr>
          <p:cNvCxnSpPr/>
          <p:nvPr/>
        </p:nvCxnSpPr>
        <p:spPr>
          <a:xfrm flipH="1">
            <a:off x="5595807" y="5119562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1E6F73D-CF35-4D86-992A-9F0F6D990A73}"/>
              </a:ext>
            </a:extLst>
          </p:cNvPr>
          <p:cNvSpPr txBox="1"/>
          <p:nvPr/>
        </p:nvSpPr>
        <p:spPr>
          <a:xfrm>
            <a:off x="2686031" y="55773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소실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2A8D456-3982-45D6-AAED-424367D24992}"/>
              </a:ext>
            </a:extLst>
          </p:cNvPr>
          <p:cNvCxnSpPr>
            <a:cxnSpLocks/>
            <a:stCxn id="45" idx="1"/>
            <a:endCxn id="23" idx="3"/>
          </p:cNvCxnSpPr>
          <p:nvPr/>
        </p:nvCxnSpPr>
        <p:spPr>
          <a:xfrm flipH="1">
            <a:off x="6100546" y="5760158"/>
            <a:ext cx="205955" cy="1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CF67F7-0986-4C7F-AF50-AC5074E8F0C3}"/>
              </a:ext>
            </a:extLst>
          </p:cNvPr>
          <p:cNvSpPr txBox="1"/>
          <p:nvPr/>
        </p:nvSpPr>
        <p:spPr>
          <a:xfrm>
            <a:off x="6306501" y="5575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삽입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E675162-B6F9-4598-8CFC-60A33A1C1920}"/>
              </a:ext>
            </a:extLst>
          </p:cNvPr>
          <p:cNvGrpSpPr/>
          <p:nvPr/>
        </p:nvGrpSpPr>
        <p:grpSpPr>
          <a:xfrm>
            <a:off x="7368105" y="4756558"/>
            <a:ext cx="2814512" cy="352338"/>
            <a:chOff x="2374085" y="2969703"/>
            <a:chExt cx="2814512" cy="352338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F62D730-5E88-4D1B-8C51-7A468CFF4878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CF39E6A-1B01-4AF1-AF8B-127DE2AAA7F8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04BA7B0-75B0-4AE3-B8EF-68D5893AE841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B8604-E8FC-4E4D-85BB-CE300347CB0A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57BEA4E-F8AD-46C2-A1E2-53B4CA6FF047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1DAD0C8-80D1-4723-AD0F-7928FA7EFA13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A0F45E3-84CA-4110-A233-510BFC43EB7E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5133E47-1297-41AB-80DA-2B3715D5C751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690D648-6DC8-486D-9FEB-D26A7E834A95}"/>
              </a:ext>
            </a:extLst>
          </p:cNvPr>
          <p:cNvSpPr txBox="1"/>
          <p:nvPr/>
        </p:nvSpPr>
        <p:spPr>
          <a:xfrm>
            <a:off x="7793149" y="4387226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회전</a:t>
            </a: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40FAF53-8477-4CA5-A844-839AA3620A1A}"/>
              </a:ext>
            </a:extLst>
          </p:cNvPr>
          <p:cNvGrpSpPr/>
          <p:nvPr/>
        </p:nvGrpSpPr>
        <p:grpSpPr>
          <a:xfrm>
            <a:off x="7359015" y="5584097"/>
            <a:ext cx="2822901" cy="352338"/>
            <a:chOff x="2374085" y="2969703"/>
            <a:chExt cx="2822901" cy="352338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A6D9AE-4D44-45C9-AB60-BEA56AC1B204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FAA044A-5F8D-43E9-B420-38E39DB4CA4D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2874CC8-6D44-4918-96F7-70C03EFDC3A7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4633E3E-ADAC-4938-B0AC-5DF672B48CA8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7A2BCB3-2F52-4ED1-97CD-298CA12B3903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0348A73-5560-4A4D-96BE-68546F97D8C0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236583B-AC36-4B50-AF97-739EE7D87C0D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C77E0CE-6EFA-497F-B5B9-16CD373FF3F6}"/>
                </a:ext>
              </a:extLst>
            </p:cNvPr>
            <p:cNvSpPr/>
            <p:nvPr/>
          </p:nvSpPr>
          <p:spPr>
            <a:xfrm>
              <a:off x="4844648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</a:rPr>
                <a:t>1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5FE8B3D-54BB-4D9E-901A-2946FAA51CA2}"/>
              </a:ext>
            </a:extLst>
          </p:cNvPr>
          <p:cNvCxnSpPr/>
          <p:nvPr/>
        </p:nvCxnSpPr>
        <p:spPr>
          <a:xfrm flipH="1">
            <a:off x="7572124" y="5109329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9424F568-8E08-4B48-9F2D-492C0E92AC08}"/>
              </a:ext>
            </a:extLst>
          </p:cNvPr>
          <p:cNvCxnSpPr/>
          <p:nvPr/>
        </p:nvCxnSpPr>
        <p:spPr>
          <a:xfrm flipH="1">
            <a:off x="7911290" y="5109329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EDBFFB96-F5D9-46C4-9D16-01CEDDFFB5F2}"/>
              </a:ext>
            </a:extLst>
          </p:cNvPr>
          <p:cNvCxnSpPr/>
          <p:nvPr/>
        </p:nvCxnSpPr>
        <p:spPr>
          <a:xfrm flipH="1">
            <a:off x="8275401" y="5109762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0AE249E-C385-41AE-B18D-DD252A7EBBE0}"/>
              </a:ext>
            </a:extLst>
          </p:cNvPr>
          <p:cNvCxnSpPr/>
          <p:nvPr/>
        </p:nvCxnSpPr>
        <p:spPr>
          <a:xfrm flipH="1">
            <a:off x="8609789" y="5118696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1419D56-8F38-49E0-98DE-3C479C040031}"/>
              </a:ext>
            </a:extLst>
          </p:cNvPr>
          <p:cNvCxnSpPr/>
          <p:nvPr/>
        </p:nvCxnSpPr>
        <p:spPr>
          <a:xfrm flipH="1">
            <a:off x="8973900" y="5119129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CD49023-C12E-4A49-8DAD-D955469149F3}"/>
              </a:ext>
            </a:extLst>
          </p:cNvPr>
          <p:cNvCxnSpPr/>
          <p:nvPr/>
        </p:nvCxnSpPr>
        <p:spPr>
          <a:xfrm flipH="1">
            <a:off x="9313066" y="5119129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4BC2EABF-40B4-4EF7-B519-FADE5AC1F3ED}"/>
              </a:ext>
            </a:extLst>
          </p:cNvPr>
          <p:cNvCxnSpPr/>
          <p:nvPr/>
        </p:nvCxnSpPr>
        <p:spPr>
          <a:xfrm flipH="1">
            <a:off x="9677177" y="5119562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5F6C906-FCE5-45EC-B535-8B20A5E226D0}"/>
              </a:ext>
            </a:extLst>
          </p:cNvPr>
          <p:cNvSpPr txBox="1"/>
          <p:nvPr/>
        </p:nvSpPr>
        <p:spPr>
          <a:xfrm>
            <a:off x="10387871" y="55754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이동</a:t>
            </a: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DF89CA15-B9DF-4C40-9862-F6041F0195DB}"/>
              </a:ext>
            </a:extLst>
          </p:cNvPr>
          <p:cNvCxnSpPr>
            <a:stCxn id="48" idx="1"/>
            <a:endCxn id="65" idx="3"/>
          </p:cNvCxnSpPr>
          <p:nvPr/>
        </p:nvCxnSpPr>
        <p:spPr>
          <a:xfrm rot="10800000" flipH="1" flipV="1">
            <a:off x="7368104" y="4932726"/>
            <a:ext cx="2813811" cy="827539"/>
          </a:xfrm>
          <a:prstGeom prst="bentConnector5">
            <a:avLst>
              <a:gd name="adj1" fmla="val -8124"/>
              <a:gd name="adj2" fmla="val 50000"/>
              <a:gd name="adj3" fmla="val 10812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15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F2CA-F724-462A-8A3E-2CF79003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03418-75D1-4701-AE2A-4EA1C8C304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Revised CHAM-64/128</a:t>
            </a:r>
            <a:r>
              <a:rPr lang="ko-KR" altLang="en-US" dirty="0"/>
              <a:t>의 블록 하나는 </a:t>
            </a:r>
            <a:r>
              <a:rPr lang="en-US" altLang="ko-KR" dirty="0"/>
              <a:t>16</a:t>
            </a:r>
            <a:r>
              <a:rPr lang="ko-KR" altLang="en-US" dirty="0"/>
              <a:t>비트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8</a:t>
            </a:r>
            <a:r>
              <a:rPr lang="ko-KR" altLang="en-US" dirty="0"/>
              <a:t>비트 </a:t>
            </a:r>
            <a:r>
              <a:rPr lang="en-US" altLang="ko-KR" dirty="0"/>
              <a:t>AVR </a:t>
            </a:r>
            <a:r>
              <a:rPr lang="ko-KR" altLang="en-US" dirty="0"/>
              <a:t>프로세서이므로 </a:t>
            </a:r>
            <a:r>
              <a:rPr lang="ko-KR" altLang="en-US" b="1" u="sng" dirty="0"/>
              <a:t>블록 하나를 레지스터 두 개에 저장</a:t>
            </a:r>
            <a:endParaRPr lang="en-US" altLang="ko-KR" b="1" u="sng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ROL </a:t>
            </a:r>
            <a:r>
              <a:rPr lang="ko-KR" altLang="en-US" b="1" dirty="0">
                <a:solidFill>
                  <a:srgbClr val="FF0000"/>
                </a:solidFill>
              </a:rPr>
              <a:t>명령어 하나로는 정상적인 회전 연산이 되지 않음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6DCE2DC-A520-4742-9279-E4D31A7AF1D3}"/>
              </a:ext>
            </a:extLst>
          </p:cNvPr>
          <p:cNvGrpSpPr/>
          <p:nvPr/>
        </p:nvGrpSpPr>
        <p:grpSpPr>
          <a:xfrm>
            <a:off x="1131516" y="3598661"/>
            <a:ext cx="9928969" cy="2565583"/>
            <a:chOff x="1131516" y="3598661"/>
            <a:chExt cx="9928969" cy="256558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BD5B177-FC39-4C19-9DD6-D1CDB3AC6A79}"/>
                </a:ext>
              </a:extLst>
            </p:cNvPr>
            <p:cNvGrpSpPr/>
            <p:nvPr/>
          </p:nvGrpSpPr>
          <p:grpSpPr>
            <a:xfrm>
              <a:off x="2987970" y="3967993"/>
              <a:ext cx="2814512" cy="352338"/>
              <a:chOff x="2374085" y="2969703"/>
              <a:chExt cx="2814512" cy="35233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41439E8-7B84-4997-9920-2544F34A8C1E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1D610DB-8AA9-4EA1-8BCA-62DB524E2798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9FFA49E-23E4-40A4-952E-ED55BA656680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36429C1-374E-49E1-AA5A-EC576E3398F1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089B962-D39D-4D12-9935-43D717340C56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1DE6174-86AB-400C-B09E-5DF29604FE06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F2C4B56-BE19-407A-B92C-060803C3BFB5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8E3FFF2E-F325-4E9B-A976-BD32099B93EC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681B16-4577-4057-9EAA-C4CD2A211FDA}"/>
                </a:ext>
              </a:extLst>
            </p:cNvPr>
            <p:cNvSpPr txBox="1"/>
            <p:nvPr/>
          </p:nvSpPr>
          <p:spPr>
            <a:xfrm>
              <a:off x="3413014" y="3598661"/>
              <a:ext cx="197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상위 비트</a:t>
              </a:r>
              <a:endParaRPr lang="ko-KR" altLang="en-US" dirty="0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ED6133D-9E8E-47A8-9115-1D63E60E2905}"/>
                </a:ext>
              </a:extLst>
            </p:cNvPr>
            <p:cNvGrpSpPr/>
            <p:nvPr/>
          </p:nvGrpSpPr>
          <p:grpSpPr>
            <a:xfrm>
              <a:off x="2978880" y="4795532"/>
              <a:ext cx="2822901" cy="352338"/>
              <a:chOff x="2374085" y="2969703"/>
              <a:chExt cx="2822901" cy="352338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D3C830B0-2F81-4064-AACD-4C754078303C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DD296C9-9A00-4469-8EEC-7D9579351AC0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CF795BA-E38B-4EAF-99F2-469389554C0C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7336A08-D635-40AA-9926-496B667F4020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57ED303-4768-4E56-80F4-35400199EF77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755F07C-94D5-4177-882C-434AAB5AF361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6F3D3C0-5C87-4F84-95C2-791B997DCC86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8AA8F32B-8A81-4A3A-A67E-BE03DD3AE17C}"/>
                  </a:ext>
                </a:extLst>
              </p:cNvPr>
              <p:cNvSpPr/>
              <p:nvPr/>
            </p:nvSpPr>
            <p:spPr>
              <a:xfrm>
                <a:off x="4844648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70C0"/>
                    </a:solidFill>
                  </a:rPr>
                  <a:t>1</a:t>
                </a:r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3679F06-E8F5-4E28-9AC1-506BAFE1A856}"/>
                </a:ext>
              </a:extLst>
            </p:cNvPr>
            <p:cNvCxnSpPr/>
            <p:nvPr/>
          </p:nvCxnSpPr>
          <p:spPr>
            <a:xfrm flipH="1">
              <a:off x="3191989" y="4320764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974B5D1-B1A8-447E-8C17-CDB60BB10898}"/>
                </a:ext>
              </a:extLst>
            </p:cNvPr>
            <p:cNvCxnSpPr/>
            <p:nvPr/>
          </p:nvCxnSpPr>
          <p:spPr>
            <a:xfrm flipH="1">
              <a:off x="3531155" y="4320764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DA155F8-97A4-405B-8CD3-F7E709DDBA7E}"/>
                </a:ext>
              </a:extLst>
            </p:cNvPr>
            <p:cNvCxnSpPr/>
            <p:nvPr/>
          </p:nvCxnSpPr>
          <p:spPr>
            <a:xfrm flipH="1">
              <a:off x="3895266" y="4321197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E6FE8D51-D09E-4BE4-968F-46AB13F3982D}"/>
                </a:ext>
              </a:extLst>
            </p:cNvPr>
            <p:cNvCxnSpPr/>
            <p:nvPr/>
          </p:nvCxnSpPr>
          <p:spPr>
            <a:xfrm flipH="1">
              <a:off x="4229654" y="4330131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DA30563-1E13-4758-B7E5-B9604AF91F59}"/>
                </a:ext>
              </a:extLst>
            </p:cNvPr>
            <p:cNvCxnSpPr/>
            <p:nvPr/>
          </p:nvCxnSpPr>
          <p:spPr>
            <a:xfrm flipH="1">
              <a:off x="4593765" y="4330564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842046E-4E32-401F-B61E-8F30DB5FCDE3}"/>
                </a:ext>
              </a:extLst>
            </p:cNvPr>
            <p:cNvCxnSpPr/>
            <p:nvPr/>
          </p:nvCxnSpPr>
          <p:spPr>
            <a:xfrm flipH="1">
              <a:off x="4932931" y="4330564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020C58E4-FBD4-4C59-A6DE-DF753797F75C}"/>
                </a:ext>
              </a:extLst>
            </p:cNvPr>
            <p:cNvCxnSpPr/>
            <p:nvPr/>
          </p:nvCxnSpPr>
          <p:spPr>
            <a:xfrm flipH="1">
              <a:off x="5297042" y="4330997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277DE1-513C-478F-AE46-971860B525A8}"/>
                </a:ext>
              </a:extLst>
            </p:cNvPr>
            <p:cNvSpPr txBox="1"/>
            <p:nvPr/>
          </p:nvSpPr>
          <p:spPr>
            <a:xfrm>
              <a:off x="6007736" y="478692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70C0"/>
                  </a:solidFill>
                </a:rPr>
                <a:t>이동</a:t>
              </a:r>
            </a:p>
          </p:txBody>
        </p: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73ED861B-23FD-48AD-A181-C5F74E40ED64}"/>
                </a:ext>
              </a:extLst>
            </p:cNvPr>
            <p:cNvCxnSpPr>
              <a:stCxn id="5" idx="1"/>
              <a:endCxn id="22" idx="3"/>
            </p:cNvCxnSpPr>
            <p:nvPr/>
          </p:nvCxnSpPr>
          <p:spPr>
            <a:xfrm rot="10800000" flipH="1" flipV="1">
              <a:off x="2987969" y="4144161"/>
              <a:ext cx="2813811" cy="827539"/>
            </a:xfrm>
            <a:prstGeom prst="bentConnector5">
              <a:avLst>
                <a:gd name="adj1" fmla="val -8124"/>
                <a:gd name="adj2" fmla="val 50000"/>
                <a:gd name="adj3" fmla="val 108124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54B4779D-ED0C-466D-8DAF-8EC6B9404525}"/>
                </a:ext>
              </a:extLst>
            </p:cNvPr>
            <p:cNvGrpSpPr/>
            <p:nvPr/>
          </p:nvGrpSpPr>
          <p:grpSpPr>
            <a:xfrm>
              <a:off x="7394388" y="3967993"/>
              <a:ext cx="2814512" cy="352338"/>
              <a:chOff x="2374085" y="2969703"/>
              <a:chExt cx="2814512" cy="352338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315F1F7B-00DA-4C4C-A595-08BD458DBA2C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2CCAEE97-FD99-4ECC-9C7D-DB7AE9F3E033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FC9644DC-194A-4F65-BEE9-6129BBB6C357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A228D54-ADFC-4032-B3E7-790C132AA655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AD9305D-0CFE-49AE-A3F7-6417D38D1EAB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296FF0E-18AD-4072-A23A-AE5B4777FAD7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0203A90-5362-4685-AFDA-4876D642FB3A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42F834F2-7187-44F1-8F23-4CDA1BB24FE0}"/>
                  </a:ext>
                </a:extLst>
              </p:cNvPr>
              <p:cNvSpPr/>
              <p:nvPr/>
            </p:nvSpPr>
            <p:spPr>
              <a:xfrm>
                <a:off x="4836259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61B21EF-AAFD-4C41-9C3C-DAD5DB9677E0}"/>
                </a:ext>
              </a:extLst>
            </p:cNvPr>
            <p:cNvSpPr txBox="1"/>
            <p:nvPr/>
          </p:nvSpPr>
          <p:spPr>
            <a:xfrm>
              <a:off x="7819432" y="3598661"/>
              <a:ext cx="1971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하위 비트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5ADBFBF-72B7-4F72-86E8-066B772CF857}"/>
                </a:ext>
              </a:extLst>
            </p:cNvPr>
            <p:cNvGrpSpPr/>
            <p:nvPr/>
          </p:nvGrpSpPr>
          <p:grpSpPr>
            <a:xfrm>
              <a:off x="7385298" y="4795532"/>
              <a:ext cx="2822901" cy="352338"/>
              <a:chOff x="2374085" y="2969703"/>
              <a:chExt cx="2822901" cy="352338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FE45FA91-294F-4EF3-9D46-344B520808F4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9D826D6A-2EB6-498A-A3D0-BD1CE4C7D3F4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A6943311-85E7-4A25-BC64-A575438EBB1B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07CA3274-23D6-4EE1-ABA5-FC2D732BA99A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6B7390E7-8DAD-423B-9B02-309B59D472FA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8F66F28-4D97-4E1B-A6B0-594B80658743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96AFB199-4FCF-43F5-AFDB-297B7223902A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EDA65E4-62BC-4387-B7A1-111DA3BE0C8D}"/>
                  </a:ext>
                </a:extLst>
              </p:cNvPr>
              <p:cNvSpPr/>
              <p:nvPr/>
            </p:nvSpPr>
            <p:spPr>
              <a:xfrm>
                <a:off x="4844648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70C0"/>
                    </a:solidFill>
                  </a:rPr>
                  <a:t>0</a:t>
                </a:r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p:grp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C8DD8D5F-B7B9-4EFC-A5D7-C1D65AD224F1}"/>
                </a:ext>
              </a:extLst>
            </p:cNvPr>
            <p:cNvCxnSpPr/>
            <p:nvPr/>
          </p:nvCxnSpPr>
          <p:spPr>
            <a:xfrm flipH="1">
              <a:off x="7598407" y="4320764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4516E87-48D2-4A53-A1BC-FF85B7ACE292}"/>
                </a:ext>
              </a:extLst>
            </p:cNvPr>
            <p:cNvCxnSpPr/>
            <p:nvPr/>
          </p:nvCxnSpPr>
          <p:spPr>
            <a:xfrm flipH="1">
              <a:off x="7937573" y="4320764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5A45CEEE-467B-48A8-AE69-50F04ED69204}"/>
                </a:ext>
              </a:extLst>
            </p:cNvPr>
            <p:cNvCxnSpPr/>
            <p:nvPr/>
          </p:nvCxnSpPr>
          <p:spPr>
            <a:xfrm flipH="1">
              <a:off x="8301684" y="4321197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D2738B4-71DA-4027-9655-E30A143B3836}"/>
                </a:ext>
              </a:extLst>
            </p:cNvPr>
            <p:cNvCxnSpPr/>
            <p:nvPr/>
          </p:nvCxnSpPr>
          <p:spPr>
            <a:xfrm flipH="1">
              <a:off x="8636072" y="4330131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56CE650-D314-4D24-BFF9-F53ABB93431E}"/>
                </a:ext>
              </a:extLst>
            </p:cNvPr>
            <p:cNvCxnSpPr/>
            <p:nvPr/>
          </p:nvCxnSpPr>
          <p:spPr>
            <a:xfrm flipH="1">
              <a:off x="9000183" y="4330564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DFE9CD6-2738-4A2A-B9B3-5078CC403886}"/>
                </a:ext>
              </a:extLst>
            </p:cNvPr>
            <p:cNvCxnSpPr/>
            <p:nvPr/>
          </p:nvCxnSpPr>
          <p:spPr>
            <a:xfrm flipH="1">
              <a:off x="9339349" y="4330564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AAFBEE9-B6F7-47C3-9C41-2136D8A687AD}"/>
                </a:ext>
              </a:extLst>
            </p:cNvPr>
            <p:cNvCxnSpPr/>
            <p:nvPr/>
          </p:nvCxnSpPr>
          <p:spPr>
            <a:xfrm flipH="1">
              <a:off x="9703460" y="4330997"/>
              <a:ext cx="352338" cy="475201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E0885D-A920-4126-B29B-126F071E5D8E}"/>
                </a:ext>
              </a:extLst>
            </p:cNvPr>
            <p:cNvSpPr txBox="1"/>
            <p:nvPr/>
          </p:nvSpPr>
          <p:spPr>
            <a:xfrm>
              <a:off x="10414154" y="4786927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70C0"/>
                  </a:solidFill>
                </a:rPr>
                <a:t>이동</a:t>
              </a:r>
            </a:p>
          </p:txBody>
        </p: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7B5EF75B-C6D9-4C6E-AF0C-21F330AA30DF}"/>
                </a:ext>
              </a:extLst>
            </p:cNvPr>
            <p:cNvCxnSpPr>
              <a:stCxn id="34" idx="1"/>
              <a:endCxn id="51" idx="3"/>
            </p:cNvCxnSpPr>
            <p:nvPr/>
          </p:nvCxnSpPr>
          <p:spPr>
            <a:xfrm rot="10800000" flipH="1" flipV="1">
              <a:off x="7394387" y="4144161"/>
              <a:ext cx="2813811" cy="827539"/>
            </a:xfrm>
            <a:prstGeom prst="bentConnector5">
              <a:avLst>
                <a:gd name="adj1" fmla="val -8124"/>
                <a:gd name="adj2" fmla="val 50000"/>
                <a:gd name="adj3" fmla="val 108124"/>
              </a:avLst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0EA72F-2F98-45D5-8F9C-88420DEA92DA}"/>
                </a:ext>
              </a:extLst>
            </p:cNvPr>
            <p:cNvSpPr txBox="1"/>
            <p:nvPr/>
          </p:nvSpPr>
          <p:spPr>
            <a:xfrm>
              <a:off x="1131516" y="3966638"/>
              <a:ext cx="141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원본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7799881-6B1D-462A-BBA4-8130DC0EF9D2}"/>
                </a:ext>
              </a:extLst>
            </p:cNvPr>
            <p:cNvSpPr txBox="1"/>
            <p:nvPr/>
          </p:nvSpPr>
          <p:spPr>
            <a:xfrm>
              <a:off x="1131516" y="4786927"/>
              <a:ext cx="141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/>
                <a:t>실제 결과값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C3ABAF2-3988-440D-9A93-C2BE0E1793DD}"/>
                </a:ext>
              </a:extLst>
            </p:cNvPr>
            <p:cNvSpPr txBox="1"/>
            <p:nvPr/>
          </p:nvSpPr>
          <p:spPr>
            <a:xfrm>
              <a:off x="1131516" y="5607216"/>
              <a:ext cx="141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의도한 값</a:t>
              </a: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2666E6D-72B8-476D-BC11-451E51AA95C7}"/>
                </a:ext>
              </a:extLst>
            </p:cNvPr>
            <p:cNvGrpSpPr/>
            <p:nvPr/>
          </p:nvGrpSpPr>
          <p:grpSpPr>
            <a:xfrm>
              <a:off x="2987968" y="5620794"/>
              <a:ext cx="2822901" cy="352338"/>
              <a:chOff x="2374085" y="2969703"/>
              <a:chExt cx="2822901" cy="352338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71BAD75E-2565-426C-A17B-F2C0DAFE0ACC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0A175294-495B-4E70-B28B-68B997C28810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2596D65F-EB8A-4463-9A85-88EAEB9663C9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DE2D2D0-0AC5-4A88-A0AC-6597A81CD1B6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3F2CF88-E545-4C5C-82F2-BF70A028C426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6DFB90A2-EA7B-4F8B-9520-E5832FD37F63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41A970EA-1327-4864-BA54-016D47CD35FD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41F6ACF-B6DA-4A50-B76D-2C30568B5DB0}"/>
                  </a:ext>
                </a:extLst>
              </p:cNvPr>
              <p:cNvSpPr/>
              <p:nvPr/>
            </p:nvSpPr>
            <p:spPr>
              <a:xfrm>
                <a:off x="4844648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01B500F8-9452-4316-8826-8E0A3C4365F6}"/>
                </a:ext>
              </a:extLst>
            </p:cNvPr>
            <p:cNvGrpSpPr/>
            <p:nvPr/>
          </p:nvGrpSpPr>
          <p:grpSpPr>
            <a:xfrm>
              <a:off x="7394386" y="5620794"/>
              <a:ext cx="2822901" cy="352338"/>
              <a:chOff x="2374085" y="2969703"/>
              <a:chExt cx="2822901" cy="352338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7BFA587-47FF-454B-B25E-E31FCFCCF47F}"/>
                  </a:ext>
                </a:extLst>
              </p:cNvPr>
              <p:cNvSpPr/>
              <p:nvPr/>
            </p:nvSpPr>
            <p:spPr>
              <a:xfrm>
                <a:off x="2374085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1F7F6D7E-9C18-4EC1-ABC7-83B800BC0808}"/>
                  </a:ext>
                </a:extLst>
              </p:cNvPr>
              <p:cNvSpPr/>
              <p:nvPr/>
            </p:nvSpPr>
            <p:spPr>
              <a:xfrm>
                <a:off x="2727822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E3290AF-3DC4-4137-856A-6E7B7AAAC91E}"/>
                  </a:ext>
                </a:extLst>
              </p:cNvPr>
              <p:cNvSpPr/>
              <p:nvPr/>
            </p:nvSpPr>
            <p:spPr>
              <a:xfrm>
                <a:off x="3080160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FE9607C-FC94-4EC1-B862-83380E0C259D}"/>
                  </a:ext>
                </a:extLst>
              </p:cNvPr>
              <p:cNvSpPr/>
              <p:nvPr/>
            </p:nvSpPr>
            <p:spPr>
              <a:xfrm>
                <a:off x="3433897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796BAB11-0A8B-4997-912B-1D32B21602BA}"/>
                  </a:ext>
                </a:extLst>
              </p:cNvPr>
              <p:cNvSpPr/>
              <p:nvPr/>
            </p:nvSpPr>
            <p:spPr>
              <a:xfrm>
                <a:off x="3784836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AFB8A2C9-9346-4C08-85B4-FAAF31952668}"/>
                  </a:ext>
                </a:extLst>
              </p:cNvPr>
              <p:cNvSpPr/>
              <p:nvPr/>
            </p:nvSpPr>
            <p:spPr>
              <a:xfrm>
                <a:off x="4138573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A1E6A62-6AB0-4DF9-AEC1-8858D32D5CFD}"/>
                  </a:ext>
                </a:extLst>
              </p:cNvPr>
              <p:cNvSpPr/>
              <p:nvPr/>
            </p:nvSpPr>
            <p:spPr>
              <a:xfrm>
                <a:off x="4490911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6EF1C625-3381-4868-9055-FA3993703D37}"/>
                  </a:ext>
                </a:extLst>
              </p:cNvPr>
              <p:cNvSpPr/>
              <p:nvPr/>
            </p:nvSpPr>
            <p:spPr>
              <a:xfrm>
                <a:off x="4844648" y="2969703"/>
                <a:ext cx="352338" cy="3523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rgbClr val="00B050"/>
                    </a:solidFill>
                  </a:rPr>
                  <a:t>1</a:t>
                </a:r>
                <a:endParaRPr lang="ko-KR" altLang="en-US" b="1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83" name="연결선: 꺾임 82">
              <a:extLst>
                <a:ext uri="{FF2B5EF4-FFF2-40B4-BE49-F238E27FC236}">
                  <a16:creationId xmlns:a16="http://schemas.microsoft.com/office/drawing/2014/main" id="{9BF97F3F-F7E9-4610-94A2-6ABDC01C2EBB}"/>
                </a:ext>
              </a:extLst>
            </p:cNvPr>
            <p:cNvCxnSpPr>
              <a:stCxn id="5" idx="1"/>
              <a:endCxn id="81" idx="3"/>
            </p:cNvCxnSpPr>
            <p:nvPr/>
          </p:nvCxnSpPr>
          <p:spPr>
            <a:xfrm rot="10800000" flipH="1" flipV="1">
              <a:off x="2987969" y="4144161"/>
              <a:ext cx="7229317" cy="1652801"/>
            </a:xfrm>
            <a:prstGeom prst="bentConnector5">
              <a:avLst>
                <a:gd name="adj1" fmla="val -3162"/>
                <a:gd name="adj2" fmla="val 77916"/>
                <a:gd name="adj3" fmla="val 103162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7E8879-3CA5-4F48-BCD7-B2573F317D24}"/>
                </a:ext>
              </a:extLst>
            </p:cNvPr>
            <p:cNvSpPr txBox="1"/>
            <p:nvPr/>
          </p:nvSpPr>
          <p:spPr>
            <a:xfrm>
              <a:off x="10414154" y="560380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이동</a:t>
              </a:r>
            </a:p>
          </p:txBody>
        </p: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208F6453-9B0C-4D36-A041-5DBD1575EC5B}"/>
                </a:ext>
              </a:extLst>
            </p:cNvPr>
            <p:cNvCxnSpPr>
              <a:stCxn id="74" idx="1"/>
              <a:endCxn id="72" idx="3"/>
            </p:cNvCxnSpPr>
            <p:nvPr/>
          </p:nvCxnSpPr>
          <p:spPr>
            <a:xfrm flipH="1">
              <a:off x="5810869" y="5796963"/>
              <a:ext cx="158351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8F961F7-8170-4E1E-83E2-3DB9EE0EA9C6}"/>
                </a:ext>
              </a:extLst>
            </p:cNvPr>
            <p:cNvSpPr txBox="1"/>
            <p:nvPr/>
          </p:nvSpPr>
          <p:spPr>
            <a:xfrm>
              <a:off x="6279462" y="579491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00B050"/>
                  </a:solidFill>
                </a:rPr>
                <a:t>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85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6D771-715F-476A-8A89-B2F51A07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747FD-B030-4C70-93A5-264C32E17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실제 연산을 위해 </a:t>
            </a:r>
            <a:r>
              <a:rPr lang="en-US" altLang="ko-KR" b="1" dirty="0">
                <a:solidFill>
                  <a:srgbClr val="FF0000"/>
                </a:solidFill>
              </a:rPr>
              <a:t>LSL, ROL, ADC </a:t>
            </a:r>
            <a:r>
              <a:rPr lang="ko-KR" altLang="en-US" b="1" dirty="0">
                <a:solidFill>
                  <a:srgbClr val="FF0000"/>
                </a:solidFill>
              </a:rPr>
              <a:t>명령어를 조합</a:t>
            </a:r>
            <a:r>
              <a:rPr lang="ko-KR" altLang="en-US" dirty="0"/>
              <a:t>하여 사용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2EF027D-D7A0-4A83-BA60-9CCF819B75F8}"/>
              </a:ext>
            </a:extLst>
          </p:cNvPr>
          <p:cNvGrpSpPr/>
          <p:nvPr/>
        </p:nvGrpSpPr>
        <p:grpSpPr>
          <a:xfrm>
            <a:off x="2985736" y="2650922"/>
            <a:ext cx="2814512" cy="352338"/>
            <a:chOff x="2374085" y="2969703"/>
            <a:chExt cx="2814512" cy="35233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AAE61B9-2344-42AB-AADE-A156B2BBF6B0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832684A-A569-460A-9D44-8E096CF03E25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704985AB-D1B7-4E5B-91CE-8CAD4EF3BC8C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575263D-2AFF-48DD-80C7-FC3663CBC8D1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98CF735-9FF8-4456-B1A2-C1D164C57321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365469-3DA9-4F47-892A-04BAA500A58D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553D536-29DA-45E7-BD71-DB6982BB8F46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DDDD385-B02C-467F-A1AA-1AD858B74FD7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7A5B4B5-F7BE-4168-939E-EA65E05FA781}"/>
              </a:ext>
            </a:extLst>
          </p:cNvPr>
          <p:cNvSpPr txBox="1"/>
          <p:nvPr/>
        </p:nvSpPr>
        <p:spPr>
          <a:xfrm>
            <a:off x="3410780" y="2281590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상위 비트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B4ACC2-CD2B-45B3-AE9D-C703D875F9F1}"/>
              </a:ext>
            </a:extLst>
          </p:cNvPr>
          <p:cNvGrpSpPr/>
          <p:nvPr/>
        </p:nvGrpSpPr>
        <p:grpSpPr>
          <a:xfrm>
            <a:off x="2976646" y="3478461"/>
            <a:ext cx="2822901" cy="352338"/>
            <a:chOff x="2374085" y="2969703"/>
            <a:chExt cx="2822901" cy="352338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AB3C519-0CEC-4CFC-A990-EB6A0664CCA7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4F13D05-3174-410F-B38B-048BC79945AB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1FCB503-9578-48D0-B900-549FFBDD7E3A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0374973-3E6A-4A7A-AA9D-AD3F36B72E8D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0244B36-A812-4CF6-A115-20D0947E75DE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F9F7E07-F6EF-4D0C-9305-95B0B20BCFBD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A20DC9F-B341-4BB8-940B-318F5027A21F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822EE1C-E9BF-4A77-BA84-C08038D160C6}"/>
                </a:ext>
              </a:extLst>
            </p:cNvPr>
            <p:cNvSpPr/>
            <p:nvPr/>
          </p:nvSpPr>
          <p:spPr>
            <a:xfrm>
              <a:off x="4844648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090970-E8EB-453A-815D-680F8D0866ED}"/>
              </a:ext>
            </a:extLst>
          </p:cNvPr>
          <p:cNvGrpSpPr/>
          <p:nvPr/>
        </p:nvGrpSpPr>
        <p:grpSpPr>
          <a:xfrm>
            <a:off x="7392154" y="2650922"/>
            <a:ext cx="2814512" cy="352338"/>
            <a:chOff x="2374085" y="2969703"/>
            <a:chExt cx="2814512" cy="352338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822D1C5-E4F7-4E84-BBAF-9502E1BCD4F3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C3511D9-A515-4F2C-91C3-0C1648256CFF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9374C44-CE9E-482F-959C-623CD1DFDA5A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2637722-E9A1-4482-BB5E-741D428E57CA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E494620-45BB-4E3E-83FE-E3869449B647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77875D-F69B-42CF-BD27-AAB53FAED34B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9586754-7BD6-4988-B18D-39D7E8364450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E97E09F-5D38-477D-A4B7-4F6D872B1970}"/>
                </a:ext>
              </a:extLst>
            </p:cNvPr>
            <p:cNvSpPr/>
            <p:nvPr/>
          </p:nvSpPr>
          <p:spPr>
            <a:xfrm>
              <a:off x="4836259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61FCA18-312D-490F-AB13-2771D716B0F2}"/>
              </a:ext>
            </a:extLst>
          </p:cNvPr>
          <p:cNvSpPr txBox="1"/>
          <p:nvPr/>
        </p:nvSpPr>
        <p:spPr>
          <a:xfrm>
            <a:off x="7817198" y="2281590"/>
            <a:ext cx="197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하위 비트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A9178A-071F-47DB-B645-F4D3D7D6E7EF}"/>
              </a:ext>
            </a:extLst>
          </p:cNvPr>
          <p:cNvGrpSpPr/>
          <p:nvPr/>
        </p:nvGrpSpPr>
        <p:grpSpPr>
          <a:xfrm>
            <a:off x="7383064" y="3478461"/>
            <a:ext cx="2822901" cy="352338"/>
            <a:chOff x="2374085" y="2969703"/>
            <a:chExt cx="2822901" cy="352338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E5216A8-A5C7-422E-B782-B8E7D2CC1458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2B7E23D-2C44-47EC-8396-53A86D0DD2CF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BA6778B-3DAF-48C7-A992-F08EFE161153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D9C6D5-5ED5-4D97-AAD8-4940F1FC9C9E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5C126EF-0FFA-4657-952A-9EBD5A1F62F0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43EB616-8319-4661-95D7-7F46248B28C0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A63A3EA-3D2C-4B56-9CCB-18DC257B05D9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72E876A-E646-45A8-88D7-AE0CADAB64C8}"/>
                </a:ext>
              </a:extLst>
            </p:cNvPr>
            <p:cNvSpPr/>
            <p:nvPr/>
          </p:nvSpPr>
          <p:spPr>
            <a:xfrm>
              <a:off x="4844648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0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4CEFEB-919D-4B12-870E-2A3C675531BF}"/>
              </a:ext>
            </a:extLst>
          </p:cNvPr>
          <p:cNvCxnSpPr/>
          <p:nvPr/>
        </p:nvCxnSpPr>
        <p:spPr>
          <a:xfrm flipH="1">
            <a:off x="7596173" y="3003693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F12E421-CC6A-4D7C-9A04-18FC8E1B8848}"/>
              </a:ext>
            </a:extLst>
          </p:cNvPr>
          <p:cNvCxnSpPr/>
          <p:nvPr/>
        </p:nvCxnSpPr>
        <p:spPr>
          <a:xfrm flipH="1">
            <a:off x="7935339" y="3003693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7ABB63B-A56E-4371-82FE-4AA57E185290}"/>
              </a:ext>
            </a:extLst>
          </p:cNvPr>
          <p:cNvCxnSpPr/>
          <p:nvPr/>
        </p:nvCxnSpPr>
        <p:spPr>
          <a:xfrm flipH="1">
            <a:off x="8299450" y="3004126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2A89FBA-1E04-410A-A283-9C3BAA1FBD92}"/>
              </a:ext>
            </a:extLst>
          </p:cNvPr>
          <p:cNvCxnSpPr/>
          <p:nvPr/>
        </p:nvCxnSpPr>
        <p:spPr>
          <a:xfrm flipH="1">
            <a:off x="8633838" y="3013060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A77B81D-BB85-45A6-B354-4E9E25A82F7F}"/>
              </a:ext>
            </a:extLst>
          </p:cNvPr>
          <p:cNvCxnSpPr/>
          <p:nvPr/>
        </p:nvCxnSpPr>
        <p:spPr>
          <a:xfrm flipH="1">
            <a:off x="8997949" y="3013493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500672-5DDC-459C-BFB4-2EC603AFA3B5}"/>
              </a:ext>
            </a:extLst>
          </p:cNvPr>
          <p:cNvCxnSpPr/>
          <p:nvPr/>
        </p:nvCxnSpPr>
        <p:spPr>
          <a:xfrm flipH="1">
            <a:off x="9337115" y="3013493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D7CB5B5-C48D-49A9-A1C3-45BD01849606}"/>
              </a:ext>
            </a:extLst>
          </p:cNvPr>
          <p:cNvCxnSpPr/>
          <p:nvPr/>
        </p:nvCxnSpPr>
        <p:spPr>
          <a:xfrm flipH="1">
            <a:off x="9701226" y="3013926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306E70-F360-4080-AB07-6FBB78B40AF6}"/>
              </a:ext>
            </a:extLst>
          </p:cNvPr>
          <p:cNvSpPr txBox="1"/>
          <p:nvPr/>
        </p:nvSpPr>
        <p:spPr>
          <a:xfrm>
            <a:off x="1129282" y="2649567"/>
            <a:ext cx="14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A800FF-E84D-4E90-8125-9DA61E3484D9}"/>
              </a:ext>
            </a:extLst>
          </p:cNvPr>
          <p:cNvSpPr txBox="1"/>
          <p:nvPr/>
        </p:nvSpPr>
        <p:spPr>
          <a:xfrm>
            <a:off x="1129282" y="3469856"/>
            <a:ext cx="14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LSL(</a:t>
            </a:r>
            <a:r>
              <a:rPr lang="ko-KR" altLang="en-US" dirty="0"/>
              <a:t>하위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61FED6-EA13-4AAD-8DB9-DD6236225641}"/>
              </a:ext>
            </a:extLst>
          </p:cNvPr>
          <p:cNvSpPr txBox="1"/>
          <p:nvPr/>
        </p:nvSpPr>
        <p:spPr>
          <a:xfrm>
            <a:off x="1129282" y="4290145"/>
            <a:ext cx="14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ROL(</a:t>
            </a:r>
            <a:r>
              <a:rPr lang="ko-KR" altLang="en-US" dirty="0"/>
              <a:t>상위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73D54D-E581-4416-883A-4892E1E61E54}"/>
              </a:ext>
            </a:extLst>
          </p:cNvPr>
          <p:cNvGrpSpPr/>
          <p:nvPr/>
        </p:nvGrpSpPr>
        <p:grpSpPr>
          <a:xfrm>
            <a:off x="2985734" y="4303723"/>
            <a:ext cx="2822901" cy="352338"/>
            <a:chOff x="2374085" y="2969703"/>
            <a:chExt cx="2822901" cy="352338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E25CAD3-3E31-4452-B2CB-D8579D4503F0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827E616-FED6-46E2-A22F-2D57D8277C30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9DA5107-CDAE-4E8B-BBBD-2CC4A25DDE60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AF6EA3A-A66D-4484-A6CD-794751FCB8B8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282D4F4-77FA-40E3-B1F4-CEC75231055A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AD8CEFD-3256-4BA9-B4B3-5D647D93194B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0B19E49-8913-46F2-94C5-5AADB772EDA2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C4A076F-E15D-451A-96BD-C2A3EB2298AA}"/>
                </a:ext>
              </a:extLst>
            </p:cNvPr>
            <p:cNvSpPr/>
            <p:nvPr/>
          </p:nvSpPr>
          <p:spPr>
            <a:xfrm>
              <a:off x="4844648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</a:rPr>
                <a:t>0</a:t>
              </a:r>
              <a:endParaRPr lang="ko-KR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418A02-D983-4E2B-9D05-7E3A57BADCF9}"/>
              </a:ext>
            </a:extLst>
          </p:cNvPr>
          <p:cNvGrpSpPr/>
          <p:nvPr/>
        </p:nvGrpSpPr>
        <p:grpSpPr>
          <a:xfrm>
            <a:off x="7392152" y="4303723"/>
            <a:ext cx="2822901" cy="352338"/>
            <a:chOff x="2374085" y="2969703"/>
            <a:chExt cx="2822901" cy="3523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087F560-1F75-4907-A0A9-444EA08BEB32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F1CDD87-9363-4928-A641-655EC2F1AB0A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F923E6-9F86-4A80-B868-7E2E905CC848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50FCC85-1298-4F6B-B87C-163C53FAC4CD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6A23203-B29B-4974-B358-1E22A5EA931F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6BB199C-26DB-4D02-ACB2-F58983D104EE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787C106-CE31-4B09-9D65-E27A475E040E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82B01F4-23D3-44FC-91E5-654A294686E5}"/>
                </a:ext>
              </a:extLst>
            </p:cNvPr>
            <p:cNvSpPr/>
            <p:nvPr/>
          </p:nvSpPr>
          <p:spPr>
            <a:xfrm>
              <a:off x="4844648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F61FCA2-9112-4153-B9B6-F91039235B03}"/>
              </a:ext>
            </a:extLst>
          </p:cNvPr>
          <p:cNvCxnSpPr>
            <a:cxnSpLocks/>
            <a:stCxn id="87" idx="1"/>
          </p:cNvCxnSpPr>
          <p:nvPr/>
        </p:nvCxnSpPr>
        <p:spPr>
          <a:xfrm flipH="1">
            <a:off x="10210433" y="3660850"/>
            <a:ext cx="205955" cy="10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B473FDE7-DB04-4EA9-8032-3A109949D39C}"/>
              </a:ext>
            </a:extLst>
          </p:cNvPr>
          <p:cNvSpPr txBox="1"/>
          <p:nvPr/>
        </p:nvSpPr>
        <p:spPr>
          <a:xfrm>
            <a:off x="10416388" y="3476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삽입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1E724D4-F98C-417C-97D8-5508EE84594B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6550307" y="3013060"/>
            <a:ext cx="1023604" cy="455764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DDC8FE9-7670-477E-8A45-7B651712BD3C}"/>
              </a:ext>
            </a:extLst>
          </p:cNvPr>
          <p:cNvSpPr txBox="1"/>
          <p:nvPr/>
        </p:nvSpPr>
        <p:spPr>
          <a:xfrm>
            <a:off x="6227141" y="34688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캐리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4BBC69AC-AE29-4F20-9C86-F42C5649E287}"/>
              </a:ext>
            </a:extLst>
          </p:cNvPr>
          <p:cNvCxnSpPr/>
          <p:nvPr/>
        </p:nvCxnSpPr>
        <p:spPr>
          <a:xfrm flipH="1">
            <a:off x="3131733" y="3835283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345BE0B8-3FDD-4698-ACEA-AB8B1B4539D6}"/>
              </a:ext>
            </a:extLst>
          </p:cNvPr>
          <p:cNvCxnSpPr/>
          <p:nvPr/>
        </p:nvCxnSpPr>
        <p:spPr>
          <a:xfrm flipH="1">
            <a:off x="3470899" y="3835283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1C7BBEE3-E97C-4A3D-971A-9811BE73D1F0}"/>
              </a:ext>
            </a:extLst>
          </p:cNvPr>
          <p:cNvCxnSpPr/>
          <p:nvPr/>
        </p:nvCxnSpPr>
        <p:spPr>
          <a:xfrm flipH="1">
            <a:off x="3835010" y="3835716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5DC6C456-5961-4D85-B1A6-41BC6AEB8E3F}"/>
              </a:ext>
            </a:extLst>
          </p:cNvPr>
          <p:cNvCxnSpPr/>
          <p:nvPr/>
        </p:nvCxnSpPr>
        <p:spPr>
          <a:xfrm flipH="1">
            <a:off x="4169398" y="3844650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B49EB72F-F81B-4B6D-9165-D86C11F68CF2}"/>
              </a:ext>
            </a:extLst>
          </p:cNvPr>
          <p:cNvCxnSpPr/>
          <p:nvPr/>
        </p:nvCxnSpPr>
        <p:spPr>
          <a:xfrm flipH="1">
            <a:off x="4533509" y="3845083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7C82D56-EF58-4C0F-95DA-38479A3B996F}"/>
              </a:ext>
            </a:extLst>
          </p:cNvPr>
          <p:cNvCxnSpPr/>
          <p:nvPr/>
        </p:nvCxnSpPr>
        <p:spPr>
          <a:xfrm flipH="1">
            <a:off x="4872675" y="3845083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63B5AA1F-4B38-447E-9EA1-47329F43209F}"/>
              </a:ext>
            </a:extLst>
          </p:cNvPr>
          <p:cNvCxnSpPr/>
          <p:nvPr/>
        </p:nvCxnSpPr>
        <p:spPr>
          <a:xfrm flipH="1">
            <a:off x="5236786" y="3845516"/>
            <a:ext cx="352338" cy="475201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9DD0EAD-A3D5-479A-AE5C-8C28B3F6DACF}"/>
              </a:ext>
            </a:extLst>
          </p:cNvPr>
          <p:cNvCxnSpPr>
            <a:cxnSpLocks/>
            <a:stCxn id="89" idx="2"/>
            <a:endCxn id="53" idx="0"/>
          </p:cNvCxnSpPr>
          <p:nvPr/>
        </p:nvCxnSpPr>
        <p:spPr>
          <a:xfrm flipH="1">
            <a:off x="5632466" y="3838156"/>
            <a:ext cx="917841" cy="46556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2D14C3A-94FE-4BA1-A26E-850D16F05FB9}"/>
              </a:ext>
            </a:extLst>
          </p:cNvPr>
          <p:cNvSpPr txBox="1"/>
          <p:nvPr/>
        </p:nvSpPr>
        <p:spPr>
          <a:xfrm>
            <a:off x="6228706" y="4286729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B050"/>
                </a:solidFill>
              </a:rPr>
              <a:t>캐리</a:t>
            </a: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88487EC3-41CC-463B-8845-D0E718A8A8C5}"/>
              </a:ext>
            </a:extLst>
          </p:cNvPr>
          <p:cNvCxnSpPr>
            <a:cxnSpLocks/>
            <a:stCxn id="70" idx="1"/>
            <a:endCxn id="102" idx="2"/>
          </p:cNvCxnSpPr>
          <p:nvPr/>
        </p:nvCxnSpPr>
        <p:spPr>
          <a:xfrm rot="10800000" flipH="1" flipV="1">
            <a:off x="2976646" y="3654629"/>
            <a:ext cx="3575226" cy="1001431"/>
          </a:xfrm>
          <a:prstGeom prst="bentConnector4">
            <a:avLst>
              <a:gd name="adj1" fmla="val -6394"/>
              <a:gd name="adj2" fmla="val 122827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A50BE00-C5B4-4F04-A413-D975467E98D8}"/>
              </a:ext>
            </a:extLst>
          </p:cNvPr>
          <p:cNvSpPr txBox="1"/>
          <p:nvPr/>
        </p:nvSpPr>
        <p:spPr>
          <a:xfrm>
            <a:off x="1129282" y="5138296"/>
            <a:ext cx="141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ADC(</a:t>
            </a:r>
            <a:r>
              <a:rPr lang="ko-KR" altLang="en-US" dirty="0"/>
              <a:t>하위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C82F75C-EBF4-4647-81D0-7F97DF5A3B53}"/>
              </a:ext>
            </a:extLst>
          </p:cNvPr>
          <p:cNvGrpSpPr/>
          <p:nvPr/>
        </p:nvGrpSpPr>
        <p:grpSpPr>
          <a:xfrm>
            <a:off x="2985734" y="5151874"/>
            <a:ext cx="2822901" cy="352338"/>
            <a:chOff x="2374085" y="2969703"/>
            <a:chExt cx="2822901" cy="352338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8452B5F4-8F4B-4AE3-997C-A67C0E70FBA8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F3DD338-C8E4-446E-BC3A-65E29F98C079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DA4BBC9-9866-4A5D-969A-3091CE2494BA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8F8CFBE-8604-4279-8AF4-46D29937A7DD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3A908F35-7B26-4CB4-A3C5-74FD3B67777B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3094967-A3B1-407A-8A13-EFB38BADF59E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3CE4DA1-800D-48F0-9973-F77CA25A887C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5ABA57B-F086-4CDC-8A1B-2455B2798620}"/>
                </a:ext>
              </a:extLst>
            </p:cNvPr>
            <p:cNvSpPr/>
            <p:nvPr/>
          </p:nvSpPr>
          <p:spPr>
            <a:xfrm>
              <a:off x="4844648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EB54D9E-6E2D-49B2-8235-D62A658CDE2F}"/>
              </a:ext>
            </a:extLst>
          </p:cNvPr>
          <p:cNvGrpSpPr/>
          <p:nvPr/>
        </p:nvGrpSpPr>
        <p:grpSpPr>
          <a:xfrm>
            <a:off x="7392152" y="5151874"/>
            <a:ext cx="2822901" cy="352338"/>
            <a:chOff x="2374085" y="2969703"/>
            <a:chExt cx="2822901" cy="352338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3FA3D28-19EB-45D4-8F4F-7D702AA27D9F}"/>
                </a:ext>
              </a:extLst>
            </p:cNvPr>
            <p:cNvSpPr/>
            <p:nvPr/>
          </p:nvSpPr>
          <p:spPr>
            <a:xfrm>
              <a:off x="2374085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D3B89779-4C1D-402E-AFF1-B52B87B72246}"/>
                </a:ext>
              </a:extLst>
            </p:cNvPr>
            <p:cNvSpPr/>
            <p:nvPr/>
          </p:nvSpPr>
          <p:spPr>
            <a:xfrm>
              <a:off x="2727822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43E0872-1B20-4F1C-99DE-A300161AC978}"/>
                </a:ext>
              </a:extLst>
            </p:cNvPr>
            <p:cNvSpPr/>
            <p:nvPr/>
          </p:nvSpPr>
          <p:spPr>
            <a:xfrm>
              <a:off x="3080160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1CBF0DD-539D-441D-AC42-4289DF2C50C9}"/>
                </a:ext>
              </a:extLst>
            </p:cNvPr>
            <p:cNvSpPr/>
            <p:nvPr/>
          </p:nvSpPr>
          <p:spPr>
            <a:xfrm>
              <a:off x="3433897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C13C7FD-FB5F-469F-9555-AD789BA7E9D5}"/>
                </a:ext>
              </a:extLst>
            </p:cNvPr>
            <p:cNvSpPr/>
            <p:nvPr/>
          </p:nvSpPr>
          <p:spPr>
            <a:xfrm>
              <a:off x="3784836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7C39DC8-DE43-43EC-8776-AF983C8EF85F}"/>
                </a:ext>
              </a:extLst>
            </p:cNvPr>
            <p:cNvSpPr/>
            <p:nvPr/>
          </p:nvSpPr>
          <p:spPr>
            <a:xfrm>
              <a:off x="4138573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0B1A4BCF-8B75-4C2F-8C83-03C28F2329D2}"/>
                </a:ext>
              </a:extLst>
            </p:cNvPr>
            <p:cNvSpPr/>
            <p:nvPr/>
          </p:nvSpPr>
          <p:spPr>
            <a:xfrm>
              <a:off x="4490911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575FB07D-AA6B-4512-94BC-7370571AF49E}"/>
                </a:ext>
              </a:extLst>
            </p:cNvPr>
            <p:cNvSpPr/>
            <p:nvPr/>
          </p:nvSpPr>
          <p:spPr>
            <a:xfrm>
              <a:off x="4844648" y="2969703"/>
              <a:ext cx="352338" cy="3523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1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7D1C274B-A3D0-45F2-8BB7-FC47ACC06E8F}"/>
              </a:ext>
            </a:extLst>
          </p:cNvPr>
          <p:cNvCxnSpPr>
            <a:stCxn id="102" idx="2"/>
            <a:endCxn id="125" idx="0"/>
          </p:cNvCxnSpPr>
          <p:nvPr/>
        </p:nvCxnSpPr>
        <p:spPr>
          <a:xfrm>
            <a:off x="6551872" y="4656061"/>
            <a:ext cx="3487012" cy="49581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0181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1013</Words>
  <Application>Microsoft Office PowerPoint</Application>
  <PresentationFormat>와이드스크린</PresentationFormat>
  <Paragraphs>506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CryptoCraft 테마</vt:lpstr>
      <vt:lpstr>제목 테마</vt:lpstr>
      <vt:lpstr>Revised-CHAM 어셈블리 최적 구현</vt:lpstr>
      <vt:lpstr>PowerPoint 프레젠테이션</vt:lpstr>
      <vt:lpstr> Revised CHAM</vt:lpstr>
      <vt:lpstr> 기존 구현 기법</vt:lpstr>
      <vt:lpstr> 기존 구현 기법</vt:lpstr>
      <vt:lpstr> 제안 기법</vt:lpstr>
      <vt:lpstr> 제안 기법</vt:lpstr>
      <vt:lpstr> 제안 기법</vt:lpstr>
      <vt:lpstr> 제안 기법</vt:lpstr>
      <vt:lpstr> 제안 기법</vt:lpstr>
      <vt:lpstr> 제안 기법</vt:lpstr>
      <vt:lpstr> 제안 기법</vt:lpstr>
      <vt:lpstr> 제안 기법</vt:lpstr>
      <vt:lpstr> 제안 기법</vt:lpstr>
      <vt:lpstr> 제안 기법</vt:lpstr>
      <vt:lpstr> 제안 기법</vt:lpstr>
      <vt:lpstr> 성능 평가</vt:lpstr>
      <vt:lpstr>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73</cp:revision>
  <dcterms:created xsi:type="dcterms:W3CDTF">2019-03-05T04:29:07Z</dcterms:created>
  <dcterms:modified xsi:type="dcterms:W3CDTF">2020-04-12T12:46:16Z</dcterms:modified>
</cp:coreProperties>
</file>