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 varScale="1">
        <p:scale>
          <a:sx n="87" d="100"/>
          <a:sy n="87" d="100"/>
        </p:scale>
        <p:origin x="75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2532524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253252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3448365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3448365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ChipWhisperer</a:t>
            </a:r>
            <a:r>
              <a:rPr lang="ko-KR" altLang="en-US" dirty="0" smtClean="0"/>
              <a:t>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설계 패턴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IT</a:t>
            </a:r>
            <a:r>
              <a:rPr lang="ko-KR" altLang="en-US" dirty="0" err="1" smtClean="0"/>
              <a:t>융합공학부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권혁동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CW</a:t>
            </a:r>
            <a:r>
              <a:rPr lang="ko-KR" altLang="en-US" dirty="0" smtClean="0"/>
              <a:t>의 설계 패턴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3261946"/>
            <a:ext cx="11369675" cy="294835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템플릿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/>
              <a:t>패턴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템플릿을 제공하되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메소드만</a:t>
            </a:r>
            <a:r>
              <a:rPr lang="ko-KR" altLang="en-US" b="1" dirty="0" smtClean="0">
                <a:solidFill>
                  <a:srgbClr val="FF0000"/>
                </a:solidFill>
              </a:rPr>
              <a:t> 정의</a:t>
            </a:r>
            <a:r>
              <a:rPr lang="ko-KR" altLang="en-US" dirty="0" smtClean="0"/>
              <a:t>하도록 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큰 구조는 동일하지만 </a:t>
            </a:r>
            <a:r>
              <a:rPr lang="ko-KR" altLang="en-US" b="1" dirty="0" smtClean="0">
                <a:solidFill>
                  <a:srgbClr val="FF0000"/>
                </a:solidFill>
              </a:rPr>
              <a:t>세부적인 동작이 다른</a:t>
            </a:r>
            <a:r>
              <a:rPr lang="ko-KR" altLang="en-US" dirty="0" smtClean="0"/>
              <a:t> 경우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상속받는 하위 클래스에서 기능을 구현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3" y="1529863"/>
            <a:ext cx="4310306" cy="8305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643" y="2360385"/>
            <a:ext cx="7591778" cy="808784"/>
          </a:xfrm>
          <a:prstGeom prst="rect">
            <a:avLst/>
          </a:prstGeom>
        </p:spPr>
      </p:pic>
      <p:cxnSp>
        <p:nvCxnSpPr>
          <p:cNvPr id="7" name="꺾인 연결선 6"/>
          <p:cNvCxnSpPr>
            <a:stCxn id="4" idx="2"/>
            <a:endCxn id="5" idx="1"/>
          </p:cNvCxnSpPr>
          <p:nvPr/>
        </p:nvCxnSpPr>
        <p:spPr>
          <a:xfrm rot="16200000" flipH="1">
            <a:off x="3299283" y="1627417"/>
            <a:ext cx="404392" cy="187032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4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CW</a:t>
            </a:r>
            <a:r>
              <a:rPr lang="ko-KR" altLang="en-US" dirty="0" smtClean="0"/>
              <a:t>의 설계 패턴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3410465"/>
            <a:ext cx="11369675" cy="279983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dirty="0" err="1" smtClean="0"/>
              <a:t>스트래티지</a:t>
            </a:r>
            <a:r>
              <a:rPr lang="ko-KR" altLang="en-US" dirty="0" smtClean="0"/>
              <a:t> 패턴</a:t>
            </a:r>
            <a:endParaRPr lang="en-US" altLang="ko-KR" dirty="0" smtClean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행위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동작을 캡슐화</a:t>
            </a:r>
            <a:endParaRPr lang="en-US" altLang="ko-KR" dirty="0" smtClean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한가지의 </a:t>
            </a:r>
            <a:r>
              <a:rPr lang="ko-KR" altLang="en-US" b="1" dirty="0" smtClean="0">
                <a:solidFill>
                  <a:srgbClr val="FF0000"/>
                </a:solidFill>
              </a:rPr>
              <a:t>같은 문제</a:t>
            </a:r>
            <a:r>
              <a:rPr lang="ko-KR" altLang="en-US" dirty="0" smtClean="0"/>
              <a:t>를 </a:t>
            </a:r>
            <a:r>
              <a:rPr lang="ko-KR" altLang="en-US" b="1" dirty="0" smtClean="0">
                <a:solidFill>
                  <a:srgbClr val="FF0000"/>
                </a:solidFill>
              </a:rPr>
              <a:t>다양한 방식</a:t>
            </a:r>
            <a:r>
              <a:rPr lang="ko-KR" altLang="en-US" dirty="0" smtClean="0"/>
              <a:t>으로 해결</a:t>
            </a:r>
            <a:endParaRPr lang="en-US" altLang="ko-KR" dirty="0" smtClean="0"/>
          </a:p>
          <a:p>
            <a:pPr lvl="1">
              <a:lnSpc>
                <a:spcPct val="130000"/>
              </a:lnSpc>
            </a:pPr>
            <a:r>
              <a:rPr lang="ko-KR" altLang="en-US" dirty="0" smtClean="0"/>
              <a:t>전략을 변경</a:t>
            </a:r>
            <a:endParaRPr lang="en-US" altLang="ko-KR" dirty="0" smtClean="0"/>
          </a:p>
          <a:p>
            <a:pPr lvl="2">
              <a:lnSpc>
                <a:spcPct val="130000"/>
              </a:lnSpc>
            </a:pPr>
            <a:r>
              <a:rPr lang="ko-KR" altLang="en-US" dirty="0" smtClean="0"/>
              <a:t>수행 방식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규칙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문제 해결 방법 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3" y="1089724"/>
            <a:ext cx="5509737" cy="922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924" y="2243265"/>
            <a:ext cx="3165069" cy="9357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32" b="59050"/>
          <a:stretch/>
        </p:blipFill>
        <p:spPr>
          <a:xfrm>
            <a:off x="6033818" y="2243266"/>
            <a:ext cx="4696935" cy="93920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818185" y="1283677"/>
            <a:ext cx="729761" cy="1758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130862" y="2280627"/>
            <a:ext cx="1282876" cy="1988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83017" y="1830116"/>
            <a:ext cx="694592" cy="18170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395739" y="2286977"/>
            <a:ext cx="2422946" cy="19245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9" idx="2"/>
            <a:endCxn id="10" idx="0"/>
          </p:cNvCxnSpPr>
          <p:nvPr/>
        </p:nvCxnSpPr>
        <p:spPr>
          <a:xfrm>
            <a:off x="5130313" y="2011824"/>
            <a:ext cx="2476899" cy="27515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7" idx="2"/>
            <a:endCxn id="8" idx="0"/>
          </p:cNvCxnSpPr>
          <p:nvPr/>
        </p:nvCxnSpPr>
        <p:spPr>
          <a:xfrm flipH="1">
            <a:off x="3772300" y="1459523"/>
            <a:ext cx="1410766" cy="8211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26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설계 패턴이란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 smtClean="0"/>
              <a:t> CW</a:t>
            </a:r>
            <a:r>
              <a:rPr lang="ko-KR" altLang="en-US" dirty="0" smtClean="0"/>
              <a:t>의 설계 패턴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설계 패턴이란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60000"/>
              </a:lnSpc>
            </a:pPr>
            <a:r>
              <a:rPr lang="ko-KR" altLang="en-US" dirty="0" smtClean="0"/>
              <a:t>영어로는 디자인 패턴</a:t>
            </a:r>
            <a:r>
              <a:rPr lang="en-US" altLang="ko-KR" dirty="0" smtClean="0"/>
              <a:t>(Design Pattern)</a:t>
            </a:r>
            <a:r>
              <a:rPr lang="ko-KR" altLang="en-US" dirty="0" smtClean="0"/>
              <a:t>이라 칭함</a:t>
            </a:r>
            <a:endParaRPr lang="en-US" altLang="ko-KR" dirty="0" smtClean="0"/>
          </a:p>
          <a:p>
            <a:pPr>
              <a:lnSpc>
                <a:spcPct val="260000"/>
              </a:lnSpc>
            </a:pPr>
            <a:r>
              <a:rPr lang="ko-KR" altLang="en-US" dirty="0" smtClean="0"/>
              <a:t>소프트웨어를 작성할 때 </a:t>
            </a:r>
            <a:r>
              <a:rPr lang="en-US" altLang="ko-KR" dirty="0" smtClean="0"/>
              <a:t>…</a:t>
            </a:r>
          </a:p>
          <a:p>
            <a:pPr lvl="1">
              <a:lnSpc>
                <a:spcPct val="260000"/>
              </a:lnSpc>
            </a:pPr>
            <a:r>
              <a:rPr lang="ko-KR" altLang="en-US" dirty="0" smtClean="0"/>
              <a:t>자주 마주하는 </a:t>
            </a:r>
            <a:r>
              <a:rPr lang="ko-KR" altLang="en-US" b="1" dirty="0" smtClean="0">
                <a:solidFill>
                  <a:srgbClr val="FF0000"/>
                </a:solidFill>
              </a:rPr>
              <a:t>상황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>
              <a:lnSpc>
                <a:spcPct val="260000"/>
              </a:lnSpc>
            </a:pPr>
            <a:r>
              <a:rPr lang="ko-KR" altLang="en-US" dirty="0" smtClean="0"/>
              <a:t>비슷한 유형의 </a:t>
            </a:r>
            <a:r>
              <a:rPr lang="ko-KR" altLang="en-US" b="1" dirty="0" smtClean="0">
                <a:solidFill>
                  <a:srgbClr val="FF0000"/>
                </a:solidFill>
              </a:rPr>
              <a:t>문제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>
              <a:lnSpc>
                <a:spcPct val="260000"/>
              </a:lnSpc>
            </a:pPr>
            <a:r>
              <a:rPr lang="ko-KR" altLang="en-US" dirty="0" smtClean="0"/>
              <a:t>여러 상황에서 여러 번 </a:t>
            </a:r>
            <a:r>
              <a:rPr lang="ko-KR" altLang="en-US" b="1" dirty="0" smtClean="0">
                <a:solidFill>
                  <a:srgbClr val="FF0000"/>
                </a:solidFill>
              </a:rPr>
              <a:t>반복 사용</a:t>
            </a:r>
            <a:r>
              <a:rPr lang="ko-KR" altLang="en-US" dirty="0" smtClean="0"/>
              <a:t>할 수 있는 </a:t>
            </a:r>
            <a:r>
              <a:rPr lang="ko-KR" altLang="en-US" b="1" dirty="0" smtClean="0">
                <a:solidFill>
                  <a:srgbClr val="FF0000"/>
                </a:solidFill>
              </a:rPr>
              <a:t>솔루션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설계 패턴이란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56" y="1775425"/>
            <a:ext cx="2340002" cy="234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323" y="1775425"/>
            <a:ext cx="2340000" cy="2340000"/>
          </a:xfrm>
          <a:prstGeom prst="rect">
            <a:avLst/>
          </a:prstGeom>
        </p:spPr>
      </p:pic>
      <p:pic>
        <p:nvPicPr>
          <p:cNvPr id="6" name="그림 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714" y="1933851"/>
            <a:ext cx="2023148" cy="20231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8205" y="4440118"/>
            <a:ext cx="298030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/>
              <a:t>Context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문제가 발생할 수 있는 </a:t>
            </a:r>
            <a:r>
              <a:rPr lang="ko-KR" altLang="en-US" b="1" dirty="0" smtClean="0">
                <a:solidFill>
                  <a:srgbClr val="FF0000"/>
                </a:solidFill>
              </a:rPr>
              <a:t>상황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81816" y="4440118"/>
            <a:ext cx="314701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/>
              <a:t>Problem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패턴이 적용되어야 하는 </a:t>
            </a:r>
            <a:r>
              <a:rPr lang="ko-KR" altLang="en-US" b="1" dirty="0" smtClean="0">
                <a:solidFill>
                  <a:srgbClr val="FF0000"/>
                </a:solidFill>
              </a:rPr>
              <a:t>이슈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72140" y="4440117"/>
            <a:ext cx="298030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 smtClean="0"/>
              <a:t>Solution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문제를 해결할 수 있는 </a:t>
            </a:r>
            <a:r>
              <a:rPr lang="ko-KR" altLang="en-US" b="1" dirty="0" smtClean="0">
                <a:solidFill>
                  <a:srgbClr val="FF0000"/>
                </a:solidFill>
              </a:rPr>
              <a:t>방안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5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설계 패턴이란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ko-KR" altLang="en-US" sz="3600" dirty="0" smtClean="0"/>
              <a:t>생성 패턴</a:t>
            </a:r>
            <a:r>
              <a:rPr lang="en-US" altLang="ko-KR" sz="3600" dirty="0" smtClean="0"/>
              <a:t>(Creational)</a:t>
            </a:r>
          </a:p>
          <a:p>
            <a:pPr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 smtClean="0"/>
              <a:t>객체를 </a:t>
            </a:r>
            <a:r>
              <a:rPr lang="ko-KR" altLang="en-US" b="1" dirty="0" smtClean="0">
                <a:solidFill>
                  <a:srgbClr val="FF0000"/>
                </a:solidFill>
              </a:rPr>
              <a:t>생성</a:t>
            </a:r>
            <a:r>
              <a:rPr lang="ko-KR" altLang="en-US" dirty="0" smtClean="0"/>
              <a:t>하는데 관련된 패턴</a:t>
            </a:r>
            <a:endParaRPr lang="en-US" altLang="ko-KR" dirty="0" smtClean="0"/>
          </a:p>
          <a:p>
            <a:pPr>
              <a:lnSpc>
                <a:spcPct val="125000"/>
              </a:lnSpc>
            </a:pPr>
            <a:r>
              <a:rPr lang="ko-KR" altLang="en-US" b="1" dirty="0" smtClean="0">
                <a:solidFill>
                  <a:srgbClr val="FF0000"/>
                </a:solidFill>
              </a:rPr>
              <a:t>캡슐화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pPr>
              <a:lnSpc>
                <a:spcPct val="125000"/>
              </a:lnSpc>
            </a:pPr>
            <a:r>
              <a:rPr lang="ko-KR" altLang="en-US" dirty="0" smtClean="0"/>
              <a:t>객체가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수정되어도 </a:t>
            </a:r>
            <a:r>
              <a:rPr lang="ko-KR" altLang="en-US" b="1" dirty="0" smtClean="0">
                <a:solidFill>
                  <a:srgbClr val="FF0000"/>
                </a:solidFill>
              </a:rPr>
              <a:t>프로그램 구조에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영향이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없음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</a:pPr>
            <a:endParaRPr lang="en-US" altLang="ko-KR" dirty="0"/>
          </a:p>
          <a:p>
            <a:pPr marL="0" indent="0" algn="ctr">
              <a:lnSpc>
                <a:spcPct val="125000"/>
              </a:lnSpc>
              <a:buNone/>
            </a:pPr>
            <a:r>
              <a:rPr lang="ko-KR" altLang="en-US" dirty="0" smtClean="0"/>
              <a:t>추상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빌더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프로토타입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싱글턴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5067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설계 패턴이란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ko-KR" altLang="en-US" sz="3600" dirty="0" smtClean="0"/>
              <a:t>구조 </a:t>
            </a:r>
            <a:r>
              <a:rPr lang="ko-KR" altLang="en-US" sz="3600" dirty="0"/>
              <a:t>패턴</a:t>
            </a:r>
            <a:r>
              <a:rPr lang="en-US" altLang="ko-KR" sz="3600" dirty="0" smtClean="0"/>
              <a:t>(Structural)</a:t>
            </a:r>
            <a:endParaRPr lang="en-US" altLang="ko-KR" sz="3600" dirty="0"/>
          </a:p>
          <a:p>
            <a:pPr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 smtClean="0"/>
              <a:t>클래스나 객체를 </a:t>
            </a:r>
            <a:r>
              <a:rPr lang="ko-KR" altLang="en-US" b="1" dirty="0" smtClean="0">
                <a:solidFill>
                  <a:srgbClr val="FF0000"/>
                </a:solidFill>
              </a:rPr>
              <a:t>조합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25000"/>
              </a:lnSpc>
            </a:pPr>
            <a:r>
              <a:rPr lang="ko-KR" altLang="en-US" b="1" dirty="0" smtClean="0">
                <a:solidFill>
                  <a:srgbClr val="FF0000"/>
                </a:solidFill>
              </a:rPr>
              <a:t>거대한 구조를 형성</a:t>
            </a:r>
            <a:r>
              <a:rPr lang="ko-KR" altLang="en-US" dirty="0" smtClean="0"/>
              <a:t>하는데 사용</a:t>
            </a:r>
            <a:endParaRPr lang="en-US" altLang="ko-KR" dirty="0" smtClean="0"/>
          </a:p>
          <a:p>
            <a:pPr marL="0" indent="0">
              <a:lnSpc>
                <a:spcPct val="125000"/>
              </a:lnSpc>
              <a:buNone/>
            </a:pPr>
            <a:endParaRPr lang="en-US" altLang="ko-KR" dirty="0"/>
          </a:p>
          <a:p>
            <a:pPr marL="0" indent="0" algn="ctr">
              <a:lnSpc>
                <a:spcPct val="125000"/>
              </a:lnSpc>
              <a:buNone/>
            </a:pPr>
            <a:r>
              <a:rPr lang="ko-KR" altLang="en-US" dirty="0" smtClean="0"/>
              <a:t>어댑터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브리지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컴퍼짓트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데코레이터</a:t>
            </a:r>
            <a:endParaRPr lang="en-US" altLang="ko-KR" dirty="0"/>
          </a:p>
          <a:p>
            <a:pPr marL="0" indent="0" algn="ctr">
              <a:lnSpc>
                <a:spcPct val="125000"/>
              </a:lnSpc>
              <a:buNone/>
            </a:pPr>
            <a:r>
              <a:rPr lang="ko-KR" altLang="en-US" dirty="0" err="1" smtClean="0"/>
              <a:t>퍼사드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플라이웨이트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프록시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103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설계 패턴이란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5000"/>
              </a:lnSpc>
            </a:pPr>
            <a:r>
              <a:rPr lang="ko-KR" altLang="en-US" sz="3600" dirty="0" smtClean="0"/>
              <a:t>행위 </a:t>
            </a:r>
            <a:r>
              <a:rPr lang="ko-KR" altLang="en-US" sz="3600" dirty="0"/>
              <a:t>패턴</a:t>
            </a:r>
            <a:r>
              <a:rPr lang="en-US" altLang="ko-KR" sz="3600" dirty="0" smtClean="0"/>
              <a:t>(Behavioral)</a:t>
            </a:r>
            <a:endParaRPr lang="en-US" altLang="ko-KR" sz="3600" dirty="0"/>
          </a:p>
          <a:p>
            <a:pPr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 smtClean="0"/>
              <a:t>객체나 클래스의 알고리즘</a:t>
            </a:r>
            <a:endParaRPr lang="en-US" altLang="ko-KR" dirty="0"/>
          </a:p>
          <a:p>
            <a:pPr>
              <a:lnSpc>
                <a:spcPct val="125000"/>
              </a:lnSpc>
            </a:pPr>
            <a:r>
              <a:rPr lang="ko-KR" altLang="en-US" dirty="0" smtClean="0"/>
              <a:t>책임 분배</a:t>
            </a:r>
            <a:endParaRPr lang="en-US" altLang="ko-KR" dirty="0" smtClean="0"/>
          </a:p>
          <a:p>
            <a:pPr>
              <a:lnSpc>
                <a:spcPct val="125000"/>
              </a:lnSpc>
            </a:pPr>
            <a:r>
              <a:rPr lang="ko-KR" altLang="en-US" dirty="0" smtClean="0"/>
              <a:t>업무를 분배하면서 객체간 </a:t>
            </a:r>
            <a:r>
              <a:rPr lang="ko-KR" altLang="en-US" dirty="0" err="1" smtClean="0"/>
              <a:t>결합도를</a:t>
            </a:r>
            <a:r>
              <a:rPr lang="ko-KR" altLang="en-US" dirty="0" smtClean="0"/>
              <a:t> 최소화</a:t>
            </a:r>
            <a:endParaRPr lang="en-US" altLang="ko-KR" dirty="0"/>
          </a:p>
          <a:p>
            <a:pPr marL="0" indent="0">
              <a:lnSpc>
                <a:spcPct val="125000"/>
              </a:lnSpc>
              <a:buNone/>
            </a:pPr>
            <a:endParaRPr lang="en-US" altLang="ko-KR" dirty="0"/>
          </a:p>
          <a:p>
            <a:pPr marL="0" indent="0" algn="ctr">
              <a:lnSpc>
                <a:spcPct val="125000"/>
              </a:lnSpc>
              <a:buNone/>
            </a:pPr>
            <a:r>
              <a:rPr lang="ko-KR" altLang="en-US" dirty="0" smtClean="0"/>
              <a:t>책임 연쇄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커맨드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인터프리터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이터레이터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미디에이터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메멘토</a:t>
            </a:r>
            <a:endParaRPr lang="en-US" altLang="ko-KR" dirty="0"/>
          </a:p>
          <a:p>
            <a:pPr marL="0" indent="0" algn="ctr">
              <a:lnSpc>
                <a:spcPct val="125000"/>
              </a:lnSpc>
              <a:buNone/>
            </a:pPr>
            <a:r>
              <a:rPr lang="ko-KR" altLang="en-US" dirty="0" err="1" smtClean="0"/>
              <a:t>옵저버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테이트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스트래티지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템플릿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비지터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246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설계 패턴이란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타인이 작성한 코드는 이해하기 어려움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다수의 </a:t>
            </a:r>
            <a:r>
              <a:rPr lang="ko-KR" altLang="en-US" b="1" dirty="0" smtClean="0">
                <a:solidFill>
                  <a:srgbClr val="FF0000"/>
                </a:solidFill>
              </a:rPr>
              <a:t>협력 코드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기존 </a:t>
            </a:r>
            <a:r>
              <a:rPr lang="ko-KR" altLang="en-US" b="1" dirty="0" smtClean="0">
                <a:solidFill>
                  <a:srgbClr val="FF0000"/>
                </a:solidFill>
              </a:rPr>
              <a:t>전임자의 코드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dirty="0" smtClean="0"/>
              <a:t>특별한 문제에 대해서 </a:t>
            </a:r>
            <a:r>
              <a:rPr lang="ko-KR" altLang="en-US" b="1" dirty="0" smtClean="0">
                <a:solidFill>
                  <a:srgbClr val="FF0000"/>
                </a:solidFill>
              </a:rPr>
              <a:t>유연한 해결책</a:t>
            </a:r>
            <a:r>
              <a:rPr lang="ko-KR" altLang="en-US" dirty="0" smtClean="0"/>
              <a:t>을 제공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협업 시에 </a:t>
            </a:r>
            <a:r>
              <a:rPr lang="ko-KR" altLang="en-US" b="1" dirty="0" smtClean="0">
                <a:solidFill>
                  <a:srgbClr val="FF0000"/>
                </a:solidFill>
              </a:rPr>
              <a:t>의사소통</a:t>
            </a:r>
            <a:r>
              <a:rPr lang="ko-KR" altLang="en-US" dirty="0" smtClean="0"/>
              <a:t> 수단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무작정 패턴을 적용하는 것은 비효율적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패턴이 문제에 적합한지 확인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클래스와 객체 구성을 확인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4701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CW</a:t>
            </a:r>
            <a:r>
              <a:rPr lang="ko-KR" altLang="en-US" dirty="0" smtClean="0"/>
              <a:t>의 설계 패턴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3648807"/>
            <a:ext cx="11369675" cy="25614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옵저버</a:t>
            </a:r>
            <a:r>
              <a:rPr lang="ko-KR" altLang="en-US" dirty="0" smtClean="0"/>
              <a:t> 패턴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특정 객체의 </a:t>
            </a:r>
            <a:r>
              <a:rPr lang="ko-KR" altLang="en-US" b="1" dirty="0" smtClean="0">
                <a:solidFill>
                  <a:srgbClr val="FF0000"/>
                </a:solidFill>
              </a:rPr>
              <a:t>상태 변화</a:t>
            </a:r>
            <a:r>
              <a:rPr lang="ko-KR" altLang="en-US" dirty="0" smtClean="0"/>
              <a:t>를 감지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상태 변화에 대응할 수 있도록 </a:t>
            </a:r>
            <a:r>
              <a:rPr lang="ko-KR" altLang="en-US" b="1" dirty="0" smtClean="0">
                <a:solidFill>
                  <a:srgbClr val="FF0000"/>
                </a:solidFill>
              </a:rPr>
              <a:t>의존 관계 형성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608" y="1494691"/>
            <a:ext cx="6776784" cy="163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1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275</Words>
  <Application>Microsoft Office PowerPoint</Application>
  <PresentationFormat>와이드스크린</PresentationFormat>
  <Paragraphs>69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함초롬돋움</vt:lpstr>
      <vt:lpstr>Arial</vt:lpstr>
      <vt:lpstr>CryptoCraft 테마</vt:lpstr>
      <vt:lpstr>제목 테마</vt:lpstr>
      <vt:lpstr>ChipWhisperer의 설계 패턴</vt:lpstr>
      <vt:lpstr>PowerPoint 프레젠테이션</vt:lpstr>
      <vt:lpstr> 설계 패턴이란 </vt:lpstr>
      <vt:lpstr> 설계 패턴이란</vt:lpstr>
      <vt:lpstr> 설계 패턴이란</vt:lpstr>
      <vt:lpstr> 설계 패턴이란</vt:lpstr>
      <vt:lpstr> 설계 패턴이란</vt:lpstr>
      <vt:lpstr> 설계 패턴이란</vt:lpstr>
      <vt:lpstr> CW의 설계 패턴</vt:lpstr>
      <vt:lpstr> CW의 설계 패턴</vt:lpstr>
      <vt:lpstr> CW의 설계 패턴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HD</cp:lastModifiedBy>
  <cp:revision>47</cp:revision>
  <dcterms:created xsi:type="dcterms:W3CDTF">2019-03-05T04:29:07Z</dcterms:created>
  <dcterms:modified xsi:type="dcterms:W3CDTF">2019-11-10T13:06:01Z</dcterms:modified>
</cp:coreProperties>
</file>