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0"/>
  </p:notesMasterIdLst>
  <p:handoutMasterIdLst>
    <p:handoutMasterId r:id="rId21"/>
  </p:handoutMasterIdLst>
  <p:sldIdLst>
    <p:sldId id="269" r:id="rId3"/>
    <p:sldId id="280" r:id="rId4"/>
    <p:sldId id="281" r:id="rId5"/>
    <p:sldId id="282" r:id="rId6"/>
    <p:sldId id="284" r:id="rId7"/>
    <p:sldId id="285" r:id="rId8"/>
    <p:sldId id="286" r:id="rId9"/>
    <p:sldId id="295" r:id="rId10"/>
    <p:sldId id="290" r:id="rId11"/>
    <p:sldId id="289" r:id="rId12"/>
    <p:sldId id="297" r:id="rId13"/>
    <p:sldId id="288" r:id="rId14"/>
    <p:sldId id="302" r:id="rId15"/>
    <p:sldId id="301" r:id="rId16"/>
    <p:sldId id="298" r:id="rId17"/>
    <p:sldId id="300" r:id="rId18"/>
    <p:sldId id="28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4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2023. 8. 7.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2023. 8. 7.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rn3CHPcsZo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ASCON</a:t>
            </a:r>
            <a:r>
              <a:rPr lang="ko-KR" altLang="en-US" dirty="0"/>
              <a:t> </a:t>
            </a:r>
            <a:r>
              <a:rPr lang="en-US" altLang="ko-KR" dirty="0"/>
              <a:t>AEAD </a:t>
            </a:r>
            <a:r>
              <a:rPr lang="ko-KR" altLang="en-US" dirty="0"/>
              <a:t>및 </a:t>
            </a:r>
            <a:r>
              <a:rPr lang="en-US" altLang="ko-KR" dirty="0"/>
              <a:t>HASH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양자회로 구현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>
                <a:hlinkClick r:id="rId2"/>
              </a:rPr>
              <a:t>https://www.youtube.com/watch?v=urn3CHPcsZo</a:t>
            </a:r>
            <a:r>
              <a:rPr lang="en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689EB-CD77-5833-20A7-3B68C0BB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Permutation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28F04E-BFB4-DD41-F865-7EF2CDED80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2" y="1228610"/>
            <a:ext cx="11369675" cy="5057775"/>
          </a:xfrm>
        </p:spPr>
        <p:txBody>
          <a:bodyPr/>
          <a:lstStyle/>
          <a:p>
            <a:r>
              <a:rPr lang="en" altLang="ko-Kore-KR" sz="2400" dirty="0">
                <a:solidFill>
                  <a:schemeClr val="accent5">
                    <a:lumMod val="75000"/>
                  </a:schemeClr>
                </a:solidFill>
                <a:latin typeface="FormataOTFCond"/>
              </a:rPr>
              <a:t>Efficient Implementation of Lightweight Hash Functions on GPU and Quantum Computers for IoT Applications</a:t>
            </a:r>
            <a:r>
              <a:rPr lang="ko-KR" altLang="en-US" sz="2400" dirty="0">
                <a:solidFill>
                  <a:schemeClr val="accent5">
                    <a:lumMod val="75000"/>
                  </a:schemeClr>
                </a:solidFill>
                <a:latin typeface="FormataOTFCond"/>
              </a:rPr>
              <a:t>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FormataOTFCond"/>
              </a:rPr>
              <a:t>    </a:t>
            </a:r>
            <a:r>
              <a:rPr lang="en-US" altLang="ko-KR" sz="2400" dirty="0">
                <a:latin typeface="FormataOTFCond"/>
              </a:rPr>
              <a:t>(ASCON-HASH)</a:t>
            </a:r>
          </a:p>
          <a:p>
            <a:endParaRPr lang="en-US" altLang="ko-KR" sz="800" dirty="0">
              <a:solidFill>
                <a:schemeClr val="accent5">
                  <a:lumMod val="75000"/>
                </a:schemeClr>
              </a:solidFill>
              <a:latin typeface="FormataOTFCond"/>
            </a:endParaRPr>
          </a:p>
          <a:p>
            <a:pPr lvl="2"/>
            <a:r>
              <a:rPr lang="en-US" altLang="ko-KR" b="1" dirty="0">
                <a:solidFill>
                  <a:srgbClr val="000000"/>
                </a:solidFill>
                <a:latin typeface="noto"/>
              </a:rPr>
              <a:t>qubit </a:t>
            </a:r>
            <a:r>
              <a:rPr lang="ko-KR" altLang="en-US" b="1" dirty="0">
                <a:solidFill>
                  <a:srgbClr val="000000"/>
                </a:solidFill>
                <a:latin typeface="noto"/>
              </a:rPr>
              <a:t>최적화를 위해 </a:t>
            </a:r>
            <a:r>
              <a:rPr lang="en-US" altLang="ko-KR" b="1" dirty="0">
                <a:solidFill>
                  <a:srgbClr val="000000"/>
                </a:solidFill>
                <a:latin typeface="noto"/>
              </a:rPr>
              <a:t>Linear Layer</a:t>
            </a:r>
            <a:r>
              <a:rPr lang="ko-KR" altLang="en-US" b="1" dirty="0">
                <a:solidFill>
                  <a:srgbClr val="000000"/>
                </a:solidFill>
                <a:latin typeface="noto"/>
              </a:rPr>
              <a:t>에서 사용하는 </a:t>
            </a:r>
            <a:r>
              <a:rPr lang="en-US" altLang="ko-KR" b="1" dirty="0">
                <a:solidFill>
                  <a:srgbClr val="000000"/>
                </a:solidFill>
                <a:latin typeface="noto"/>
              </a:rPr>
              <a:t>ancilla qubit</a:t>
            </a:r>
            <a:r>
              <a:rPr lang="ko-KR" altLang="en-US" b="1" dirty="0" err="1">
                <a:solidFill>
                  <a:srgbClr val="000000"/>
                </a:solidFill>
                <a:latin typeface="noto"/>
              </a:rPr>
              <a:t>를</a:t>
            </a:r>
            <a:r>
              <a:rPr lang="ko-KR" altLang="en-US" b="1" dirty="0">
                <a:solidFill>
                  <a:srgbClr val="000000"/>
                </a:solidFill>
                <a:latin typeface="noto"/>
              </a:rPr>
              <a:t> 이용한 </a:t>
            </a:r>
            <a:r>
              <a:rPr lang="en-US" altLang="ko-KR" b="1" dirty="0">
                <a:solidFill>
                  <a:srgbClr val="000000"/>
                </a:solidFill>
                <a:latin typeface="noto"/>
              </a:rPr>
              <a:t>S-box</a:t>
            </a:r>
          </a:p>
          <a:p>
            <a:pPr lvl="2"/>
            <a:r>
              <a:rPr kumimoji="1" lang="en-US" altLang="ko-Kore-KR" b="1" dirty="0">
                <a:solidFill>
                  <a:srgbClr val="000000"/>
                </a:solidFill>
                <a:latin typeface="noto"/>
              </a:rPr>
              <a:t>Substitution Layer</a:t>
            </a:r>
            <a:r>
              <a:rPr kumimoji="1" lang="ko-KR" altLang="en-US" b="1" dirty="0">
                <a:solidFill>
                  <a:srgbClr val="000000"/>
                </a:solidFill>
                <a:latin typeface="noto"/>
              </a:rPr>
              <a:t>와 </a:t>
            </a:r>
            <a:r>
              <a:rPr kumimoji="1" lang="en-US" altLang="ko-KR" b="1" dirty="0">
                <a:solidFill>
                  <a:srgbClr val="000000"/>
                </a:solidFill>
                <a:latin typeface="noto"/>
              </a:rPr>
              <a:t>Linear Layer</a:t>
            </a:r>
            <a:r>
              <a:rPr kumimoji="1" lang="ko-KR" altLang="en-US" b="1" dirty="0">
                <a:solidFill>
                  <a:srgbClr val="000000"/>
                </a:solidFill>
                <a:latin typeface="noto"/>
              </a:rPr>
              <a:t> </a:t>
            </a:r>
            <a:r>
              <a:rPr kumimoji="1" lang="en-US" altLang="ko-KR" b="1" dirty="0">
                <a:solidFill>
                  <a:srgbClr val="000000"/>
                </a:solidFill>
                <a:latin typeface="noto"/>
              </a:rPr>
              <a:t>ancilla qubit(temp qubit)</a:t>
            </a:r>
            <a:r>
              <a:rPr kumimoji="1" lang="ko-KR" altLang="en-US" b="1" dirty="0">
                <a:solidFill>
                  <a:srgbClr val="000000"/>
                </a:solidFill>
                <a:latin typeface="noto"/>
              </a:rPr>
              <a:t> 공유</a:t>
            </a:r>
            <a:endParaRPr kumimoji="1" lang="en-US" altLang="ko-Kore-KR" b="1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100" b="1" dirty="0">
                <a:solidFill>
                  <a:srgbClr val="000000"/>
                </a:solidFill>
                <a:latin typeface="noto"/>
              </a:rPr>
              <a:t>	</a:t>
            </a:r>
            <a:endParaRPr kumimoji="1" lang="en-US" altLang="ko-Kore-KR" sz="1800" b="1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63F98A-F4AB-71F0-B548-7DBEFAD52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08" y="3530485"/>
            <a:ext cx="5257800" cy="2755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5355E5-8551-5B2D-3B82-9356C4C2D5D6}"/>
                  </a:ext>
                </a:extLst>
              </p:cNvPr>
              <p:cNvSpPr txBox="1"/>
              <p:nvPr/>
            </p:nvSpPr>
            <p:spPr>
              <a:xfrm>
                <a:off x="6817474" y="3757497"/>
                <a:ext cx="5257800" cy="19846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" altLang="ko-Kore-KR" sz="2000" i="1" dirty="0" smtClean="0">
                        <a:latin typeface="Cambria Math" panose="02040503050406030204" pitchFamily="18" charset="0"/>
                      </a:rPr>
                      <m:t> ←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" altLang="ko-Kore-KR" sz="2000" i="1" dirty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" altLang="ko-Kore-KR" sz="2000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" altLang="ko-Kore-KR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" altLang="ko-Kore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⋙</m:t>
                        </m:r>
                        <m:r>
                          <a:rPr lang="en-US" altLang="ko-Kore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" altLang="ko-Kore-KR" sz="2000" i="1" dirty="0">
                            <a:latin typeface="Cambria Math" panose="02040503050406030204" pitchFamily="18" charset="0"/>
                          </a:rPr>
                          <m:t>19</m:t>
                        </m:r>
                      </m:e>
                    </m:d>
                    <m:r>
                      <a:rPr lang="en" altLang="ko-Kore-KR" sz="2000" i="1" dirty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" altLang="ko-Kore-KR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" altLang="ko-Kore-KR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" altLang="ko-Kore-KR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" altLang="ko-Kore-K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⋙</m:t>
                        </m:r>
                        <m:r>
                          <a:rPr lang="en" altLang="ko-Kore-KR" sz="20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" altLang="ko-Kore-KR" sz="2000" i="1" dirty="0">
                            <a:latin typeface="Cambria Math" panose="02040503050406030204" pitchFamily="18" charset="0"/>
                          </a:rPr>
                          <m:t>28</m:t>
                        </m:r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endParaRPr lang="en-US" altLang="ko-Kore-KR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" altLang="ko-Kore-KR" sz="2000" i="1" dirty="0" smtClean="0">
                        <a:latin typeface="Cambria Math" panose="02040503050406030204" pitchFamily="18" charset="0"/>
                      </a:rPr>
                      <m:t> ←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" altLang="ko-Kore-KR" sz="2000" i="1" dirty="0">
                        <a:latin typeface="Cambria Math" panose="02040503050406030204" pitchFamily="18" charset="0"/>
                      </a:rPr>
                      <m:t>⊕(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ko-Kore-K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⋙</m:t>
                    </m:r>
                    <m:r>
                      <a:rPr lang="en-US" altLang="ko-Kore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61</m:t>
                    </m:r>
                    <m:r>
                      <a:rPr lang="en" altLang="ko-Kore-KR" sz="2000" i="1" dirty="0">
                        <a:latin typeface="Cambria Math" panose="02040503050406030204" pitchFamily="18" charset="0"/>
                      </a:rPr>
                      <m:t>)⊕(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ko-Kore-K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⋙</m:t>
                    </m:r>
                    <m:r>
                      <a:rPr lang="en-US" altLang="ko-Kore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39</m:t>
                    </m:r>
                    <m:r>
                      <a:rPr lang="en" altLang="ko-Kore-KR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 </a:t>
                </a:r>
                <a:endParaRPr lang="en-US" altLang="ko-KR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" altLang="ko-Kore-KR" sz="2000" i="1" dirty="0" smtClean="0">
                        <a:latin typeface="Cambria Math" panose="02040503050406030204" pitchFamily="18" charset="0"/>
                      </a:rPr>
                      <m:t> ←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" altLang="ko-Kore-KR" sz="2000" i="1" dirty="0">
                        <a:latin typeface="Cambria Math" panose="02040503050406030204" pitchFamily="18" charset="0"/>
                      </a:rPr>
                      <m:t>⊕(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ko-Kore-K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⋙</m:t>
                    </m:r>
                    <m:r>
                      <a:rPr lang="en-US" altLang="ko-Kore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01</m:t>
                    </m:r>
                    <m:r>
                      <a:rPr lang="en" altLang="ko-Kore-KR" sz="2000" i="1" dirty="0">
                        <a:latin typeface="Cambria Math" panose="02040503050406030204" pitchFamily="18" charset="0"/>
                      </a:rPr>
                      <m:t>)⊕(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ko-Kore-K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⋙</m:t>
                    </m:r>
                    <m:r>
                      <a:rPr lang="en-US" altLang="ko-Kore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06</m:t>
                    </m:r>
                    <m:r>
                      <a:rPr lang="en" altLang="ko-Kore-KR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 </a:t>
                </a:r>
                <a:endParaRPr lang="en-US" altLang="ko-KR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" altLang="ko-Kore-KR" sz="2000" i="1" dirty="0" smtClean="0">
                        <a:latin typeface="Cambria Math" panose="02040503050406030204" pitchFamily="18" charset="0"/>
                      </a:rPr>
                      <m:t> ←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" altLang="ko-Kore-KR" sz="2000" i="1" dirty="0">
                        <a:latin typeface="Cambria Math" panose="02040503050406030204" pitchFamily="18" charset="0"/>
                      </a:rPr>
                      <m:t>⊕(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ko-Kore-K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⋙</m:t>
                    </m:r>
                    <m:r>
                      <a:rPr lang="en-US" altLang="ko-Kore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" altLang="ko-Kore-KR" sz="20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" altLang="ko-Kore-KR" sz="2000" i="1" dirty="0">
                        <a:latin typeface="Cambria Math" panose="02040503050406030204" pitchFamily="18" charset="0"/>
                      </a:rPr>
                      <m:t>)⊕(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ko-Kore-K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⋙</m:t>
                    </m:r>
                    <m:r>
                      <a:rPr lang="en-US" altLang="ko-Kore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17</m:t>
                    </m:r>
                    <m:r>
                      <a:rPr lang="en" altLang="ko-Kore-KR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 </a:t>
                </a:r>
                <a:endParaRPr lang="en-US" altLang="ko-KR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" altLang="ko-Kore-KR" sz="2000" i="1" dirty="0" smtClean="0">
                        <a:latin typeface="Cambria Math" panose="02040503050406030204" pitchFamily="18" charset="0"/>
                      </a:rPr>
                      <m:t> ←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" altLang="ko-Kore-KR" sz="2000" i="1" dirty="0">
                        <a:latin typeface="Cambria Math" panose="02040503050406030204" pitchFamily="18" charset="0"/>
                      </a:rPr>
                      <m:t>⊕(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ko-Kore-K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⋙</m:t>
                    </m:r>
                    <m:r>
                      <a:rPr lang="en-US" altLang="ko-Kore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07</m:t>
                    </m:r>
                    <m:r>
                      <a:rPr lang="en" altLang="ko-Kore-KR" sz="2000" i="1" dirty="0">
                        <a:latin typeface="Cambria Math" panose="02040503050406030204" pitchFamily="18" charset="0"/>
                      </a:rPr>
                      <m:t>)⊕(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ko-Kore-K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⋙</m:t>
                    </m:r>
                    <m:r>
                      <a:rPr lang="en-US" altLang="ko-Kore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41</m:t>
                    </m:r>
                    <m:r>
                      <a:rPr lang="en" altLang="ko-Kore-KR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 </a:t>
                </a:r>
                <a:endParaRPr lang="en-US" altLang="ko-KR" sz="2000" dirty="0"/>
              </a:p>
              <a:p>
                <a:r>
                  <a:rPr lang="ko-KR" altLang="en-US" sz="2000" dirty="0"/>
                  <a:t> </a:t>
                </a:r>
                <a:endParaRPr lang="en" altLang="ko-Kore-KR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5355E5-8551-5B2D-3B82-9356C4C2D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474" y="3757497"/>
                <a:ext cx="5257800" cy="19846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708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689EB-CD77-5833-20A7-3B68C0BB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Permutation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28F04E-BFB4-DD41-F865-7EF2CDED80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2" y="1228610"/>
            <a:ext cx="11369675" cy="5057775"/>
          </a:xfrm>
        </p:spPr>
        <p:txBody>
          <a:bodyPr/>
          <a:lstStyle/>
          <a:p>
            <a:r>
              <a:rPr lang="en" altLang="ko-Kore-KR" sz="2400" dirty="0">
                <a:solidFill>
                  <a:schemeClr val="accent5">
                    <a:lumMod val="75000"/>
                  </a:schemeClr>
                </a:solidFill>
                <a:latin typeface="FormataOTFCond"/>
              </a:rPr>
              <a:t>Efficient Implementation of Lightweight Hash Functions on GPU and Quantum Computers for IoT Applications</a:t>
            </a:r>
            <a:r>
              <a:rPr lang="ko-KR" altLang="en-US" sz="2400" dirty="0">
                <a:solidFill>
                  <a:schemeClr val="accent5">
                    <a:lumMod val="75000"/>
                  </a:schemeClr>
                </a:solidFill>
                <a:latin typeface="FormataOTFCond"/>
              </a:rPr>
              <a:t>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FormataOTFCond"/>
              </a:rPr>
              <a:t>    </a:t>
            </a:r>
            <a:r>
              <a:rPr lang="en-US" altLang="ko-KR" sz="2400" dirty="0">
                <a:latin typeface="FormataOTFCond"/>
              </a:rPr>
              <a:t>(ASCON-HASH)</a:t>
            </a:r>
          </a:p>
          <a:p>
            <a:endParaRPr lang="en-US" altLang="ko-KR" sz="800" dirty="0">
              <a:solidFill>
                <a:schemeClr val="accent5">
                  <a:lumMod val="75000"/>
                </a:schemeClr>
              </a:solidFill>
              <a:latin typeface="FormataOTFCond"/>
            </a:endParaRPr>
          </a:p>
          <a:p>
            <a:pPr lvl="2"/>
            <a:r>
              <a:rPr lang="en-US" altLang="ko-KR" b="1" dirty="0">
                <a:solidFill>
                  <a:srgbClr val="000000"/>
                </a:solidFill>
                <a:latin typeface="noto"/>
              </a:rPr>
              <a:t>qubit </a:t>
            </a:r>
            <a:r>
              <a:rPr lang="ko-KR" altLang="en-US" b="1" dirty="0">
                <a:solidFill>
                  <a:srgbClr val="000000"/>
                </a:solidFill>
                <a:latin typeface="noto"/>
              </a:rPr>
              <a:t>최적화를 위해 </a:t>
            </a:r>
            <a:r>
              <a:rPr lang="en-US" altLang="ko-KR" b="1" dirty="0">
                <a:solidFill>
                  <a:srgbClr val="000000"/>
                </a:solidFill>
                <a:latin typeface="noto"/>
              </a:rPr>
              <a:t>Linear Layer</a:t>
            </a:r>
            <a:r>
              <a:rPr lang="ko-KR" altLang="en-US" b="1" dirty="0">
                <a:solidFill>
                  <a:srgbClr val="000000"/>
                </a:solidFill>
                <a:latin typeface="noto"/>
              </a:rPr>
              <a:t>에서 사용하는 </a:t>
            </a:r>
            <a:r>
              <a:rPr lang="en-US" altLang="ko-KR" b="1" dirty="0">
                <a:solidFill>
                  <a:srgbClr val="000000"/>
                </a:solidFill>
                <a:latin typeface="noto"/>
              </a:rPr>
              <a:t>ancilla qubit</a:t>
            </a:r>
            <a:r>
              <a:rPr lang="ko-KR" altLang="en-US" b="1" dirty="0" err="1">
                <a:solidFill>
                  <a:srgbClr val="000000"/>
                </a:solidFill>
                <a:latin typeface="noto"/>
              </a:rPr>
              <a:t>를</a:t>
            </a:r>
            <a:r>
              <a:rPr lang="ko-KR" altLang="en-US" b="1" dirty="0">
                <a:solidFill>
                  <a:srgbClr val="000000"/>
                </a:solidFill>
                <a:latin typeface="noto"/>
              </a:rPr>
              <a:t> 이용한 </a:t>
            </a:r>
            <a:r>
              <a:rPr lang="en-US" altLang="ko-KR" b="1" dirty="0">
                <a:solidFill>
                  <a:srgbClr val="000000"/>
                </a:solidFill>
                <a:latin typeface="noto"/>
              </a:rPr>
              <a:t>S-box</a:t>
            </a:r>
          </a:p>
          <a:p>
            <a:pPr lvl="2"/>
            <a:r>
              <a:rPr kumimoji="1" lang="en-US" altLang="ko-Kore-KR" b="1" dirty="0">
                <a:solidFill>
                  <a:srgbClr val="000000"/>
                </a:solidFill>
                <a:latin typeface="noto"/>
              </a:rPr>
              <a:t>Substitution Layer</a:t>
            </a:r>
            <a:r>
              <a:rPr kumimoji="1" lang="ko-KR" altLang="en-US" b="1" dirty="0">
                <a:solidFill>
                  <a:srgbClr val="000000"/>
                </a:solidFill>
                <a:latin typeface="noto"/>
              </a:rPr>
              <a:t>와 </a:t>
            </a:r>
            <a:r>
              <a:rPr kumimoji="1" lang="en-US" altLang="ko-KR" b="1" dirty="0">
                <a:solidFill>
                  <a:srgbClr val="000000"/>
                </a:solidFill>
                <a:latin typeface="noto"/>
              </a:rPr>
              <a:t>Linear Layer</a:t>
            </a:r>
            <a:r>
              <a:rPr kumimoji="1" lang="ko-KR" altLang="en-US" b="1" dirty="0">
                <a:solidFill>
                  <a:srgbClr val="000000"/>
                </a:solidFill>
                <a:latin typeface="noto"/>
              </a:rPr>
              <a:t> </a:t>
            </a:r>
            <a:r>
              <a:rPr kumimoji="1" lang="en-US" altLang="ko-KR" b="1" dirty="0">
                <a:solidFill>
                  <a:srgbClr val="000000"/>
                </a:solidFill>
                <a:latin typeface="noto"/>
              </a:rPr>
              <a:t>ancilla qubit(temp qubit)</a:t>
            </a:r>
            <a:r>
              <a:rPr kumimoji="1" lang="ko-KR" altLang="en-US" b="1" dirty="0">
                <a:solidFill>
                  <a:srgbClr val="000000"/>
                </a:solidFill>
                <a:latin typeface="noto"/>
              </a:rPr>
              <a:t> 공유</a:t>
            </a:r>
            <a:endParaRPr kumimoji="1" lang="en-US" altLang="ko-Kore-KR" b="1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63F98A-F4AB-71F0-B548-7DBEFAD52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3136887"/>
            <a:ext cx="4212651" cy="22080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DDD474F-A249-853F-1E1A-FDE76DD1E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813" y="3368428"/>
            <a:ext cx="7514172" cy="17449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A124760-71A8-658A-7BC7-8783AF0459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3234"/>
          <a:stretch/>
        </p:blipFill>
        <p:spPr>
          <a:xfrm>
            <a:off x="8187276" y="5396871"/>
            <a:ext cx="3674359" cy="1026273"/>
          </a:xfrm>
          <a:prstGeom prst="rect">
            <a:avLst/>
          </a:prstGeom>
        </p:spPr>
      </p:pic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C560732D-C360-07CA-BC54-A289AEAD4AD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89440" y="4093323"/>
            <a:ext cx="2136670" cy="170241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928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2AAB4-4B1A-FE8D-7BAE-619BC6C0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ASCON-AEAD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40B84A-595C-56E4-3E50-8022FE925F8F}"/>
              </a:ext>
            </a:extLst>
          </p:cNvPr>
          <p:cNvSpPr txBox="1"/>
          <p:nvPr/>
        </p:nvSpPr>
        <p:spPr>
          <a:xfrm>
            <a:off x="495759" y="1347193"/>
            <a:ext cx="7194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400" dirty="0"/>
              <a:t>ASCON-128</a:t>
            </a:r>
            <a:r>
              <a:rPr kumimoji="1" lang="ko-KR" altLang="en-US" sz="2400" dirty="0"/>
              <a:t> 양자 회로 구현</a:t>
            </a:r>
            <a:endParaRPr kumimoji="1" lang="ko-Kore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8CC3C1-D3FB-E360-7C9F-3469F206F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965" y="2323118"/>
            <a:ext cx="6676515" cy="42054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E15B533-4784-22FD-64E1-BEEC8D2FDC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366" r="1689" b="3936"/>
          <a:stretch/>
        </p:blipFill>
        <p:spPr>
          <a:xfrm>
            <a:off x="584520" y="1808858"/>
            <a:ext cx="3543593" cy="46580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C801B0-47EF-4B48-B2E9-D77BD605CD66}"/>
                  </a:ext>
                </a:extLst>
              </p:cNvPr>
              <p:cNvSpPr txBox="1"/>
              <p:nvPr/>
            </p:nvSpPr>
            <p:spPr>
              <a:xfrm>
                <a:off x="4930965" y="1881322"/>
                <a:ext cx="70590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" altLang="ko-Kore-KR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𝑆</m:t>
                    </m:r>
                    <m:r>
                      <a:rPr lang="en" altLang="ko-Kore-KR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" altLang="ko-Kore-KR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∥ </m:t>
                    </m:r>
                    <m:sSub>
                      <m:sSubPr>
                        <m:ctrlPr>
                          <a:rPr lang="en-US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" altLang="ko-Kore-KR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∥ </m:t>
                    </m:r>
                    <m:sSub>
                      <m:sSubPr>
                        <m:ctrlPr>
                          <a:rPr lang="en-US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" altLang="ko-Kore-KR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∥ </m:t>
                    </m:r>
                    <m:sSub>
                      <m:sSubPr>
                        <m:ctrlPr>
                          <a:rPr lang="en-US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" altLang="ko-Kore-KR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∥ </m:t>
                    </m:r>
                    <m:sSub>
                      <m:sSubPr>
                        <m:ctrlPr>
                          <a:rPr lang="en-US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ko-KR" altLang="en-US" b="0" i="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solidFill>
                      <a:srgbClr val="000000"/>
                    </a:solidFill>
                    <a:latin typeface="noto"/>
                  </a:rPr>
                  <a:t> </a:t>
                </a:r>
                <a:r>
                  <a:rPr lang="en-US" altLang="ko-KR" dirty="0">
                    <a:solidFill>
                      <a:srgbClr val="000000"/>
                    </a:solidFill>
                    <a:latin typeface="noto"/>
                  </a:rPr>
                  <a:t>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𝑀𝑆𝐵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𝐿𝑆𝐵</m:t>
                    </m:r>
                  </m:oMath>
                </a14:m>
                <a:r>
                  <a:rPr kumimoji="1" lang="en-US" altLang="ko-Kore-KR" dirty="0"/>
                  <a:t>)</a:t>
                </a:r>
                <a:endParaRPr lang="ko-Kore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C801B0-47EF-4B48-B2E9-D77BD605C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965" y="1881322"/>
                <a:ext cx="7059058" cy="369332"/>
              </a:xfrm>
              <a:prstGeom prst="rect">
                <a:avLst/>
              </a:prstGeom>
              <a:blipFill>
                <a:blip r:embed="rId4"/>
                <a:stretch>
                  <a:fillRect t="-13333" b="-2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575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2AAB4-4B1A-FE8D-7BAE-619BC6C0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 hash function of ASCON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40B84A-595C-56E4-3E50-8022FE925F8F}"/>
              </a:ext>
            </a:extLst>
          </p:cNvPr>
          <p:cNvSpPr txBox="1"/>
          <p:nvPr/>
        </p:nvSpPr>
        <p:spPr>
          <a:xfrm>
            <a:off x="495759" y="1347193"/>
            <a:ext cx="7194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400" dirty="0"/>
              <a:t>ASCON-HASH </a:t>
            </a:r>
            <a:r>
              <a:rPr kumimoji="1" lang="ko-KR" altLang="en-US" sz="2400" dirty="0"/>
              <a:t>양자 회로 구현</a:t>
            </a:r>
            <a:endParaRPr kumimoji="1" lang="ko-Kore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C801B0-47EF-4B48-B2E9-D77BD605CD66}"/>
                  </a:ext>
                </a:extLst>
              </p:cNvPr>
              <p:cNvSpPr txBox="1"/>
              <p:nvPr/>
            </p:nvSpPr>
            <p:spPr>
              <a:xfrm>
                <a:off x="4930965" y="1881322"/>
                <a:ext cx="70590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" altLang="ko-Kore-KR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𝑆</m:t>
                    </m:r>
                    <m:r>
                      <a:rPr lang="en" altLang="ko-Kore-KR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" altLang="ko-Kore-KR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∥ </m:t>
                    </m:r>
                    <m:sSub>
                      <m:sSubPr>
                        <m:ctrlPr>
                          <a:rPr lang="en-US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" altLang="ko-Kore-KR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∥ </m:t>
                    </m:r>
                    <m:sSub>
                      <m:sSubPr>
                        <m:ctrlPr>
                          <a:rPr lang="en-US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" altLang="ko-Kore-KR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∥ </m:t>
                    </m:r>
                    <m:sSub>
                      <m:sSubPr>
                        <m:ctrlPr>
                          <a:rPr lang="en-US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" altLang="ko-Kore-KR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∥ </m:t>
                    </m:r>
                    <m:sSub>
                      <m:sSubPr>
                        <m:ctrlPr>
                          <a:rPr lang="en-US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ko-KR" altLang="en-US" b="0" i="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solidFill>
                      <a:srgbClr val="000000"/>
                    </a:solidFill>
                    <a:latin typeface="noto"/>
                  </a:rPr>
                  <a:t> </a:t>
                </a:r>
                <a:r>
                  <a:rPr lang="en-US" altLang="ko-KR" dirty="0">
                    <a:solidFill>
                      <a:srgbClr val="000000"/>
                    </a:solidFill>
                    <a:latin typeface="noto"/>
                  </a:rPr>
                  <a:t>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𝑀𝑆𝐵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𝐿𝑆𝐵</m:t>
                    </m:r>
                  </m:oMath>
                </a14:m>
                <a:r>
                  <a:rPr kumimoji="1" lang="en-US" altLang="ko-Kore-KR" dirty="0"/>
                  <a:t>)</a:t>
                </a:r>
                <a:endParaRPr lang="ko-Kore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C801B0-47EF-4B48-B2E9-D77BD605C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965" y="1881322"/>
                <a:ext cx="7059058" cy="369332"/>
              </a:xfrm>
              <a:prstGeom prst="rect">
                <a:avLst/>
              </a:prstGeom>
              <a:blipFill>
                <a:blip r:embed="rId2"/>
                <a:stretch>
                  <a:fillRect t="-13333" b="-2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6A1CFC56-35F7-FC21-1711-32DA4F701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20" y="2065988"/>
            <a:ext cx="3975100" cy="3098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01B23C-029E-4041-ED3C-3F6C26FDB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2766" y="2280357"/>
            <a:ext cx="7574782" cy="439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17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2AAB4-4B1A-FE8D-7BAE-619BC6C0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양자 자원 추정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FF02E9-48B3-CEF9-CE9C-E706A4EE6B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501"/>
          <a:stretch/>
        </p:blipFill>
        <p:spPr>
          <a:xfrm>
            <a:off x="709374" y="3856746"/>
            <a:ext cx="7772400" cy="19002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3423305-3F87-7A3A-52C8-ED0921D289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501"/>
          <a:stretch/>
        </p:blipFill>
        <p:spPr>
          <a:xfrm>
            <a:off x="709374" y="2186141"/>
            <a:ext cx="7772400" cy="19002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40B84A-595C-56E4-3E50-8022FE925F8F}"/>
              </a:ext>
            </a:extLst>
          </p:cNvPr>
          <p:cNvSpPr txBox="1"/>
          <p:nvPr/>
        </p:nvSpPr>
        <p:spPr>
          <a:xfrm>
            <a:off x="495759" y="1347193"/>
            <a:ext cx="7194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400" dirty="0"/>
              <a:t>ASCON-128(AEAD)</a:t>
            </a:r>
            <a:r>
              <a:rPr kumimoji="1" lang="ko-KR" altLang="en-US" sz="2400" dirty="0"/>
              <a:t>에 대한 양자 자원 추정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3071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2AAB4-4B1A-FE8D-7BAE-619BC6C0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양자 자원 추정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40B84A-595C-56E4-3E50-8022FE925F8F}"/>
              </a:ext>
            </a:extLst>
          </p:cNvPr>
          <p:cNvSpPr txBox="1"/>
          <p:nvPr/>
        </p:nvSpPr>
        <p:spPr>
          <a:xfrm>
            <a:off x="495759" y="1347193"/>
            <a:ext cx="7194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400" dirty="0"/>
              <a:t>ASCON-HASH</a:t>
            </a:r>
            <a:r>
              <a:rPr kumimoji="1" lang="ko-KR" altLang="en-US" sz="2400" dirty="0"/>
              <a:t>에 대한 양자 자원 추정</a:t>
            </a:r>
            <a:endParaRPr kumimoji="1" lang="ko-Kore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E0B37C-3841-829A-4ED3-C6A4C288DA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61023" r="-256"/>
          <a:stretch/>
        </p:blipFill>
        <p:spPr>
          <a:xfrm>
            <a:off x="672029" y="4378560"/>
            <a:ext cx="7792280" cy="16616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A341BAE-E2B2-BC4A-C2AB-A992D10847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256" b="64361"/>
          <a:stretch/>
        </p:blipFill>
        <p:spPr>
          <a:xfrm>
            <a:off x="672029" y="2307710"/>
            <a:ext cx="7792280" cy="151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298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2AAB4-4B1A-FE8D-7BAE-619BC6C0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결론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40B84A-595C-56E4-3E50-8022FE925F8F}"/>
              </a:ext>
            </a:extLst>
          </p:cNvPr>
          <p:cNvSpPr txBox="1"/>
          <p:nvPr/>
        </p:nvSpPr>
        <p:spPr>
          <a:xfrm>
            <a:off x="495759" y="1260510"/>
            <a:ext cx="7194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400" dirty="0"/>
              <a:t>Grover </a:t>
            </a:r>
            <a:r>
              <a:rPr kumimoji="1" lang="ko-KR" altLang="en-US" sz="2400" dirty="0"/>
              <a:t>공격 비용 추정 및 결론</a:t>
            </a:r>
            <a:endParaRPr kumimoji="1" lang="ko-Kore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011336-A4EB-1932-EB17-9658624EB089}"/>
                  </a:ext>
                </a:extLst>
              </p:cNvPr>
              <p:cNvSpPr txBox="1"/>
              <p:nvPr/>
            </p:nvSpPr>
            <p:spPr>
              <a:xfrm>
                <a:off x="6830458" y="1804608"/>
                <a:ext cx="5132943" cy="45273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ASCON-128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NIST post-quantum security Level 1 </a:t>
                </a:r>
                <a:r>
                  <a:rPr lang="ko-KR" altLang="en-US" dirty="0"/>
                  <a:t>달성</a:t>
                </a: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ASCON-HASH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양자 컴퓨터 상에서의 보안레벨 제공 </a:t>
                </a:r>
                <a:r>
                  <a:rPr lang="en-US" altLang="ko-KR" dirty="0"/>
                  <a:t>X,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클래식 컴퓨터상에서의 보안 레벨만 제공</a:t>
                </a:r>
                <a:endParaRPr lang="en-US" altLang="ko-KR" dirty="0"/>
              </a:p>
              <a:p>
                <a:endParaRPr lang="en-US" altLang="ko-Kore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ore-KR" altLang="en-US" dirty="0"/>
                  <a:t>SHA3-256 양자 회로를 기반으로 </a:t>
                </a:r>
                <a:endParaRPr lang="en-US" altLang="ko-Kore-KR" dirty="0"/>
              </a:p>
              <a:p>
                <a:pPr lvl="1"/>
                <a:r>
                  <a:rPr kumimoji="1" lang="ko-Kore-KR" altLang="en-US" b="0" dirty="0"/>
                  <a:t> </a:t>
                </a:r>
                <a:r>
                  <a:rPr kumimoji="1" lang="ko-KR" altLang="en-US" b="0" dirty="0"/>
                  <a:t>    </a:t>
                </a:r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1.574 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295</m:t>
                        </m:r>
                      </m:sup>
                    </m:sSup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ore-KR" altLang="en-US" dirty="0"/>
                  <a:t>로 추정</a:t>
                </a:r>
                <a:endParaRPr lang="en-US" altLang="ko-Kore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ore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현재 구현되어 있는 양자회로와 비교하면 보안레벨을 달성하지는 못했지만 </a:t>
                </a:r>
                <a:r>
                  <a:rPr lang="en-US" altLang="ko-KR" dirty="0"/>
                  <a:t>AES</a:t>
                </a:r>
                <a:r>
                  <a:rPr lang="ko-KR" altLang="en-US" dirty="0" err="1"/>
                  <a:t>처럼</a:t>
                </a:r>
                <a:r>
                  <a:rPr lang="ko-KR" altLang="en-US" dirty="0"/>
                  <a:t> 예상비용을 잠재적으로 줄일 수 있기 때문에 변할 수 있음</a:t>
                </a:r>
                <a:r>
                  <a:rPr lang="en-US" altLang="ko-KR" dirty="0"/>
                  <a:t>.</a:t>
                </a:r>
                <a:endParaRPr lang="ko-Kore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011336-A4EB-1932-EB17-9658624EB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458" y="1804608"/>
                <a:ext cx="5132943" cy="4527393"/>
              </a:xfrm>
              <a:prstGeom prst="rect">
                <a:avLst/>
              </a:prstGeom>
              <a:blipFill>
                <a:blip r:embed="rId2"/>
                <a:stretch>
                  <a:fillRect l="-739" t="-560" b="-140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E10893C0-D12A-9C7F-2D55-ECF629D73E98}"/>
              </a:ext>
            </a:extLst>
          </p:cNvPr>
          <p:cNvGrpSpPr/>
          <p:nvPr/>
        </p:nvGrpSpPr>
        <p:grpSpPr>
          <a:xfrm>
            <a:off x="411920" y="1775144"/>
            <a:ext cx="6418538" cy="1281720"/>
            <a:chOff x="411920" y="1965958"/>
            <a:chExt cx="6418538" cy="128172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6C26F65-C6A6-AF80-93C2-2CDEBA574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920" y="1965958"/>
              <a:ext cx="6418538" cy="1281720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0E13DC9-5C8F-F231-028F-075FEE561EBA}"/>
                </a:ext>
              </a:extLst>
            </p:cNvPr>
            <p:cNvSpPr/>
            <p:nvPr/>
          </p:nvSpPr>
          <p:spPr>
            <a:xfrm>
              <a:off x="3327094" y="2236183"/>
              <a:ext cx="1035586" cy="74127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669DF15-1224-1C62-11C5-BCCCD2A95262}"/>
              </a:ext>
            </a:extLst>
          </p:cNvPr>
          <p:cNvGrpSpPr/>
          <p:nvPr/>
        </p:nvGrpSpPr>
        <p:grpSpPr>
          <a:xfrm>
            <a:off x="228599" y="3109833"/>
            <a:ext cx="6601859" cy="1545116"/>
            <a:chOff x="228599" y="3247678"/>
            <a:chExt cx="6601859" cy="154511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D71D111-992D-1FBF-9336-229DDE29B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8599" y="3247678"/>
              <a:ext cx="6601859" cy="1545116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EF86BA5-109C-C31A-9511-50D313FB7A64}"/>
                </a:ext>
              </a:extLst>
            </p:cNvPr>
            <p:cNvSpPr/>
            <p:nvPr/>
          </p:nvSpPr>
          <p:spPr>
            <a:xfrm>
              <a:off x="3529528" y="3629307"/>
              <a:ext cx="932303" cy="87668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BCB1F84-36F6-5744-D4D4-98A77977BBAB}"/>
              </a:ext>
            </a:extLst>
          </p:cNvPr>
          <p:cNvGrpSpPr/>
          <p:nvPr/>
        </p:nvGrpSpPr>
        <p:grpSpPr>
          <a:xfrm>
            <a:off x="1058167" y="4824932"/>
            <a:ext cx="5287550" cy="1545116"/>
            <a:chOff x="741855" y="4707917"/>
            <a:chExt cx="5787057" cy="162000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4547326-3D26-C3ED-7DC4-52C533074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1855" y="4707917"/>
              <a:ext cx="5787057" cy="1620000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E7EAB6D-19FD-4BA6-FABE-5229766025E0}"/>
                </a:ext>
              </a:extLst>
            </p:cNvPr>
            <p:cNvSpPr/>
            <p:nvPr/>
          </p:nvSpPr>
          <p:spPr>
            <a:xfrm>
              <a:off x="2291508" y="5315543"/>
              <a:ext cx="1035586" cy="2819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8230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B01F71-35B6-A53A-24B2-8DAE6B11F606}"/>
              </a:ext>
            </a:extLst>
          </p:cNvPr>
          <p:cNvSpPr txBox="1"/>
          <p:nvPr/>
        </p:nvSpPr>
        <p:spPr>
          <a:xfrm>
            <a:off x="7282149" y="5508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3878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ASCON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+mn-ea"/>
              </a:rPr>
              <a:t>ASCON</a:t>
            </a:r>
            <a:r>
              <a:rPr lang="en-US" altLang="ko-KR" dirty="0">
                <a:latin typeface="+mn-ea"/>
              </a:rPr>
              <a:t> – NIST </a:t>
            </a:r>
            <a:r>
              <a:rPr lang="ko-KR" altLang="en-US" dirty="0">
                <a:latin typeface="+mn-ea"/>
              </a:rPr>
              <a:t>경량암호 표준화로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선정된 암호 제품군</a:t>
            </a:r>
            <a:endParaRPr lang="en-US" altLang="ko-KR" dirty="0">
              <a:latin typeface="+mn-ea"/>
            </a:endParaRPr>
          </a:p>
          <a:p>
            <a:pPr marL="720000">
              <a:lnSpc>
                <a:spcPct val="120000"/>
              </a:lnSpc>
            </a:pPr>
            <a:r>
              <a:rPr lang="en" altLang="ko-Kore-KR" sz="2000" b="0" i="0" dirty="0">
                <a:solidFill>
                  <a:srgbClr val="000000"/>
                </a:solidFill>
                <a:effectLst/>
                <a:latin typeface="+mn-ea"/>
              </a:rPr>
              <a:t>NIST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의 권장사항은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ko-Kore-KR" sz="2000" b="0" i="0" dirty="0">
                <a:solidFill>
                  <a:srgbClr val="000000"/>
                </a:solidFill>
                <a:effectLst/>
                <a:latin typeface="+mn-ea"/>
              </a:rPr>
              <a:t>Ascon-128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+mn-ea"/>
              </a:rPr>
              <a:t>또는 </a:t>
            </a:r>
            <a:r>
              <a:rPr lang="en" altLang="ko-Kore-KR" sz="2000" b="0" i="0" dirty="0">
                <a:solidFill>
                  <a:srgbClr val="000000"/>
                </a:solidFill>
                <a:effectLst/>
                <a:latin typeface="+mn-ea"/>
              </a:rPr>
              <a:t>Ascon-128a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+mn-ea"/>
              </a:rPr>
              <a:t>와 결합된 </a:t>
            </a:r>
            <a:r>
              <a:rPr lang="en" altLang="ko-Kore-KR" sz="2000" b="0" i="0" dirty="0">
                <a:solidFill>
                  <a:srgbClr val="000000"/>
                </a:solidFill>
                <a:effectLst/>
                <a:latin typeface="+mn-ea"/>
              </a:rPr>
              <a:t>Ascon-Hash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+mn-ea"/>
              </a:rPr>
              <a:t>. </a:t>
            </a:r>
          </a:p>
          <a:p>
            <a:pPr marL="720000">
              <a:lnSpc>
                <a:spcPct val="120000"/>
              </a:lnSpc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+mn-ea"/>
              </a:rPr>
              <a:t>모든 체계는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+mn-ea"/>
              </a:rPr>
              <a:t>128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+mn-ea"/>
              </a:rPr>
              <a:t>비트 보안을 제공하고 내부적으로 동일한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+mn-ea"/>
              </a:rPr>
              <a:t>320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+mn-ea"/>
              </a:rPr>
              <a:t>비트 순열을 사용하므로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+mn-ea"/>
              </a:rPr>
              <a:t>AEAD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+mn-ea"/>
              </a:rPr>
              <a:t>와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+mn-ea"/>
              </a:rPr>
              <a:t>Hash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+mn-ea"/>
              </a:rPr>
              <a:t>모두 구현하기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+mn-ea"/>
              </a:rPr>
              <a:t>좋음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r>
              <a:rPr lang="ko-KR" altLang="en-US" sz="2000" dirty="0">
                <a:latin typeface="+mn-ea"/>
              </a:rPr>
              <a:t> </a:t>
            </a:r>
            <a:endParaRPr lang="en-US" altLang="ko-KR" sz="2000" dirty="0">
              <a:latin typeface="+mn-ea"/>
            </a:endParaRPr>
          </a:p>
          <a:p>
            <a:pPr marL="491400" indent="0">
              <a:lnSpc>
                <a:spcPct val="120000"/>
              </a:lnSpc>
              <a:buNone/>
            </a:pPr>
            <a:endParaRPr lang="en-US" altLang="ko-KR" sz="1400" dirty="0">
              <a:latin typeface="+mn-ea"/>
            </a:endParaRP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altLang="ko-KR" sz="2000" b="1" dirty="0">
                <a:latin typeface="+mn-ea"/>
              </a:rPr>
              <a:t>AEAD 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altLang="ko-KR" sz="2000" b="1" dirty="0">
                <a:latin typeface="+mn-ea"/>
              </a:rPr>
              <a:t>ASCON -128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altLang="ko-KR" sz="2000" b="1" dirty="0">
                <a:latin typeface="+mn-ea"/>
              </a:rPr>
              <a:t>ASCON -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128a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altLang="ko-KR" sz="2000" b="1" dirty="0">
                <a:latin typeface="+mn-ea"/>
              </a:rPr>
              <a:t>Hash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altLang="ko-KR" sz="2000" b="1" dirty="0">
                <a:latin typeface="+mn-ea"/>
              </a:rPr>
              <a:t>ASCON - HASH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altLang="ko-KR" sz="2000" b="1" dirty="0">
                <a:latin typeface="+mn-ea"/>
              </a:rPr>
              <a:t>ASCON - XOF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altLang="ko-KR" sz="2000" b="1" dirty="0">
                <a:latin typeface="+mn-ea"/>
              </a:rPr>
              <a:t>Variant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altLang="ko-KR" sz="2000" b="1" dirty="0">
                <a:latin typeface="+mn-ea"/>
              </a:rPr>
              <a:t>ASCON - 80pq</a:t>
            </a: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5754D-145E-37DC-AE27-EFB4EAC6E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ASCON parameter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6">
                <a:extLst>
                  <a:ext uri="{FF2B5EF4-FFF2-40B4-BE49-F238E27FC236}">
                    <a16:creationId xmlns:a16="http://schemas.microsoft.com/office/drawing/2014/main" id="{AAB2B6F1-FD3F-9000-484D-2DDF3C3191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6808829"/>
                  </p:ext>
                </p:extLst>
              </p:nvPr>
            </p:nvGraphicFramePr>
            <p:xfrm>
              <a:off x="1112704" y="2051149"/>
              <a:ext cx="8930382" cy="16179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3348">
                      <a:extLst>
                        <a:ext uri="{9D8B030D-6E8A-4147-A177-3AD203B41FA5}">
                          <a16:colId xmlns:a16="http://schemas.microsoft.com/office/drawing/2014/main" val="3856834079"/>
                        </a:ext>
                      </a:extLst>
                    </a:gridCol>
                    <a:gridCol w="1743038">
                      <a:extLst>
                        <a:ext uri="{9D8B030D-6E8A-4147-A177-3AD203B41FA5}">
                          <a16:colId xmlns:a16="http://schemas.microsoft.com/office/drawing/2014/main" val="3012040795"/>
                        </a:ext>
                      </a:extLst>
                    </a:gridCol>
                    <a:gridCol w="875666">
                      <a:extLst>
                        <a:ext uri="{9D8B030D-6E8A-4147-A177-3AD203B41FA5}">
                          <a16:colId xmlns:a16="http://schemas.microsoft.com/office/drawing/2014/main" val="2400058732"/>
                        </a:ext>
                      </a:extLst>
                    </a:gridCol>
                    <a:gridCol w="875666">
                      <a:extLst>
                        <a:ext uri="{9D8B030D-6E8A-4147-A177-3AD203B41FA5}">
                          <a16:colId xmlns:a16="http://schemas.microsoft.com/office/drawing/2014/main" val="94451127"/>
                        </a:ext>
                      </a:extLst>
                    </a:gridCol>
                    <a:gridCol w="875666">
                      <a:extLst>
                        <a:ext uri="{9D8B030D-6E8A-4147-A177-3AD203B41FA5}">
                          <a16:colId xmlns:a16="http://schemas.microsoft.com/office/drawing/2014/main" val="3270706359"/>
                        </a:ext>
                      </a:extLst>
                    </a:gridCol>
                    <a:gridCol w="875666">
                      <a:extLst>
                        <a:ext uri="{9D8B030D-6E8A-4147-A177-3AD203B41FA5}">
                          <a16:colId xmlns:a16="http://schemas.microsoft.com/office/drawing/2014/main" val="3928926338"/>
                        </a:ext>
                      </a:extLst>
                    </a:gridCol>
                    <a:gridCol w="875666">
                      <a:extLst>
                        <a:ext uri="{9D8B030D-6E8A-4147-A177-3AD203B41FA5}">
                          <a16:colId xmlns:a16="http://schemas.microsoft.com/office/drawing/2014/main" val="1583300764"/>
                        </a:ext>
                      </a:extLst>
                    </a:gridCol>
                    <a:gridCol w="875666">
                      <a:extLst>
                        <a:ext uri="{9D8B030D-6E8A-4147-A177-3AD203B41FA5}">
                          <a16:colId xmlns:a16="http://schemas.microsoft.com/office/drawing/2014/main" val="832566131"/>
                        </a:ext>
                      </a:extLst>
                    </a:gridCol>
                  </a:tblGrid>
                  <a:tr h="378139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Name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Algorithms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Bit size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Rounds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6022846"/>
                      </a:ext>
                    </a:extLst>
                  </a:tr>
                  <a:tr h="458562"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Key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Nonce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Tag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800" dirty="0"/>
                            <a:t>block</a:t>
                          </a:r>
                          <a:endParaRPr lang="ko-Kore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ore-KR" b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ko-Kore-KR" b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ore-KR" b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ko-Kore-KR" b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5335730"/>
                      </a:ext>
                    </a:extLst>
                  </a:tr>
                  <a:tr h="3906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ASCON-128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smtClean="0">
                                    <a:latin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altLang="ko-Kore-KR" b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b="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ko-Kore-KR" b="0" smtClean="0">
                                        <a:latin typeface="Cambria Math" panose="02040503050406030204" pitchFamily="18" charset="0"/>
                                      </a:rPr>
                                      <m:t>128,64,12,6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128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128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128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64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12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6</a:t>
                          </a:r>
                          <a:endParaRPr lang="ko-Kore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9916719"/>
                      </a:ext>
                    </a:extLst>
                  </a:tr>
                  <a:tr h="3906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dirty="0"/>
                            <a:t>ASCON-128a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smtClean="0">
                                    <a:latin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altLang="ko-Kore-KR" b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b="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ko-Kore-KR" b="0" smtClean="0">
                                        <a:latin typeface="Cambria Math" panose="02040503050406030204" pitchFamily="18" charset="0"/>
                                      </a:rPr>
                                      <m:t>128,128,12,8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128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128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128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128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12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8</a:t>
                          </a:r>
                          <a:endParaRPr lang="ko-Kore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77647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6">
                <a:extLst>
                  <a:ext uri="{FF2B5EF4-FFF2-40B4-BE49-F238E27FC236}">
                    <a16:creationId xmlns:a16="http://schemas.microsoft.com/office/drawing/2014/main" id="{AAB2B6F1-FD3F-9000-484D-2DDF3C3191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6808829"/>
                  </p:ext>
                </p:extLst>
              </p:nvPr>
            </p:nvGraphicFramePr>
            <p:xfrm>
              <a:off x="1112704" y="2051149"/>
              <a:ext cx="8930382" cy="16179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3348">
                      <a:extLst>
                        <a:ext uri="{9D8B030D-6E8A-4147-A177-3AD203B41FA5}">
                          <a16:colId xmlns:a16="http://schemas.microsoft.com/office/drawing/2014/main" val="3856834079"/>
                        </a:ext>
                      </a:extLst>
                    </a:gridCol>
                    <a:gridCol w="1743038">
                      <a:extLst>
                        <a:ext uri="{9D8B030D-6E8A-4147-A177-3AD203B41FA5}">
                          <a16:colId xmlns:a16="http://schemas.microsoft.com/office/drawing/2014/main" val="3012040795"/>
                        </a:ext>
                      </a:extLst>
                    </a:gridCol>
                    <a:gridCol w="875666">
                      <a:extLst>
                        <a:ext uri="{9D8B030D-6E8A-4147-A177-3AD203B41FA5}">
                          <a16:colId xmlns:a16="http://schemas.microsoft.com/office/drawing/2014/main" val="2400058732"/>
                        </a:ext>
                      </a:extLst>
                    </a:gridCol>
                    <a:gridCol w="875666">
                      <a:extLst>
                        <a:ext uri="{9D8B030D-6E8A-4147-A177-3AD203B41FA5}">
                          <a16:colId xmlns:a16="http://schemas.microsoft.com/office/drawing/2014/main" val="94451127"/>
                        </a:ext>
                      </a:extLst>
                    </a:gridCol>
                    <a:gridCol w="875666">
                      <a:extLst>
                        <a:ext uri="{9D8B030D-6E8A-4147-A177-3AD203B41FA5}">
                          <a16:colId xmlns:a16="http://schemas.microsoft.com/office/drawing/2014/main" val="3270706359"/>
                        </a:ext>
                      </a:extLst>
                    </a:gridCol>
                    <a:gridCol w="875666">
                      <a:extLst>
                        <a:ext uri="{9D8B030D-6E8A-4147-A177-3AD203B41FA5}">
                          <a16:colId xmlns:a16="http://schemas.microsoft.com/office/drawing/2014/main" val="3928926338"/>
                        </a:ext>
                      </a:extLst>
                    </a:gridCol>
                    <a:gridCol w="875666">
                      <a:extLst>
                        <a:ext uri="{9D8B030D-6E8A-4147-A177-3AD203B41FA5}">
                          <a16:colId xmlns:a16="http://schemas.microsoft.com/office/drawing/2014/main" val="1583300764"/>
                        </a:ext>
                      </a:extLst>
                    </a:gridCol>
                    <a:gridCol w="875666">
                      <a:extLst>
                        <a:ext uri="{9D8B030D-6E8A-4147-A177-3AD203B41FA5}">
                          <a16:colId xmlns:a16="http://schemas.microsoft.com/office/drawing/2014/main" val="832566131"/>
                        </a:ext>
                      </a:extLst>
                    </a:gridCol>
                  </a:tblGrid>
                  <a:tr h="378139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Name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Algorithms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Bit size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Rounds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6022846"/>
                      </a:ext>
                    </a:extLst>
                  </a:tr>
                  <a:tr h="458562"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Key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Nonce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Tag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800" dirty="0"/>
                            <a:t>block</a:t>
                          </a:r>
                          <a:endParaRPr lang="ko-Kore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2"/>
                          <a:stretch>
                            <a:fillRect l="-821739" t="-88889" r="-102899" b="-1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2"/>
                          <a:stretch>
                            <a:fillRect l="-921739" t="-88889" r="-2899" b="-1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5335730"/>
                      </a:ext>
                    </a:extLst>
                  </a:tr>
                  <a:tr h="3906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ASCON-128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2"/>
                          <a:stretch>
                            <a:fillRect l="-110870" t="-219355" r="-301449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128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128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128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64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12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6</a:t>
                          </a:r>
                          <a:endParaRPr lang="ko-Kore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9916719"/>
                      </a:ext>
                    </a:extLst>
                  </a:tr>
                  <a:tr h="3906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dirty="0"/>
                            <a:t>ASCON-128a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2"/>
                          <a:stretch>
                            <a:fillRect l="-110870" t="-319355" r="-301449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128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128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128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128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12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8</a:t>
                          </a:r>
                          <a:endParaRPr lang="ko-Kore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77647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3685BEBE-08A1-B6C8-BC9F-31E782791A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8395846"/>
                  </p:ext>
                </p:extLst>
              </p:nvPr>
            </p:nvGraphicFramePr>
            <p:xfrm>
              <a:off x="1112704" y="5098302"/>
              <a:ext cx="8930381" cy="11923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04988">
                      <a:extLst>
                        <a:ext uri="{9D8B030D-6E8A-4147-A177-3AD203B41FA5}">
                          <a16:colId xmlns:a16="http://schemas.microsoft.com/office/drawing/2014/main" val="3856834079"/>
                        </a:ext>
                      </a:extLst>
                    </a:gridCol>
                    <a:gridCol w="2168253">
                      <a:extLst>
                        <a:ext uri="{9D8B030D-6E8A-4147-A177-3AD203B41FA5}">
                          <a16:colId xmlns:a16="http://schemas.microsoft.com/office/drawing/2014/main" val="3012040795"/>
                        </a:ext>
                      </a:extLst>
                    </a:gridCol>
                    <a:gridCol w="1089285">
                      <a:extLst>
                        <a:ext uri="{9D8B030D-6E8A-4147-A177-3AD203B41FA5}">
                          <a16:colId xmlns:a16="http://schemas.microsoft.com/office/drawing/2014/main" val="232698931"/>
                        </a:ext>
                      </a:extLst>
                    </a:gridCol>
                    <a:gridCol w="1089285">
                      <a:extLst>
                        <a:ext uri="{9D8B030D-6E8A-4147-A177-3AD203B41FA5}">
                          <a16:colId xmlns:a16="http://schemas.microsoft.com/office/drawing/2014/main" val="3907073556"/>
                        </a:ext>
                      </a:extLst>
                    </a:gridCol>
                    <a:gridCol w="1089285">
                      <a:extLst>
                        <a:ext uri="{9D8B030D-6E8A-4147-A177-3AD203B41FA5}">
                          <a16:colId xmlns:a16="http://schemas.microsoft.com/office/drawing/2014/main" val="1583300764"/>
                        </a:ext>
                      </a:extLst>
                    </a:gridCol>
                    <a:gridCol w="1089285">
                      <a:extLst>
                        <a:ext uri="{9D8B030D-6E8A-4147-A177-3AD203B41FA5}">
                          <a16:colId xmlns:a16="http://schemas.microsoft.com/office/drawing/2014/main" val="832566131"/>
                        </a:ext>
                      </a:extLst>
                    </a:gridCol>
                  </a:tblGrid>
                  <a:tr h="37048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Name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Algorithms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Bit size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Rounds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6022846"/>
                      </a:ext>
                    </a:extLst>
                  </a:tr>
                  <a:tr h="443805"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Hash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800" dirty="0"/>
                            <a:t>block</a:t>
                          </a:r>
                          <a:endParaRPr lang="ko-Kore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ore-KR" b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ko-Kore-KR" b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ore-KR" b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ko-Kore-KR" b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55335730"/>
                      </a:ext>
                    </a:extLst>
                  </a:tr>
                  <a:tr h="3780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ASCON-HASH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ko-Kore-KR" sz="1600" b="0" smtClean="0">
                                        <a:latin typeface="Cambria Math" panose="02040503050406030204" pitchFamily="18" charset="0"/>
                                      </a:rPr>
                                      <m:t>χ</m:t>
                                    </m:r>
                                  </m:e>
                                  <m:sub>
                                    <m:r>
                                      <a:rPr lang="en-US" altLang="ko-Kore-KR" sz="1600" b="0" smtClean="0">
                                        <a:latin typeface="Cambria Math" panose="02040503050406030204" pitchFamily="18" charset="0"/>
                                      </a:rPr>
                                      <m:t>256,64,12</m:t>
                                    </m:r>
                                  </m:sub>
                                </m:sSub>
                                <m:r>
                                  <a:rPr lang="en-US" altLang="ko-Kore-KR" sz="1600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ore-KR" sz="1600" b="0" smtClean="0">
                                    <a:latin typeface="Cambria Math" panose="02040503050406030204" pitchFamily="18" charset="0"/>
                                  </a:rPr>
                                  <m:t>with</m:t>
                                </m:r>
                                <m:r>
                                  <a:rPr lang="en-US" altLang="ko-Kore-KR" sz="1600" b="0" smtClean="0">
                                    <a:latin typeface="Cambria Math" panose="02040503050406030204" pitchFamily="18" charset="0"/>
                                  </a:rPr>
                                  <m:t> ℓ=256</m:t>
                                </m:r>
                              </m:oMath>
                            </m:oMathPara>
                          </a14:m>
                          <a:endParaRPr lang="ko-Kore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256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64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12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99167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3685BEBE-08A1-B6C8-BC9F-31E782791A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8395846"/>
                  </p:ext>
                </p:extLst>
              </p:nvPr>
            </p:nvGraphicFramePr>
            <p:xfrm>
              <a:off x="1112704" y="5098302"/>
              <a:ext cx="8930381" cy="11923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04988">
                      <a:extLst>
                        <a:ext uri="{9D8B030D-6E8A-4147-A177-3AD203B41FA5}">
                          <a16:colId xmlns:a16="http://schemas.microsoft.com/office/drawing/2014/main" val="3856834079"/>
                        </a:ext>
                      </a:extLst>
                    </a:gridCol>
                    <a:gridCol w="2168253">
                      <a:extLst>
                        <a:ext uri="{9D8B030D-6E8A-4147-A177-3AD203B41FA5}">
                          <a16:colId xmlns:a16="http://schemas.microsoft.com/office/drawing/2014/main" val="3012040795"/>
                        </a:ext>
                      </a:extLst>
                    </a:gridCol>
                    <a:gridCol w="1089285">
                      <a:extLst>
                        <a:ext uri="{9D8B030D-6E8A-4147-A177-3AD203B41FA5}">
                          <a16:colId xmlns:a16="http://schemas.microsoft.com/office/drawing/2014/main" val="232698931"/>
                        </a:ext>
                      </a:extLst>
                    </a:gridCol>
                    <a:gridCol w="1089285">
                      <a:extLst>
                        <a:ext uri="{9D8B030D-6E8A-4147-A177-3AD203B41FA5}">
                          <a16:colId xmlns:a16="http://schemas.microsoft.com/office/drawing/2014/main" val="3907073556"/>
                        </a:ext>
                      </a:extLst>
                    </a:gridCol>
                    <a:gridCol w="1089285">
                      <a:extLst>
                        <a:ext uri="{9D8B030D-6E8A-4147-A177-3AD203B41FA5}">
                          <a16:colId xmlns:a16="http://schemas.microsoft.com/office/drawing/2014/main" val="1583300764"/>
                        </a:ext>
                      </a:extLst>
                    </a:gridCol>
                    <a:gridCol w="1089285">
                      <a:extLst>
                        <a:ext uri="{9D8B030D-6E8A-4147-A177-3AD203B41FA5}">
                          <a16:colId xmlns:a16="http://schemas.microsoft.com/office/drawing/2014/main" val="832566131"/>
                        </a:ext>
                      </a:extLst>
                    </a:gridCol>
                  </a:tblGrid>
                  <a:tr h="37048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Name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Algorithms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Bit size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Rounds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6022846"/>
                      </a:ext>
                    </a:extLst>
                  </a:tr>
                  <a:tr h="443805"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Hash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800" dirty="0"/>
                            <a:t>block</a:t>
                          </a:r>
                          <a:endParaRPr lang="ko-Kore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19767" t="-91429" r="-102326" b="-1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19767" t="-91429" r="-2326" b="-1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5335730"/>
                      </a:ext>
                    </a:extLst>
                  </a:tr>
                  <a:tr h="3780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ASCON-HASH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1696" t="-223333" r="-201754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256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64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12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99167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7BE50BA-E5BA-DB39-2406-D8296BB72490}"/>
              </a:ext>
            </a:extLst>
          </p:cNvPr>
          <p:cNvSpPr txBox="1"/>
          <p:nvPr/>
        </p:nvSpPr>
        <p:spPr>
          <a:xfrm>
            <a:off x="672029" y="1416656"/>
            <a:ext cx="3922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2400" b="1" dirty="0"/>
              <a:t>ASCON AEAD</a:t>
            </a:r>
            <a:endParaRPr kumimoji="1" lang="ko-Kore-KR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3E9DE2-C3FF-41F9-0FB4-44C31690EEB5}"/>
              </a:ext>
            </a:extLst>
          </p:cNvPr>
          <p:cNvSpPr txBox="1"/>
          <p:nvPr/>
        </p:nvSpPr>
        <p:spPr>
          <a:xfrm>
            <a:off x="672028" y="4191145"/>
            <a:ext cx="3922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2400" b="1" dirty="0"/>
              <a:t>ASCON HASH</a:t>
            </a:r>
            <a:endParaRPr kumimoji="1" lang="ko-Kore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73079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78DC0-98DD-E3CE-41BB-87D59FAD1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ASCON - AEAD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12D9E7-0DF1-23B2-8A63-ED56B6BF1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366" r="1689" b="3936"/>
          <a:stretch/>
        </p:blipFill>
        <p:spPr>
          <a:xfrm>
            <a:off x="7927716" y="1221180"/>
            <a:ext cx="4055835" cy="5331384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E9C8B2C0-0C5F-F282-4D16-170A33839204}"/>
              </a:ext>
            </a:extLst>
          </p:cNvPr>
          <p:cNvGrpSpPr/>
          <p:nvPr/>
        </p:nvGrpSpPr>
        <p:grpSpPr>
          <a:xfrm>
            <a:off x="411920" y="1542509"/>
            <a:ext cx="7861534" cy="3746938"/>
            <a:chOff x="411920" y="1112704"/>
            <a:chExt cx="11207206" cy="22311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8600A2-28A1-07EA-618B-3037E5E1A82D}"/>
                </a:ext>
              </a:extLst>
            </p:cNvPr>
            <p:cNvSpPr txBox="1"/>
            <p:nvPr/>
          </p:nvSpPr>
          <p:spPr>
            <a:xfrm>
              <a:off x="411921" y="1112704"/>
              <a:ext cx="9966785" cy="879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ore-KR" i="1" dirty="0"/>
                <a:t>Initialization, processing Associated Data, Processing Plaintext, Finalization</a:t>
              </a:r>
            </a:p>
            <a:p>
              <a:endParaRPr kumimoji="1" lang="en-US" altLang="ko-Kore-KR" i="1" dirty="0"/>
            </a:p>
            <a:p>
              <a:r>
                <a:rPr kumimoji="1" lang="ko-KR" altLang="en-US" dirty="0"/>
                <a:t>     모든 프로세스마다 </a:t>
              </a:r>
              <a:r>
                <a:rPr kumimoji="1" lang="en-US" altLang="ko-KR" dirty="0"/>
                <a:t>Permutation</a:t>
              </a:r>
              <a:r>
                <a:rPr kumimoji="1" lang="ko-KR" altLang="en-US" dirty="0"/>
                <a:t> 포함</a:t>
              </a:r>
              <a:r>
                <a:rPr kumimoji="1" lang="en-US" altLang="ko-KR" dirty="0"/>
                <a:t>.</a:t>
              </a:r>
            </a:p>
            <a:p>
              <a:r>
                <a:rPr kumimoji="1" lang="en-US" altLang="ko-Kore-KR" i="1" dirty="0"/>
                <a:t> </a:t>
              </a:r>
              <a:endParaRPr kumimoji="1" lang="ko-Kore-KR" altLang="en-US" i="1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EC75047-BEED-997B-7141-A5B4921B32B6}"/>
                </a:ext>
              </a:extLst>
            </p:cNvPr>
            <p:cNvGrpSpPr/>
            <p:nvPr/>
          </p:nvGrpSpPr>
          <p:grpSpPr>
            <a:xfrm>
              <a:off x="411920" y="1973868"/>
              <a:ext cx="11207206" cy="884281"/>
              <a:chOff x="411920" y="1973868"/>
              <a:chExt cx="11207206" cy="88428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EE70F20-AEED-5FA1-16E1-615F971A948D}"/>
                      </a:ext>
                    </a:extLst>
                  </p:cNvPr>
                  <p:cNvSpPr txBox="1"/>
                  <p:nvPr/>
                </p:nvSpPr>
                <p:spPr>
                  <a:xfrm>
                    <a:off x="411920" y="2123192"/>
                    <a:ext cx="9569362" cy="23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 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p>
                          <m:s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160−</m:t>
                            </m:r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ko-Kore-KR" b="0" i="1" dirty="0">
                        <a:ea typeface="Cambria Math" panose="02040503050406030204" pitchFamily="18" charset="0"/>
                      </a:rPr>
                      <a:t> = </a:t>
                    </a:r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EE70F20-AEED-5FA1-16E1-615F971A94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920" y="2123192"/>
                    <a:ext cx="9569362" cy="23389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66" t="-6061" b="-15152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EE95EF7D-F8FB-ED67-FCFE-DBA72C30D4F5}"/>
                      </a:ext>
                    </a:extLst>
                  </p:cNvPr>
                  <p:cNvSpPr txBox="1"/>
                  <p:nvPr/>
                </p:nvSpPr>
                <p:spPr>
                  <a:xfrm>
                    <a:off x="5987321" y="1973868"/>
                    <a:ext cx="2282099" cy="88428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kumimoji="1" lang="en-US" altLang="ko-Kore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kumimoji="1" lang="en-US" altLang="ko-Kore-KR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</a:rPr>
                                    <m:t>80400</m:t>
                                  </m:r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</a:rPr>
                                    <m:t>0600000000 </m:t>
                                  </m:r>
                                </m:e>
                                <m:e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</a:rPr>
                                    <m:t>80800</m:t>
                                  </m:r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</a:rPr>
                                    <m:t>0800000000</m:t>
                                  </m:r>
                                </m:e>
                                <m:e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</a:rPr>
                                    <m:t>0400</m:t>
                                  </m:r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</a:rPr>
                                    <m:t>06 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kumimoji="1" lang="ko-Kore-KR" alt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EE95EF7D-F8FB-ED67-FCFE-DBA72C30D4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7321" y="1973868"/>
                    <a:ext cx="2282099" cy="88428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3937" t="-138136" r="-44094" b="-155085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376383-9312-64E2-938B-066FF81F25F1}"/>
                  </a:ext>
                </a:extLst>
              </p:cNvPr>
              <p:cNvSpPr txBox="1"/>
              <p:nvPr/>
            </p:nvSpPr>
            <p:spPr>
              <a:xfrm>
                <a:off x="9138285" y="1973868"/>
                <a:ext cx="2480841" cy="4948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ore-KR" sz="1600" dirty="0"/>
                  <a:t>for ASCON-128</a:t>
                </a:r>
              </a:p>
              <a:p>
                <a:r>
                  <a:rPr lang="en-US" altLang="ko-Kore-KR" sz="1600" dirty="0"/>
                  <a:t>for ASCON-128a</a:t>
                </a:r>
              </a:p>
              <a:p>
                <a:r>
                  <a:rPr lang="en-US" altLang="ko-Kore-KR" sz="1600" dirty="0"/>
                  <a:t>for ASCON-80pq</a:t>
                </a:r>
                <a:endParaRPr lang="ko-Kore-KR" altLang="en-US" sz="16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FD1D84E-601C-3F01-CA6C-6579243ABE3F}"/>
                    </a:ext>
                  </a:extLst>
                </p:cNvPr>
                <p:cNvSpPr txBox="1"/>
                <p:nvPr/>
              </p:nvSpPr>
              <p:spPr>
                <a:xfrm>
                  <a:off x="411920" y="3116652"/>
                  <a:ext cx="9569363" cy="2271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kumimoji="1" lang="en-US" altLang="ko-Kore-KR" i="1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ko-Kore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ore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ore-KR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ko-Kore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ore-K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ko-Kore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ore-KR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a14:m>
                  <a:r>
                    <a:rPr kumimoji="1" lang="en-US" altLang="ko-Kore-KR" b="0" i="1" dirty="0">
                      <a:ea typeface="Cambria Math" panose="02040503050406030204" pitchFamily="18" charset="0"/>
                    </a:rPr>
                    <a:t>  </a:t>
                  </a: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FD1D84E-601C-3F01-CA6C-6579243ABE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920" y="3116652"/>
                  <a:ext cx="9569363" cy="227174"/>
                </a:xfrm>
                <a:prstGeom prst="rect">
                  <a:avLst/>
                </a:prstGeom>
                <a:blipFill>
                  <a:blip r:embed="rId5"/>
                  <a:stretch>
                    <a:fillRect l="-566" t="-3226" b="-16129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25227A-026E-FAE2-A429-0D83426F53BE}"/>
                  </a:ext>
                </a:extLst>
              </p:cNvPr>
              <p:cNvSpPr txBox="1"/>
              <p:nvPr/>
            </p:nvSpPr>
            <p:spPr>
              <a:xfrm>
                <a:off x="1505654" y="4104471"/>
                <a:ext cx="72353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ko-Kore-KR" b="0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sz="1800" dirty="0">
                    <a:effectLst/>
                    <a:latin typeface="TeXGyrePagella"/>
                  </a:rPr>
                  <a:t> </a:t>
                </a:r>
                <a:r>
                  <a:rPr lang="en-US" altLang="ko-KR" sz="1800" dirty="0">
                    <a:effectLst/>
                    <a:latin typeface="TeXGyrePagella"/>
                  </a:rPr>
                  <a:t>=</a:t>
                </a:r>
                <a:r>
                  <a:rPr lang="ko-KR" altLang="en-US" sz="1800" dirty="0">
                    <a:effectLst/>
                    <a:latin typeface="TeXGyrePagella"/>
                  </a:rPr>
                  <a:t> </a:t>
                </a:r>
                <a:r>
                  <a:rPr lang="en-US" altLang="ko-KR" sz="1800" dirty="0">
                    <a:effectLst/>
                    <a:latin typeface="TeXGyrePagella"/>
                  </a:rPr>
                  <a:t>key size ,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ko-KR" sz="1800" dirty="0">
                    <a:effectLst/>
                    <a:latin typeface="TeXGyrePagella"/>
                  </a:rPr>
                  <a:t> = data block ,  (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sz="1800" dirty="0">
                    <a:effectLst/>
                    <a:latin typeface="TeXGyrePagella"/>
                  </a:rPr>
                  <a:t> ,</a:t>
                </a:r>
                <a:r>
                  <a:rPr kumimoji="1" lang="en-US" altLang="ko-Kore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sz="1800" dirty="0">
                    <a:effectLst/>
                    <a:latin typeface="TeXGyrePagella"/>
                  </a:rPr>
                  <a:t>)  = round number) </a:t>
                </a:r>
                <a:endParaRPr lang="en" altLang="ko-Kore-KR" sz="1800" dirty="0">
                  <a:effectLst/>
                  <a:latin typeface="TeXGyrePagella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25227A-026E-FAE2-A429-0D83426F5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654" y="4104471"/>
                <a:ext cx="7235329" cy="369332"/>
              </a:xfrm>
              <a:prstGeom prst="rect">
                <a:avLst/>
              </a:prstGeom>
              <a:blipFill>
                <a:blip r:embed="rId6"/>
                <a:stretch>
                  <a:fillRect l="-701" t="-10000" b="-2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7123F28-CA6E-42FA-1870-E9FFDF7CF00D}"/>
                  </a:ext>
                </a:extLst>
              </p:cNvPr>
              <p:cNvSpPr txBox="1"/>
              <p:nvPr/>
            </p:nvSpPr>
            <p:spPr>
              <a:xfrm>
                <a:off x="1570616" y="5468342"/>
                <a:ext cx="61308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ko-Kore-KR" b="0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ko-KR" altLang="en-US" sz="1800" dirty="0">
                    <a:effectLst/>
                    <a:latin typeface="TeXGyrePagella"/>
                  </a:rPr>
                  <a:t> </a:t>
                </a:r>
                <a:r>
                  <a:rPr lang="en-US" altLang="ko-KR" sz="1800" dirty="0">
                    <a:effectLst/>
                    <a:latin typeface="TeXGyrePagella"/>
                  </a:rPr>
                  <a:t>=</a:t>
                </a:r>
                <a:r>
                  <a:rPr lang="ko-KR" altLang="en-US" sz="1800" dirty="0">
                    <a:effectLst/>
                    <a:latin typeface="TeXGyrePagella"/>
                  </a:rPr>
                  <a:t> </a:t>
                </a:r>
                <a:r>
                  <a:rPr lang="en-US" altLang="ko-KR" sz="1800" dirty="0">
                    <a:effectLst/>
                    <a:latin typeface="TeXGyrePagella"/>
                  </a:rPr>
                  <a:t>key  ,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>
                    <a:effectLst/>
                    <a:latin typeface="TeXGyrePagella"/>
                  </a:rPr>
                  <a:t>= </a:t>
                </a:r>
                <a:r>
                  <a:rPr lang="en-US" altLang="ko-KR" dirty="0">
                    <a:latin typeface="TeXGyrePagella"/>
                  </a:rPr>
                  <a:t>Nonce) </a:t>
                </a:r>
                <a:endParaRPr lang="en" altLang="ko-Kore-KR" sz="1800" dirty="0">
                  <a:effectLst/>
                  <a:latin typeface="TeXGyrePagella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7123F28-CA6E-42FA-1870-E9FFDF7CF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616" y="5468342"/>
                <a:ext cx="6130886" cy="369332"/>
              </a:xfrm>
              <a:prstGeom prst="rect">
                <a:avLst/>
              </a:prstGeom>
              <a:blipFill>
                <a:blip r:embed="rId7"/>
                <a:stretch>
                  <a:fillRect l="-826" t="-10000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9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517E1-1B45-9C57-FA07-A160BF5D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ASCON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HASH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58C298-533D-EBB4-FA95-508EE8657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084" y="3346790"/>
            <a:ext cx="3975100" cy="30988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A440766B-7E2A-E61E-852B-49410D725960}"/>
              </a:ext>
            </a:extLst>
          </p:cNvPr>
          <p:cNvGrpSpPr/>
          <p:nvPr/>
        </p:nvGrpSpPr>
        <p:grpSpPr>
          <a:xfrm>
            <a:off x="386272" y="1432342"/>
            <a:ext cx="9569362" cy="2905087"/>
            <a:chOff x="411920" y="1112704"/>
            <a:chExt cx="9569362" cy="29050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E35D37D-B8F9-26C7-A8A3-9E30B5E8EB2D}"/>
                </a:ext>
              </a:extLst>
            </p:cNvPr>
            <p:cNvSpPr txBox="1"/>
            <p:nvPr/>
          </p:nvSpPr>
          <p:spPr>
            <a:xfrm>
              <a:off x="411920" y="1112704"/>
              <a:ext cx="956936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ore-KR" i="1" dirty="0"/>
                <a:t>Initialization</a:t>
              </a:r>
              <a:r>
                <a:rPr kumimoji="1" lang="en-US" altLang="ko-KR" i="1" dirty="0"/>
                <a:t>,</a:t>
              </a:r>
              <a:r>
                <a:rPr kumimoji="1" lang="ko-KR" altLang="en-US" i="1" dirty="0"/>
                <a:t> </a:t>
              </a:r>
              <a:r>
                <a:rPr kumimoji="1" lang="en-US" altLang="ko-KR" i="1" dirty="0"/>
                <a:t>Absorbing, Squeezing</a:t>
              </a:r>
              <a:endParaRPr kumimoji="1" lang="en-US" altLang="ko-Kore-KR" i="1" dirty="0"/>
            </a:p>
            <a:p>
              <a:endParaRPr kumimoji="1" lang="en-US" altLang="ko-Kore-KR" i="1" dirty="0"/>
            </a:p>
            <a:p>
              <a:r>
                <a:rPr kumimoji="1" lang="ko-KR" altLang="en-US" dirty="0"/>
                <a:t>     모든 프로세스마다 </a:t>
              </a:r>
              <a:r>
                <a:rPr kumimoji="1" lang="en-US" altLang="ko-KR" dirty="0"/>
                <a:t>Permutation</a:t>
              </a:r>
              <a:r>
                <a:rPr kumimoji="1" lang="ko-KR" altLang="en-US" dirty="0"/>
                <a:t> 포함</a:t>
              </a:r>
              <a:r>
                <a:rPr kumimoji="1" lang="en-US" altLang="ko-KR" dirty="0"/>
                <a:t>.</a:t>
              </a:r>
            </a:p>
            <a:p>
              <a:r>
                <a:rPr kumimoji="1" lang="en-US" altLang="ko-Kore-KR" i="1" dirty="0"/>
                <a:t> </a:t>
              </a:r>
              <a:endParaRPr kumimoji="1" lang="ko-Kore-KR" altLang="en-US" i="1" dirty="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03310C1-0065-8A35-894C-4E64F4F5359A}"/>
                </a:ext>
              </a:extLst>
            </p:cNvPr>
            <p:cNvGrpSpPr/>
            <p:nvPr/>
          </p:nvGrpSpPr>
          <p:grpSpPr>
            <a:xfrm>
              <a:off x="411920" y="2313033"/>
              <a:ext cx="9569362" cy="617861"/>
              <a:chOff x="411920" y="2313033"/>
              <a:chExt cx="9569362" cy="6178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34D085EE-874F-C781-84C8-C6EE49DEDC93}"/>
                      </a:ext>
                    </a:extLst>
                  </p:cNvPr>
                  <p:cNvSpPr txBox="1"/>
                  <p:nvPr/>
                </p:nvSpPr>
                <p:spPr>
                  <a:xfrm>
                    <a:off x="411920" y="2455827"/>
                    <a:ext cx="9569362" cy="3928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p>
                          <m:sSup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 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p>
                          <m:s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 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oMath>
                    </a14:m>
                    <a:r>
                      <a:rPr kumimoji="1" lang="en-US" altLang="ko-Kore-KR" b="0" i="1" dirty="0">
                        <a:ea typeface="Cambria Math" panose="02040503050406030204" pitchFamily="18" charset="0"/>
                      </a:rPr>
                      <a:t> = </a:t>
                    </a:r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34D085EE-874F-C781-84C8-C6EE49DEDC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920" y="2455827"/>
                    <a:ext cx="9569362" cy="39280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98" t="-6250" b="-18750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F0A5893E-98BE-33B7-7D4E-B5756171C515}"/>
                      </a:ext>
                    </a:extLst>
                  </p:cNvPr>
                  <p:cNvSpPr txBox="1"/>
                  <p:nvPr/>
                </p:nvSpPr>
                <p:spPr>
                  <a:xfrm>
                    <a:off x="3913159" y="2313033"/>
                    <a:ext cx="2208489" cy="6178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kumimoji="1" lang="en-US" altLang="ko-Kore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</a:rPr>
                                    <m:t>0000000000</m:t>
                                  </m:r>
                                </m:e>
                                <m:e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</a:rPr>
                                    <m:t>00400</m:t>
                                  </m:r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</a:rPr>
                                    <m:t>0000000100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kumimoji="1" lang="ko-Kore-KR" alt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F0A5893E-98BE-33B7-7D4E-B5756171C5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3159" y="2313033"/>
                    <a:ext cx="2208489" cy="61786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1429" t="-228571" r="-1714" b="-330612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0448798-D644-66FE-1A06-CE11F14A5CDF}"/>
                  </a:ext>
                </a:extLst>
              </p:cNvPr>
              <p:cNvSpPr txBox="1"/>
              <p:nvPr/>
            </p:nvSpPr>
            <p:spPr>
              <a:xfrm>
                <a:off x="6263220" y="2315953"/>
                <a:ext cx="195488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ore-KR" sz="1600" dirty="0"/>
                  <a:t>for ASCON-XOF</a:t>
                </a:r>
              </a:p>
              <a:p>
                <a:r>
                  <a:rPr lang="en-US" altLang="ko-Kore-KR" sz="1600" dirty="0"/>
                  <a:t>for ASCON-HASH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242885D-FBBD-C14C-7214-185467454D4A}"/>
                    </a:ext>
                  </a:extLst>
                </p:cNvPr>
                <p:cNvSpPr txBox="1"/>
                <p:nvPr/>
              </p:nvSpPr>
              <p:spPr>
                <a:xfrm>
                  <a:off x="411920" y="3624991"/>
                  <a:ext cx="9569362" cy="3928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i="1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ko-Kore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ore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ore-KR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ko-Kore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ore-K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ko-Kore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ore-KR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sSup>
                        <m:s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256</m:t>
                          </m:r>
                        </m:sup>
                      </m:sSup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kumimoji="1" lang="en-US" altLang="ko-Kore-KR" b="0" i="1" dirty="0">
                      <a:ea typeface="Cambria Math" panose="02040503050406030204" pitchFamily="18" charset="0"/>
                    </a:rPr>
                    <a:t>  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242885D-FBBD-C14C-7214-185467454D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920" y="3624991"/>
                  <a:ext cx="9569362" cy="392800"/>
                </a:xfrm>
                <a:prstGeom prst="rect">
                  <a:avLst/>
                </a:prstGeom>
                <a:blipFill>
                  <a:blip r:embed="rId5"/>
                  <a:stretch>
                    <a:fillRect l="-398" b="-15625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4E12E02-E57C-0099-6D6F-1502871DA219}"/>
              </a:ext>
            </a:extLst>
          </p:cNvPr>
          <p:cNvGrpSpPr/>
          <p:nvPr/>
        </p:nvGrpSpPr>
        <p:grpSpPr>
          <a:xfrm>
            <a:off x="411920" y="4686993"/>
            <a:ext cx="3475591" cy="1477328"/>
            <a:chOff x="386272" y="4275050"/>
            <a:chExt cx="3475591" cy="14773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87732B3-782F-5B58-7F04-C638D9CA14F6}"/>
                    </a:ext>
                  </a:extLst>
                </p:cNvPr>
                <p:cNvSpPr txBox="1"/>
                <p:nvPr/>
              </p:nvSpPr>
              <p:spPr>
                <a:xfrm>
                  <a:off x="386272" y="4827953"/>
                  <a:ext cx="561179" cy="37152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</m:oMath>
                  </a14:m>
                  <a:r>
                    <a:rPr kumimoji="1" lang="en-US" altLang="ko-Kore-KR" b="0" i="1" dirty="0">
                      <a:ea typeface="Cambria Math" panose="02040503050406030204" pitchFamily="18" charset="0"/>
                    </a:rPr>
                    <a:t>        </a:t>
                  </a: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87732B3-782F-5B58-7F04-C638D9CA14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272" y="4827953"/>
                  <a:ext cx="561179" cy="371523"/>
                </a:xfrm>
                <a:prstGeom prst="rect">
                  <a:avLst/>
                </a:prstGeom>
                <a:blipFill>
                  <a:blip r:embed="rId6"/>
                  <a:stretch>
                    <a:fillRect l="-6667" r="-44444" b="-19355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36944A8-F39D-5C72-9348-36A134E3DED3}"/>
                    </a:ext>
                  </a:extLst>
                </p:cNvPr>
                <p:cNvSpPr txBox="1"/>
                <p:nvPr/>
              </p:nvSpPr>
              <p:spPr>
                <a:xfrm>
                  <a:off x="1138629" y="4275050"/>
                  <a:ext cx="2723234" cy="147732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𝑒𝑒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9398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𝑎𝑎𝑑𝑏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67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03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||</m:t>
                      </m:r>
                    </m:oMath>
                  </a14:m>
                  <a:r>
                    <a:rPr kumimoji="1" lang="en-US" altLang="ko-Kore-KR" i="1" dirty="0">
                      <a:ea typeface="Cambria Math" panose="02040503050406030204" pitchFamily="18" charset="0"/>
                    </a:rPr>
                    <a:t> </a:t>
                  </a:r>
                </a:p>
                <a:p>
                  <a14:m>
                    <m:oMath xmlns:m="http://schemas.openxmlformats.org/officeDocument/2006/math">
                      <m:r>
                        <a:rPr lang="en-US" altLang="ko-Kore-KR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ko-Kore-KR" b="0" i="1" smtClean="0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ko-Kore-KR" b="0" i="1" smtClean="0">
                          <a:latin typeface="Cambria Math" panose="02040503050406030204" pitchFamily="18" charset="0"/>
                        </a:rPr>
                        <m:t>21831</m:t>
                      </m:r>
                      <m:r>
                        <a:rPr lang="en-US" altLang="ko-Kore-K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ore-KR" b="0" i="1" smtClean="0">
                          <a:latin typeface="Cambria Math" panose="02040503050406030204" pitchFamily="18" charset="0"/>
                        </a:rPr>
                        <m:t>60</m:t>
                      </m:r>
                      <m:r>
                        <a:rPr lang="en-US" altLang="ko-Kore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ore-KR" b="0" i="1" smtClean="0">
                          <a:latin typeface="Cambria Math" panose="02040503050406030204" pitchFamily="18" charset="0"/>
                        </a:rPr>
                        <m:t>1002   ||</m:t>
                      </m:r>
                    </m:oMath>
                  </a14:m>
                  <a:r>
                    <a:rPr lang="en-US" altLang="ko-Kore-KR" dirty="0"/>
                    <a:t> </a:t>
                  </a:r>
                </a:p>
                <a:p>
                  <a14:m>
                    <m:oMath xmlns:m="http://schemas.openxmlformats.org/officeDocument/2006/math"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48</m:t>
                      </m:r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92</m:t>
                      </m:r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𝑑𝑏</m:t>
                      </m:r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98</m:t>
                      </m:r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𝑑𝑎</m:t>
                      </m:r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62  ||</m:t>
                      </m:r>
                    </m:oMath>
                  </a14:m>
                  <a:r>
                    <a:rPr lang="en-US" altLang="ko-Kore-KR" dirty="0"/>
                    <a:t> </a:t>
                  </a:r>
                </a:p>
                <a:p>
                  <a14:m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43189921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   || </m:t>
                      </m:r>
                    </m:oMath>
                  </a14:m>
                  <a:r>
                    <a:rPr lang="en-US" altLang="ko-Kore-KR" dirty="0"/>
                    <a:t>    </a:t>
                  </a:r>
                </a:p>
                <a:p>
                  <a14:m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348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𝑓𝑎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525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140   ||</m:t>
                      </m:r>
                    </m:oMath>
                  </a14:m>
                  <a:r>
                    <a:rPr lang="en-US" altLang="ko-Kore-KR" dirty="0"/>
                    <a:t> </a:t>
                  </a:r>
                  <a:endParaRPr lang="ko-Kore-KR" alt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36944A8-F39D-5C72-9348-36A134E3DE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8629" y="4275050"/>
                  <a:ext cx="2723234" cy="1477328"/>
                </a:xfrm>
                <a:prstGeom prst="rect">
                  <a:avLst/>
                </a:prstGeom>
                <a:blipFill>
                  <a:blip r:embed="rId7"/>
                  <a:stretch>
                    <a:fillRect l="-463" b="-4274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1630DC5-E6E5-897B-3664-57B37A5305E9}"/>
                  </a:ext>
                </a:extLst>
              </p:cNvPr>
              <p:cNvSpPr txBox="1"/>
              <p:nvPr/>
            </p:nvSpPr>
            <p:spPr>
              <a:xfrm>
                <a:off x="1718631" y="3383858"/>
                <a:ext cx="58727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ko-KR" dirty="0">
                    <a:latin typeface="TeXGyrePagella"/>
                  </a:rPr>
                  <a:t> = data block , 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dirty="0">
                    <a:latin typeface="TeXGyrePagella"/>
                  </a:rPr>
                  <a:t> = round number,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ko-KR" dirty="0">
                    <a:latin typeface="TeXGyrePagella"/>
                  </a:rPr>
                  <a:t> = </a:t>
                </a:r>
                <a:r>
                  <a:rPr lang="en" altLang="ko-Kore-KR" dirty="0"/>
                  <a:t>output length limit</a:t>
                </a:r>
                <a:r>
                  <a:rPr lang="en-US" altLang="ko-KR" dirty="0">
                    <a:latin typeface="TeXGyrePagella"/>
                  </a:rPr>
                  <a:t>) </a:t>
                </a:r>
                <a:endParaRPr lang="en" altLang="ko-Kore-KR" dirty="0">
                  <a:latin typeface="TeXGyrePagella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1630DC5-E6E5-897B-3664-57B37A530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631" y="3383858"/>
                <a:ext cx="5872762" cy="369332"/>
              </a:xfrm>
              <a:prstGeom prst="rect">
                <a:avLst/>
              </a:prstGeom>
              <a:blipFill>
                <a:blip r:embed="rId8"/>
                <a:stretch>
                  <a:fillRect l="-864" t="-10000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6058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27120-68B0-A678-1446-672B5866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Permutation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D9718-5906-9918-409C-A0A805887B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4" y="1152526"/>
            <a:ext cx="11368160" cy="1304235"/>
          </a:xfrm>
        </p:spPr>
        <p:txBody>
          <a:bodyPr/>
          <a:lstStyle/>
          <a:p>
            <a:r>
              <a:rPr kumimoji="1" lang="en-US" altLang="ko-Kore-KR" b="1" dirty="0"/>
              <a:t>Permutation</a:t>
            </a:r>
          </a:p>
          <a:p>
            <a:pPr marL="0" indent="0">
              <a:buNone/>
            </a:pPr>
            <a:r>
              <a:rPr kumimoji="1" lang="en-US" altLang="ko-Kore-KR" dirty="0"/>
              <a:t>   </a:t>
            </a:r>
            <a:r>
              <a:rPr kumimoji="1" lang="en-US" altLang="ko-Kore-KR" sz="2000" dirty="0"/>
              <a:t>ASCON</a:t>
            </a:r>
            <a:r>
              <a:rPr kumimoji="1" lang="ko-KR" altLang="en-US" sz="2000" dirty="0"/>
              <a:t>의 주요 구성요소는 </a:t>
            </a:r>
            <a:r>
              <a:rPr kumimoji="1" lang="en-US" altLang="ko-KR" sz="2000" dirty="0"/>
              <a:t>320bit </a:t>
            </a:r>
            <a:r>
              <a:rPr kumimoji="1" lang="ko-KR" altLang="en-US" sz="2000" dirty="0"/>
              <a:t>순열 </a:t>
            </a:r>
            <a:endParaRPr kumimoji="1" lang="en-US" altLang="ko-K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713F6C-6CF3-1936-73A7-445B8B9C8600}"/>
                  </a:ext>
                </a:extLst>
              </p:cNvPr>
              <p:cNvSpPr txBox="1"/>
              <p:nvPr/>
            </p:nvSpPr>
            <p:spPr>
              <a:xfrm>
                <a:off x="716095" y="2177712"/>
                <a:ext cx="1172194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 </a:t>
                </a:r>
              </a:p>
              <a:p>
                <a:endParaRPr kumimoji="1" lang="en-US" altLang="ko-Kore-KR" dirty="0"/>
              </a:p>
              <a:p>
                <a:r>
                  <a:rPr lang="en-US" altLang="ko-KR" b="0" i="0" dirty="0">
                    <a:solidFill>
                      <a:srgbClr val="000000"/>
                    </a:solidFill>
                    <a:effectLst/>
                    <a:latin typeface="noto"/>
                  </a:rPr>
                  <a:t>320</a:t>
                </a:r>
                <a:r>
                  <a:rPr lang="ko-KR" altLang="en-US" b="0" i="0" dirty="0">
                    <a:solidFill>
                      <a:srgbClr val="000000"/>
                    </a:solidFill>
                    <a:effectLst/>
                    <a:latin typeface="noto"/>
                  </a:rPr>
                  <a:t>비트  </a:t>
                </a:r>
                <a:r>
                  <a:rPr lang="en" altLang="ko-Kore-KR" b="0" i="0" dirty="0">
                    <a:solidFill>
                      <a:srgbClr val="000000"/>
                    </a:solidFill>
                    <a:effectLst/>
                    <a:latin typeface="noto"/>
                  </a:rPr>
                  <a:t>S</a:t>
                </a:r>
                <a:r>
                  <a:rPr lang="ko-KR" altLang="en-US" b="0" i="0" dirty="0">
                    <a:solidFill>
                      <a:srgbClr val="000000"/>
                    </a:solidFill>
                    <a:effectLst/>
                    <a:latin typeface="noto"/>
                  </a:rPr>
                  <a:t>는 </a:t>
                </a:r>
                <a:r>
                  <a:rPr lang="en-US" altLang="ko-KR" b="0" i="0" dirty="0">
                    <a:solidFill>
                      <a:srgbClr val="000000"/>
                    </a:solidFill>
                    <a:effectLst/>
                    <a:latin typeface="noto"/>
                  </a:rPr>
                  <a:t>5</a:t>
                </a:r>
                <a:r>
                  <a:rPr lang="ko-KR" altLang="en-US" b="0" i="0" dirty="0">
                    <a:solidFill>
                      <a:srgbClr val="000000"/>
                    </a:solidFill>
                    <a:effectLst/>
                    <a:latin typeface="noto"/>
                  </a:rPr>
                  <a:t>개의 </a:t>
                </a:r>
                <a:r>
                  <a:rPr lang="en-US" altLang="ko-KR" b="0" i="0" dirty="0">
                    <a:solidFill>
                      <a:srgbClr val="000000"/>
                    </a:solidFill>
                    <a:effectLst/>
                    <a:latin typeface="noto"/>
                  </a:rPr>
                  <a:t>64</a:t>
                </a:r>
                <a:r>
                  <a:rPr lang="ko-KR" altLang="en-US" b="0" i="0" dirty="0">
                    <a:solidFill>
                      <a:srgbClr val="000000"/>
                    </a:solidFill>
                    <a:effectLst/>
                    <a:latin typeface="noto"/>
                  </a:rPr>
                  <a:t>비트 레지스터 워드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" altLang="ko-Kore-KR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n" altLang="ko-Kore-KR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𝑆</m:t>
                    </m:r>
                    <m:r>
                      <a:rPr lang="en" altLang="ko-Kore-KR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" altLang="ko-Kore-KR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∥ </m:t>
                    </m:r>
                    <m:sSub>
                      <m:sSubPr>
                        <m:ctrlPr>
                          <a:rPr lang="en-US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" altLang="ko-Kore-KR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∥ </m:t>
                    </m:r>
                    <m:sSub>
                      <m:sSubPr>
                        <m:ctrlPr>
                          <a:rPr lang="en-US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" altLang="ko-Kore-KR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∥ </m:t>
                    </m:r>
                    <m:sSub>
                      <m:sSubPr>
                        <m:ctrlPr>
                          <a:rPr lang="en-US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" altLang="ko-Kore-KR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∥ </m:t>
                    </m:r>
                    <m:sSub>
                      <m:sSubPr>
                        <m:ctrlPr>
                          <a:rPr lang="en-US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b="0" i="0" dirty="0">
                    <a:solidFill>
                      <a:srgbClr val="000000"/>
                    </a:solidFill>
                    <a:effectLst/>
                    <a:latin typeface="noto"/>
                  </a:rPr>
                  <a:t>로</a:t>
                </a:r>
                <a:r>
                  <a:rPr lang="en-US" altLang="ko-KR" dirty="0">
                    <a:solidFill>
                      <a:srgbClr val="000000"/>
                    </a:solidFill>
                    <a:latin typeface="noto"/>
                  </a:rPr>
                  <a:t> </a:t>
                </a:r>
                <a:r>
                  <a:rPr lang="ko-KR" altLang="en-US" dirty="0">
                    <a:solidFill>
                      <a:srgbClr val="000000"/>
                    </a:solidFill>
                    <a:latin typeface="noto"/>
                  </a:rPr>
                  <a:t>분할 </a:t>
                </a:r>
                <a:r>
                  <a:rPr lang="en-US" altLang="ko-KR" dirty="0">
                    <a:solidFill>
                      <a:srgbClr val="000000"/>
                    </a:solidFill>
                    <a:latin typeface="noto"/>
                  </a:rPr>
                  <a:t>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𝑀𝑆𝐵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𝐿𝑆𝐵</m:t>
                    </m:r>
                  </m:oMath>
                </a14:m>
                <a:r>
                  <a:rPr kumimoji="1" lang="en-US" altLang="ko-Kore-KR" dirty="0"/>
                  <a:t>)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713F6C-6CF3-1936-73A7-445B8B9C8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95" y="2177712"/>
                <a:ext cx="11721948" cy="923330"/>
              </a:xfrm>
              <a:prstGeom prst="rect">
                <a:avLst/>
              </a:prstGeom>
              <a:blipFill>
                <a:blip r:embed="rId2"/>
                <a:stretch>
                  <a:fillRect l="-433" b="-945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AB7302-D06E-A745-994C-F0508B0D7557}"/>
                  </a:ext>
                </a:extLst>
              </p:cNvPr>
              <p:cNvSpPr txBox="1"/>
              <p:nvPr/>
            </p:nvSpPr>
            <p:spPr>
              <a:xfrm>
                <a:off x="716095" y="3279905"/>
                <a:ext cx="6907576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000" b="1" dirty="0">
                    <a:latin typeface="+mn-ea"/>
                  </a:rPr>
                  <a:t>Addition of Constants</a:t>
                </a:r>
                <a:r>
                  <a:rPr kumimoji="1" lang="en-US" altLang="ko-Kore-KR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ko-Kore-KR" sz="2000" dirty="0">
                    <a:latin typeface="+mn-ea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 </a:t>
                </a:r>
                <a:r>
                  <a:rPr kumimoji="1" lang="ko-KR" altLang="en-US" dirty="0"/>
                  <a:t>에 </a:t>
                </a:r>
                <a:r>
                  <a:rPr kumimoji="1" lang="en-US" altLang="ko-KR" dirty="0"/>
                  <a:t>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ore-KR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ore-KR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</m:oMath>
                </a14:m>
                <a:r>
                  <a:rPr kumimoji="1" lang="en-US" altLang="ko-KR" dirty="0"/>
                  <a:t> add.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" altLang="ko-Kore-KR" i="1" dirty="0" smtClean="0">
                        <a:latin typeface="Cambria Math" panose="02040503050406030204" pitchFamily="18" charset="0"/>
                      </a:rPr>
                      <m:t> ← </m:t>
                    </m:r>
                    <m:sSub>
                      <m:sSubPr>
                        <m:ctrlP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" altLang="ko-Kore-KR" i="1" dirty="0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" altLang="ko-Kore-K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AB7302-D06E-A745-994C-F0508B0D7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95" y="3279905"/>
                <a:ext cx="6907576" cy="677108"/>
              </a:xfrm>
              <a:prstGeom prst="rect">
                <a:avLst/>
              </a:prstGeom>
              <a:blipFill>
                <a:blip r:embed="rId3"/>
                <a:stretch>
                  <a:fillRect l="-734" t="-7407" b="-1481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A369BB03-4925-AFC6-9E7C-37A26469E8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86"/>
          <a:stretch/>
        </p:blipFill>
        <p:spPr>
          <a:xfrm>
            <a:off x="1008961" y="4501221"/>
            <a:ext cx="7772400" cy="2013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D27233-771E-9D01-A5BF-2848059F0990}"/>
                  </a:ext>
                </a:extLst>
              </p:cNvPr>
              <p:cNvSpPr txBox="1"/>
              <p:nvPr/>
            </p:nvSpPr>
            <p:spPr>
              <a:xfrm>
                <a:off x="6577069" y="3856940"/>
                <a:ext cx="62190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" altLang="ko-Kore-KR" sz="1800" i="1" dirty="0" smtClean="0">
                        <a:effectLst/>
                        <a:latin typeface="Cambria Math" panose="02040503050406030204" pitchFamily="18" charset="0"/>
                      </a:rPr>
                      <m:t>𝑟</m:t>
                    </m:r>
                    <m:r>
                      <a:rPr lang="en" altLang="ko-Kore-KR" sz="1800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" altLang="ko-Kore-KR" sz="1800" i="1" dirty="0" err="1"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ore-KR" sz="1800" b="0" i="1" dirty="0" smtClean="0">
                        <a:effectLst/>
                        <a:latin typeface="Cambria Math" panose="02040503050406030204" pitchFamily="18" charset="0"/>
                      </a:rPr>
                      <m:t>  </m:t>
                    </m:r>
                    <m:r>
                      <a:rPr lang="en" altLang="ko-Kore-KR" sz="1800" i="1" dirty="0" err="1">
                        <a:effectLst/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ore-KR" sz="1800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ore-K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1800" b="0" i="1" dirty="0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ore-KR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ore-KR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ko-Kore-KR" sz="1800" b="0" i="1" dirty="0" smtClean="0">
                        <a:effectLst/>
                        <a:latin typeface="Cambria Math" panose="02040503050406030204" pitchFamily="18" charset="0"/>
                      </a:rPr>
                      <m:t>   &amp;</m:t>
                    </m:r>
                    <m:r>
                      <a:rPr lang="ko-KR" altLang="en-US" sz="1800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dirty="0" smtClean="0">
                        <a:effectLst/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ko-KR" sz="1800" b="0" i="1" dirty="0" smtClean="0">
                        <a:effectLst/>
                        <a:latin typeface="Cambria Math" panose="02040503050406030204" pitchFamily="18" charset="0"/>
                      </a:rPr>
                      <m:t>𝑟</m:t>
                    </m:r>
                    <m:r>
                      <a:rPr lang="en" altLang="ko-Kore-KR" sz="1800" i="1" dirty="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" altLang="ko-Kore-KR" sz="1800" i="1" dirty="0" err="1"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" altLang="ko-Kore-KR" sz="1800" i="1" dirty="0" err="1"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" altLang="ko-Kore-KR" sz="1800" i="1" dirty="0" err="1"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en" altLang="ko-Kore-KR" sz="1800" i="1" dirty="0" err="1"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" altLang="ko-Kore-KR" sz="1800" i="1" dirty="0" err="1">
                        <a:effectLst/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ore-KR" sz="1800" b="0" i="1" dirty="0" smtClean="0">
                        <a:effectLst/>
                        <a:latin typeface="Cambria Math" panose="02040503050406030204" pitchFamily="18" charset="0"/>
                      </a:rPr>
                      <m:t>  </m:t>
                    </m:r>
                    <m:r>
                      <a:rPr lang="en" altLang="ko-Kore-KR" sz="1800" i="1" dirty="0" err="1">
                        <a:effectLst/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ore-KR" sz="1800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ore-K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1800" b="0" i="1" dirty="0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ore-KR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ore-KR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" altLang="ko-Kore-KR" sz="1100" i="1" dirty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ko-Kore-KR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D27233-771E-9D01-A5BF-2848059F0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069" y="3856940"/>
                <a:ext cx="6219020" cy="369332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044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689EB-CD77-5833-20A7-3B68C0BB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Permutation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D28F04E-BFB4-DD41-F865-7EF2CDED803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kumimoji="1" lang="en-US" altLang="ko-Kore-KR" sz="2800" b="1" dirty="0">
                    <a:latin typeface="+mn-ea"/>
                  </a:rPr>
                  <a:t>Substitution Layer</a:t>
                </a:r>
                <a:r>
                  <a:rPr kumimoji="1" lang="en-US" altLang="ko-Kore-KR" b="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ko-Kore-KR" sz="2800" b="1" dirty="0">
                    <a:latin typeface="+mn-ea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ko-KR" sz="2000" dirty="0">
                    <a:solidFill>
                      <a:srgbClr val="000000"/>
                    </a:solidFill>
                    <a:latin typeface="noto"/>
                  </a:rPr>
                  <a:t>     </a:t>
                </a:r>
                <a:r>
                  <a:rPr lang="en-US" altLang="ko-KR" sz="2000" b="0" i="0" dirty="0">
                    <a:solidFill>
                      <a:srgbClr val="000000"/>
                    </a:solidFill>
                    <a:effectLst/>
                    <a:latin typeface="noto"/>
                  </a:rPr>
                  <a:t>5</a:t>
                </a:r>
                <a:r>
                  <a:rPr lang="ko-KR" altLang="en-US" sz="2000" b="0" i="0" dirty="0">
                    <a:solidFill>
                      <a:srgbClr val="000000"/>
                    </a:solidFill>
                    <a:effectLst/>
                    <a:latin typeface="noto"/>
                  </a:rPr>
                  <a:t>비트 </a:t>
                </a:r>
                <a:r>
                  <a:rPr lang="en" altLang="ko-Kore-KR" sz="2000" b="0" i="0" dirty="0">
                    <a:solidFill>
                      <a:srgbClr val="000000"/>
                    </a:solidFill>
                    <a:effectLst/>
                    <a:latin typeface="noto"/>
                  </a:rPr>
                  <a:t>S-box </a:t>
                </a:r>
                <a:r>
                  <a:rPr lang="ko-KR" altLang="en-US" sz="2000" dirty="0" err="1">
                    <a:solidFill>
                      <a:srgbClr val="000000"/>
                    </a:solidFill>
                    <a:latin typeface="noto"/>
                  </a:rPr>
                  <a:t>를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noto"/>
                  </a:rPr>
                  <a:t>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noto"/>
                  </a:rPr>
                  <a:t>64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noto"/>
                  </a:rPr>
                  <a:t>개의 </a:t>
                </a:r>
                <a:r>
                  <a:rPr lang="ko-KR" altLang="en-US" sz="2000" b="0" i="0" dirty="0">
                    <a:solidFill>
                      <a:srgbClr val="000000"/>
                    </a:solidFill>
                    <a:effectLst/>
                    <a:latin typeface="noto"/>
                  </a:rPr>
                  <a:t>병렬로 구성하여 상태 </a:t>
                </a:r>
                <a:r>
                  <a:rPr lang="en" altLang="ko-Kore-KR" sz="2000" b="0" i="0" dirty="0">
                    <a:solidFill>
                      <a:srgbClr val="000000"/>
                    </a:solidFill>
                    <a:effectLst/>
                    <a:latin typeface="noto"/>
                  </a:rPr>
                  <a:t>S</a:t>
                </a:r>
                <a:r>
                  <a:rPr lang="ko-KR" altLang="en-US" sz="2000" b="0" i="0" dirty="0" err="1">
                    <a:solidFill>
                      <a:srgbClr val="000000"/>
                    </a:solidFill>
                    <a:effectLst/>
                    <a:latin typeface="noto"/>
                  </a:rPr>
                  <a:t>를</a:t>
                </a:r>
                <a:r>
                  <a:rPr lang="ko-KR" altLang="en-US" sz="2000" b="0" i="0" dirty="0">
                    <a:solidFill>
                      <a:srgbClr val="000000"/>
                    </a:solidFill>
                    <a:effectLst/>
                    <a:latin typeface="noto"/>
                  </a:rPr>
                  <a:t> </a:t>
                </a:r>
                <a:r>
                  <a:rPr lang="en-US" altLang="ko-KR" sz="2000" b="0" i="0" dirty="0">
                    <a:solidFill>
                      <a:srgbClr val="000000"/>
                    </a:solidFill>
                    <a:effectLst/>
                    <a:latin typeface="noto"/>
                  </a:rPr>
                  <a:t>5</a:t>
                </a:r>
                <a:r>
                  <a:rPr lang="ko-KR" altLang="en-US" sz="2000" b="0" i="0" dirty="0">
                    <a:solidFill>
                      <a:srgbClr val="000000"/>
                    </a:solidFill>
                    <a:effectLst/>
                    <a:latin typeface="noto"/>
                  </a:rPr>
                  <a:t>개 레지스터의 각 비트 슬라이스로 변환</a:t>
                </a:r>
                <a:endParaRPr kumimoji="1" lang="en-US" altLang="ko-Kore-KR" sz="20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D28F04E-BFB4-DD41-F865-7EF2CDED80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2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9DC92ADF-3657-BE7D-CC5F-9C4C482C1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62" y="2043607"/>
            <a:ext cx="7772400" cy="11852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6DA442B-07EF-E469-D2A0-DB724CF81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62" y="3681412"/>
            <a:ext cx="3886200" cy="2514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9DDD28-7833-B1A2-2748-921C83E50246}"/>
                  </a:ext>
                </a:extLst>
              </p:cNvPr>
              <p:cNvSpPr txBox="1"/>
              <p:nvPr/>
            </p:nvSpPr>
            <p:spPr>
              <a:xfrm>
                <a:off x="5331246" y="3923049"/>
                <a:ext cx="7037025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b="0" i="1" dirty="0" smtClean="0">
                        <a:effectLst/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⊕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⊕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effectLst/>
                    <a:latin typeface="CMMI10"/>
                  </a:rPr>
                  <a:t> </a:t>
                </a:r>
                <a:endParaRPr lang="en-US" altLang="ko-Kore-KR" dirty="0">
                  <a:effectLst/>
                  <a:latin typeface="CMMI1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dirty="0" smtClean="0">
                            <a:effectLst/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effectLst/>
                    <a:latin typeface="CMMI10"/>
                  </a:rPr>
                  <a:t> </a:t>
                </a:r>
                <a:br>
                  <a:rPr lang="en" altLang="ko-Kore-KR" dirty="0">
                    <a:effectLst/>
                    <a:latin typeface="CMMI1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=∼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=∼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=∼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=∼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=∼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ko-KR" altLang="en-US" dirty="0">
                    <a:effectLst/>
                    <a:latin typeface="CMMI10"/>
                  </a:rPr>
                  <a:t> </a:t>
                </a:r>
                <a:br>
                  <a:rPr lang="en" altLang="ko-Kore-KR" dirty="0">
                    <a:effectLst/>
                    <a:latin typeface="CMMI1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·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·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·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dirty="0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·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·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ko-KR" altLang="en-US" dirty="0">
                    <a:effectLst/>
                    <a:latin typeface="CMMI10"/>
                  </a:rPr>
                  <a:t> </a:t>
                </a:r>
                <a:br>
                  <a:rPr lang="en" altLang="ko-Kore-KR" dirty="0">
                    <a:effectLst/>
                    <a:latin typeface="CMMI1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⊕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⊕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⊕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dirty="0" smtClean="0">
                            <a:effectLst/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⊕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b="0" i="1" dirty="0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b="0" i="1" dirty="0" smtClean="0">
                        <a:effectLst/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ko-KR" altLang="en-US" b="0" i="1" dirty="0">
                    <a:effectLst/>
                    <a:latin typeface="Cambria Math" panose="02040503050406030204" pitchFamily="18" charset="0"/>
                  </a:rPr>
                  <a:t> </a:t>
                </a:r>
                <a:endParaRPr lang="en-US" altLang="ko-KR" b="0" i="1" dirty="0">
                  <a:effectLst/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⊕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⊕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⊕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ko-KR" altLang="en-US" i="1" dirty="0">
                    <a:effectLst/>
                    <a:latin typeface="Cambria Math" panose="02040503050406030204" pitchFamily="18" charset="0"/>
                  </a:rPr>
                  <a:t> </a:t>
                </a:r>
                <a:endParaRPr lang="en-US" altLang="ko-Kore-KR" i="1" dirty="0">
                  <a:effectLst/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⊕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=∼</m:t>
                    </m:r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 </a:t>
                </a:r>
                <a:endParaRPr lang="en" altLang="ko-Kore-K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9DDD28-7833-B1A2-2748-921C83E50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246" y="3923049"/>
                <a:ext cx="7037025" cy="2031325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53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689EB-CD77-5833-20A7-3B68C0BB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Permutation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D28F04E-BFB4-DD41-F865-7EF2CDED803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2" y="1228610"/>
                <a:ext cx="11369675" cy="5057775"/>
              </a:xfrm>
            </p:spPr>
            <p:txBody>
              <a:bodyPr/>
              <a:lstStyle/>
              <a:p>
                <a:r>
                  <a:rPr kumimoji="1" lang="en-US" altLang="ko-Kore-KR" sz="2800" b="1" dirty="0">
                    <a:latin typeface="+mn-ea"/>
                  </a:rPr>
                  <a:t>Substitution Layer</a:t>
                </a:r>
                <a:r>
                  <a:rPr kumimoji="1" lang="en-US" altLang="ko-Kore-KR" b="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ko-Kore-KR" sz="2800" b="1" dirty="0">
                    <a:latin typeface="+mn-ea"/>
                  </a:rPr>
                  <a:t>)</a:t>
                </a:r>
                <a:r>
                  <a:rPr kumimoji="1" lang="en-US" altLang="ko-KR" sz="2800" b="1" dirty="0">
                    <a:latin typeface="+mn-ea"/>
                  </a:rPr>
                  <a:t> </a:t>
                </a:r>
                <a:r>
                  <a:rPr kumimoji="1" lang="ko-KR" altLang="en-US" sz="2800" b="1" dirty="0">
                    <a:latin typeface="+mn-ea"/>
                  </a:rPr>
                  <a:t> </a:t>
                </a:r>
                <a:endParaRPr kumimoji="1" lang="en-US" altLang="ko-Kore-KR" sz="2800" b="1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ko-KR" sz="2000" dirty="0">
                    <a:solidFill>
                      <a:srgbClr val="000000"/>
                    </a:solidFill>
                    <a:latin typeface="noto"/>
                  </a:rPr>
                  <a:t>   </a:t>
                </a:r>
                <a:endParaRPr kumimoji="1" lang="en-US" altLang="ko-Kore-KR" sz="20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D28F04E-BFB4-DD41-F865-7EF2CDED80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2" y="1228610"/>
                <a:ext cx="11369675" cy="5057775"/>
              </a:xfrm>
              <a:blipFill>
                <a:blip r:embed="rId2"/>
                <a:stretch>
                  <a:fillRect l="-893" t="-200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CBEF1CF4-5C69-3567-D9DA-C8C813FA4455}"/>
              </a:ext>
            </a:extLst>
          </p:cNvPr>
          <p:cNvGrpSpPr/>
          <p:nvPr/>
        </p:nvGrpSpPr>
        <p:grpSpPr>
          <a:xfrm>
            <a:off x="599959" y="2171698"/>
            <a:ext cx="4854620" cy="3171600"/>
            <a:chOff x="710129" y="1808545"/>
            <a:chExt cx="3886200" cy="25146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6DA442B-07EF-E469-D2A0-DB724CF81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0129" y="1808545"/>
              <a:ext cx="3886200" cy="25146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F71F4C2-F235-28C1-E4A5-269009527939}"/>
                </a:ext>
              </a:extLst>
            </p:cNvPr>
            <p:cNvSpPr/>
            <p:nvPr/>
          </p:nvSpPr>
          <p:spPr>
            <a:xfrm>
              <a:off x="2445747" y="1917230"/>
              <a:ext cx="959008" cy="240591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A8A7F31D-7C83-35EE-E5E2-E08DF8B0F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028" y="1557050"/>
            <a:ext cx="5250300" cy="25268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7FC1004-4FA3-7AD8-6C62-7EF248FC06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4342551"/>
            <a:ext cx="5096584" cy="23077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1F3D10-5CEB-9C14-5541-C6524D592FBC}"/>
              </a:ext>
            </a:extLst>
          </p:cNvPr>
          <p:cNvSpPr txBox="1"/>
          <p:nvPr/>
        </p:nvSpPr>
        <p:spPr>
          <a:xfrm>
            <a:off x="760684" y="5601997"/>
            <a:ext cx="5053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Ancilla qubit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더 사용하여 병렬로 연산 </a:t>
            </a:r>
            <a:endParaRPr kumimoji="1" lang="en-US" altLang="ko-KR" dirty="0"/>
          </a:p>
          <a:p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Toffoli depth </a:t>
            </a:r>
            <a:r>
              <a:rPr kumimoji="1" lang="ko-KR" altLang="en-US" dirty="0">
                <a:sym typeface="Wingdings" pitchFamily="2" charset="2"/>
              </a:rPr>
              <a:t>와 </a:t>
            </a:r>
            <a:r>
              <a:rPr kumimoji="1" lang="en-US" altLang="ko-KR" dirty="0">
                <a:sym typeface="Wingdings" pitchFamily="2" charset="2"/>
              </a:rPr>
              <a:t>Full depth </a:t>
            </a:r>
            <a:r>
              <a:rPr kumimoji="1" lang="ko-KR" altLang="en-US" dirty="0">
                <a:sym typeface="Wingdings" pitchFamily="2" charset="2"/>
              </a:rPr>
              <a:t>부분에서 최적화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76787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689EB-CD77-5833-20A7-3B68C0BB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Permutation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D28F04E-BFB4-DD41-F865-7EF2CDED803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kumimoji="1" lang="en-US" altLang="ko-Kore-KR" b="1" dirty="0">
                    <a:latin typeface="+mn-ea"/>
                  </a:rPr>
                  <a:t>Linear</a:t>
                </a:r>
                <a:r>
                  <a:rPr kumimoji="1" lang="en-US" altLang="ko-Kore-KR" sz="2800" b="1" dirty="0">
                    <a:latin typeface="+mn-ea"/>
                  </a:rPr>
                  <a:t> Layer</a:t>
                </a:r>
                <a:r>
                  <a:rPr kumimoji="1" lang="en-US" altLang="ko-Kore-KR" b="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kumimoji="1" lang="en-US" altLang="ko-Kore-KR" sz="2800" b="1" dirty="0">
                    <a:latin typeface="+mn-ea"/>
                  </a:rPr>
                  <a:t>)</a:t>
                </a:r>
              </a:p>
              <a:p>
                <a:pPr marL="0" indent="0">
                  <a:buNone/>
                </a:pPr>
                <a:r>
                  <a:rPr kumimoji="1" lang="en-US" altLang="ko-Kore-KR" b="1" dirty="0">
                    <a:latin typeface="+mn-ea"/>
                  </a:rPr>
                  <a:t>  </a:t>
                </a:r>
                <a:r>
                  <a:rPr lang="ko-KR" altLang="en-US" sz="2000" b="0" i="0" dirty="0">
                    <a:solidFill>
                      <a:srgbClr val="000000"/>
                    </a:solidFill>
                    <a:effectLst/>
                    <a:latin typeface="noto"/>
                  </a:rPr>
                  <a:t>각 </a:t>
                </a:r>
                <a:r>
                  <a:rPr lang="en-US" altLang="ko-KR" sz="2000" b="0" i="0" dirty="0">
                    <a:solidFill>
                      <a:srgbClr val="000000"/>
                    </a:solidFill>
                    <a:effectLst/>
                    <a:latin typeface="noto"/>
                  </a:rPr>
                  <a:t>64</a:t>
                </a:r>
                <a:r>
                  <a:rPr lang="ko-KR" altLang="en-US" sz="2000" b="0" i="0" dirty="0">
                    <a:solidFill>
                      <a:srgbClr val="000000"/>
                    </a:solidFill>
                    <a:effectLst/>
                    <a:latin typeface="noto"/>
                  </a:rPr>
                  <a:t>비트 레지스터 워드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sz="20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" altLang="ko-Kore-KR" sz="2000" b="0" i="0" dirty="0">
                    <a:solidFill>
                      <a:srgbClr val="000000"/>
                    </a:solidFill>
                    <a:effectLst/>
                    <a:latin typeface="noto"/>
                  </a:rPr>
                  <a:t> </a:t>
                </a:r>
                <a:r>
                  <a:rPr lang="ko-KR" altLang="en-US" sz="2000" b="0" i="0" dirty="0">
                    <a:solidFill>
                      <a:srgbClr val="000000"/>
                    </a:solidFill>
                    <a:effectLst/>
                    <a:latin typeface="noto"/>
                  </a:rPr>
                  <a:t>내에서 선형 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noto"/>
                  </a:rPr>
                  <a:t>연산 진행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noto"/>
                  </a:rPr>
                  <a:t> (Naïve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noto"/>
                  </a:rPr>
                  <a:t>한 구현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noto"/>
                  </a:rPr>
                  <a:t>)</a:t>
                </a: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D28F04E-BFB4-DD41-F865-7EF2CDED80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2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E83F5104-40BE-8F80-4C8F-CBE5611AA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187" y="2421560"/>
            <a:ext cx="4281578" cy="1638771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1F75E64-505A-23C0-FD99-217BF20071B0}"/>
              </a:ext>
            </a:extLst>
          </p:cNvPr>
          <p:cNvGrpSpPr/>
          <p:nvPr/>
        </p:nvGrpSpPr>
        <p:grpSpPr>
          <a:xfrm>
            <a:off x="770262" y="2421560"/>
            <a:ext cx="6853409" cy="1938992"/>
            <a:chOff x="770262" y="2421560"/>
            <a:chExt cx="6853409" cy="19389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09DDD28-7833-B1A2-2748-921C83E50246}"/>
                    </a:ext>
                  </a:extLst>
                </p:cNvPr>
                <p:cNvSpPr txBox="1"/>
                <p:nvPr/>
              </p:nvSpPr>
              <p:spPr>
                <a:xfrm>
                  <a:off x="770262" y="2421560"/>
                  <a:ext cx="6853409" cy="193899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" altLang="ko-Kore-KR" sz="20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" altLang="ko-Kore-KR" sz="2000" i="1" dirty="0" smtClean="0">
                          <a:latin typeface="Cambria Math" panose="02040503050406030204" pitchFamily="18" charset="0"/>
                        </a:rPr>
                        <m:t> ←</m:t>
                      </m:r>
                      <m:sSub>
                        <m:sSub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" altLang="ko-Kore-KR" sz="20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" altLang="ko-Kore-KR" sz="2000" i="1" dirty="0">
                          <a:latin typeface="Cambria Math" panose="02040503050406030204" pitchFamily="18" charset="0"/>
                        </a:rPr>
                        <m:t>⊕</m:t>
                      </m:r>
                      <m:d>
                        <m:dPr>
                          <m:ctrlPr>
                            <a:rPr lang="en" altLang="ko-Kore-KR" sz="2000" b="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" altLang="ko-Kore-KR" sz="2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" altLang="ko-Kore-K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⋙</m:t>
                          </m:r>
                          <m:r>
                            <a:rPr lang="en-US" altLang="ko-Kore-K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" altLang="ko-Kore-KR" sz="2000" i="1" dirty="0">
                              <a:latin typeface="Cambria Math" panose="02040503050406030204" pitchFamily="18" charset="0"/>
                            </a:rPr>
                            <m:t>19</m:t>
                          </m:r>
                        </m:e>
                      </m:d>
                      <m:r>
                        <a:rPr lang="en" altLang="ko-Kore-KR" sz="2000" i="1" dirty="0">
                          <a:latin typeface="Cambria Math" panose="02040503050406030204" pitchFamily="18" charset="0"/>
                        </a:rPr>
                        <m:t>⊕</m:t>
                      </m:r>
                      <m:d>
                        <m:dPr>
                          <m:ctrlPr>
                            <a:rPr lang="en" altLang="ko-Kore-KR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" altLang="ko-Kore-KR" sz="2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" altLang="ko-Kore-KR" sz="20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" altLang="ko-Kore-KR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⋙</m:t>
                          </m:r>
                          <m:r>
                            <a:rPr lang="en" altLang="ko-Kore-KR" sz="20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" altLang="ko-Kore-KR" sz="2000" i="1" dirty="0">
                              <a:latin typeface="Cambria Math" panose="02040503050406030204" pitchFamily="18" charset="0"/>
                            </a:rPr>
                            <m:t>28</m:t>
                          </m:r>
                        </m:e>
                      </m:d>
                    </m:oMath>
                  </a14:m>
                  <a:r>
                    <a:rPr lang="ko-KR" altLang="en-US" sz="2000" dirty="0"/>
                    <a:t> </a:t>
                  </a:r>
                  <a:endParaRPr lang="en-US" altLang="ko-Kore-KR" sz="2000" dirty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" altLang="ko-Kore-KR" sz="20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" altLang="ko-Kore-KR" sz="2000" i="1" dirty="0" smtClean="0">
                          <a:latin typeface="Cambria Math" panose="02040503050406030204" pitchFamily="18" charset="0"/>
                        </a:rPr>
                        <m:t> ←</m:t>
                      </m:r>
                      <m:sSub>
                        <m:sSub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" altLang="ko-Kore-KR" sz="20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" altLang="ko-Kore-KR" sz="2000" i="1" dirty="0">
                          <a:latin typeface="Cambria Math" panose="02040503050406030204" pitchFamily="18" charset="0"/>
                        </a:rPr>
                        <m:t>⊕(</m:t>
                      </m:r>
                      <m:sSub>
                        <m:sSub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" altLang="ko-Kore-KR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ko-Kore-K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⋙</m:t>
                      </m:r>
                      <m:r>
                        <a:rPr lang="en-US" altLang="ko-Kore-K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61</m:t>
                      </m:r>
                      <m:r>
                        <a:rPr lang="en" altLang="ko-Kore-KR" sz="2000" i="1" dirty="0">
                          <a:latin typeface="Cambria Math" panose="02040503050406030204" pitchFamily="18" charset="0"/>
                        </a:rPr>
                        <m:t>)⊕(</m:t>
                      </m:r>
                      <m:sSub>
                        <m:sSub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" altLang="ko-Kore-KR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ko-Kore-K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⋙</m:t>
                      </m:r>
                      <m:r>
                        <a:rPr lang="en-US" altLang="ko-Kore-K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39</m:t>
                      </m:r>
                      <m:r>
                        <a:rPr lang="en" altLang="ko-Kore-KR" sz="20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ko-KR" altLang="en-US" sz="2000" dirty="0"/>
                    <a:t> </a:t>
                  </a:r>
                  <a:endParaRPr lang="en-US" altLang="ko-KR" sz="2000" dirty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" altLang="ko-Kore-KR" sz="20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" altLang="ko-Kore-KR" sz="2000" i="1" dirty="0" smtClean="0">
                          <a:latin typeface="Cambria Math" panose="02040503050406030204" pitchFamily="18" charset="0"/>
                        </a:rPr>
                        <m:t> ←</m:t>
                      </m:r>
                      <m:sSub>
                        <m:sSub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" altLang="ko-Kore-KR" sz="20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" altLang="ko-Kore-KR" sz="2000" i="1" dirty="0">
                          <a:latin typeface="Cambria Math" panose="02040503050406030204" pitchFamily="18" charset="0"/>
                        </a:rPr>
                        <m:t>⊕(</m:t>
                      </m:r>
                      <m:sSub>
                        <m:sSub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" altLang="ko-Kore-KR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ko-Kore-K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⋙</m:t>
                      </m:r>
                      <m:r>
                        <a:rPr lang="en-US" altLang="ko-Kore-K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" altLang="ko-Kore-KR" sz="2000" i="1" dirty="0">
                          <a:latin typeface="Cambria Math" panose="02040503050406030204" pitchFamily="18" charset="0"/>
                        </a:rPr>
                        <m:t>)⊕(</m:t>
                      </m:r>
                      <m:sSub>
                        <m:sSub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" altLang="ko-Kore-KR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ko-Kore-K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⋙</m:t>
                      </m:r>
                      <m:r>
                        <a:rPr lang="en-US" altLang="ko-Kore-K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06</m:t>
                      </m:r>
                      <m:r>
                        <a:rPr lang="en" altLang="ko-Kore-KR" sz="20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ko-KR" altLang="en-US" sz="2000" dirty="0"/>
                    <a:t> </a:t>
                  </a:r>
                  <a:endParaRPr lang="en-US" altLang="ko-KR" sz="2000" dirty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" altLang="ko-Kore-KR" sz="20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" altLang="ko-Kore-KR" sz="2000" i="1" dirty="0" smtClean="0">
                          <a:latin typeface="Cambria Math" panose="02040503050406030204" pitchFamily="18" charset="0"/>
                        </a:rPr>
                        <m:t> ←</m:t>
                      </m:r>
                      <m:sSub>
                        <m:sSub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" altLang="ko-Kore-KR" sz="20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" altLang="ko-Kore-KR" sz="2000" i="1" dirty="0">
                          <a:latin typeface="Cambria Math" panose="02040503050406030204" pitchFamily="18" charset="0"/>
                        </a:rPr>
                        <m:t>⊕(</m:t>
                      </m:r>
                      <m:sSub>
                        <m:sSub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" altLang="ko-Kore-KR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ko-Kore-K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⋙</m:t>
                      </m:r>
                      <m:r>
                        <a:rPr lang="en-US" altLang="ko-Kore-K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" altLang="ko-Kore-KR" sz="2000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" altLang="ko-Kore-KR" sz="2000" i="1" dirty="0">
                          <a:latin typeface="Cambria Math" panose="02040503050406030204" pitchFamily="18" charset="0"/>
                        </a:rPr>
                        <m:t>)⊕(</m:t>
                      </m:r>
                      <m:sSub>
                        <m:sSub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" altLang="ko-Kore-KR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ko-Kore-K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⋙</m:t>
                      </m:r>
                      <m:r>
                        <a:rPr lang="en-US" altLang="ko-Kore-K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17</m:t>
                      </m:r>
                      <m:r>
                        <a:rPr lang="en" altLang="ko-Kore-KR" sz="20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ko-KR" altLang="en-US" sz="2000" dirty="0"/>
                    <a:t> </a:t>
                  </a:r>
                  <a:endParaRPr lang="en-US" altLang="ko-KR" sz="2000" dirty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" altLang="ko-Kore-KR" sz="20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" altLang="ko-Kore-KR" sz="2000" i="1" dirty="0" smtClean="0">
                          <a:latin typeface="Cambria Math" panose="02040503050406030204" pitchFamily="18" charset="0"/>
                        </a:rPr>
                        <m:t> ←</m:t>
                      </m:r>
                      <m:sSub>
                        <m:sSub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" altLang="ko-Kore-KR" sz="20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" altLang="ko-Kore-KR" sz="2000" i="1" dirty="0">
                          <a:latin typeface="Cambria Math" panose="02040503050406030204" pitchFamily="18" charset="0"/>
                        </a:rPr>
                        <m:t>⊕(</m:t>
                      </m:r>
                      <m:sSub>
                        <m:sSub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" altLang="ko-Kore-KR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ko-Kore-K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⋙</m:t>
                      </m:r>
                      <m:r>
                        <a:rPr lang="en-US" altLang="ko-Kore-K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07</m:t>
                      </m:r>
                      <m:r>
                        <a:rPr lang="en" altLang="ko-Kore-KR" sz="2000" i="1" dirty="0">
                          <a:latin typeface="Cambria Math" panose="02040503050406030204" pitchFamily="18" charset="0"/>
                        </a:rPr>
                        <m:t>)⊕(</m:t>
                      </m:r>
                      <m:sSub>
                        <m:sSub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" altLang="ko-Kore-KR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ko-Kore-K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⋙</m:t>
                      </m:r>
                      <m:r>
                        <a:rPr lang="en-US" altLang="ko-Kore-K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41</m:t>
                      </m:r>
                      <m:r>
                        <a:rPr lang="en" altLang="ko-Kore-KR" sz="20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ko-KR" altLang="en-US" sz="2000" dirty="0"/>
                    <a:t> </a:t>
                  </a:r>
                  <a:endParaRPr lang="en-US" altLang="ko-KR" sz="2000" dirty="0"/>
                </a:p>
                <a:p>
                  <a:r>
                    <a:rPr lang="ko-KR" altLang="en-US" sz="2000" dirty="0"/>
                    <a:t> </a:t>
                  </a:r>
                  <a:endParaRPr lang="en" altLang="ko-Kore-KR" sz="2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09DDD28-7833-B1A2-2748-921C83E502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62" y="2421560"/>
                  <a:ext cx="6853409" cy="193899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74404BE-6872-EE01-0B06-CFE1F789F3D9}"/>
                </a:ext>
              </a:extLst>
            </p:cNvPr>
            <p:cNvSpPr/>
            <p:nvPr/>
          </p:nvSpPr>
          <p:spPr>
            <a:xfrm>
              <a:off x="770262" y="2514589"/>
              <a:ext cx="1058538" cy="159470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C5A7D353-AFCF-C2F2-7E07-DD11C1F2E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262" y="4544866"/>
            <a:ext cx="6397639" cy="19389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8BFBC8-E241-DED8-C543-73308B1B03E4}"/>
              </a:ext>
            </a:extLst>
          </p:cNvPr>
          <p:cNvSpPr txBox="1"/>
          <p:nvPr/>
        </p:nvSpPr>
        <p:spPr>
          <a:xfrm>
            <a:off x="7003838" y="5052697"/>
            <a:ext cx="61308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800" i="1" dirty="0">
                <a:solidFill>
                  <a:srgbClr val="2E75B6"/>
                </a:solidFill>
                <a:effectLst/>
                <a:latin typeface="CMR9"/>
              </a:rPr>
              <a:t>18. </a:t>
            </a:r>
            <a:r>
              <a:rPr lang="en" altLang="ko-Kore-KR" sz="1800" i="1" dirty="0" err="1">
                <a:solidFill>
                  <a:srgbClr val="2E75B6"/>
                </a:solidFill>
                <a:effectLst/>
                <a:latin typeface="CMR9"/>
              </a:rPr>
              <a:t>S.Roy</a:t>
            </a:r>
            <a:r>
              <a:rPr lang="en" altLang="ko-Kore-KR" sz="1800" i="1" dirty="0">
                <a:solidFill>
                  <a:srgbClr val="2E75B6"/>
                </a:solidFill>
                <a:effectLst/>
                <a:latin typeface="CMR9"/>
              </a:rPr>
              <a:t>, </a:t>
            </a:r>
            <a:r>
              <a:rPr lang="en" altLang="ko-Kore-KR" sz="1800" i="1" dirty="0" err="1">
                <a:solidFill>
                  <a:srgbClr val="2E75B6"/>
                </a:solidFill>
                <a:effectLst/>
                <a:latin typeface="CMR9"/>
              </a:rPr>
              <a:t>A.Baksi</a:t>
            </a:r>
            <a:r>
              <a:rPr lang="en" altLang="ko-Kore-KR" sz="1800" i="1" dirty="0">
                <a:solidFill>
                  <a:srgbClr val="2E75B6"/>
                </a:solidFill>
                <a:effectLst/>
                <a:latin typeface="CMR9"/>
              </a:rPr>
              <a:t>, and </a:t>
            </a:r>
            <a:r>
              <a:rPr lang="en" altLang="ko-Kore-KR" sz="1800" i="1" dirty="0" err="1">
                <a:solidFill>
                  <a:srgbClr val="2E75B6"/>
                </a:solidFill>
                <a:effectLst/>
                <a:latin typeface="CMR9"/>
              </a:rPr>
              <a:t>A.Chattopadhyay</a:t>
            </a:r>
            <a:r>
              <a:rPr lang="en" altLang="ko-Kore-KR" sz="1800" i="1" dirty="0">
                <a:solidFill>
                  <a:srgbClr val="2E75B6"/>
                </a:solidFill>
                <a:effectLst/>
                <a:latin typeface="CMR9"/>
              </a:rPr>
              <a:t>, </a:t>
            </a:r>
          </a:p>
          <a:p>
            <a:r>
              <a:rPr lang="en" altLang="ko-Kore-KR" sz="1800" i="1" dirty="0">
                <a:solidFill>
                  <a:srgbClr val="2E75B6"/>
                </a:solidFill>
                <a:effectLst/>
                <a:latin typeface="CMR9"/>
              </a:rPr>
              <a:t>“Quantum implementation of ascon linear layer,” </a:t>
            </a:r>
          </a:p>
          <a:p>
            <a:r>
              <a:rPr lang="en" altLang="ko-Kore-KR" sz="1800" i="1" dirty="0">
                <a:solidFill>
                  <a:srgbClr val="2E75B6"/>
                </a:solidFill>
                <a:effectLst/>
                <a:latin typeface="CMTI9"/>
              </a:rPr>
              <a:t>Cryptology </a:t>
            </a:r>
            <a:r>
              <a:rPr lang="en" altLang="ko-Kore-KR" sz="1800" i="1" dirty="0" err="1">
                <a:solidFill>
                  <a:srgbClr val="2E75B6"/>
                </a:solidFill>
                <a:effectLst/>
                <a:latin typeface="CMTI9"/>
              </a:rPr>
              <a:t>ePrint</a:t>
            </a:r>
            <a:r>
              <a:rPr lang="en" altLang="ko-Kore-KR" sz="1800" i="1" dirty="0">
                <a:solidFill>
                  <a:srgbClr val="2E75B6"/>
                </a:solidFill>
                <a:effectLst/>
                <a:latin typeface="CMTI9"/>
              </a:rPr>
              <a:t> Archive</a:t>
            </a:r>
            <a:r>
              <a:rPr lang="en" altLang="ko-Kore-KR" sz="1800" i="1" dirty="0">
                <a:solidFill>
                  <a:srgbClr val="2E75B6"/>
                </a:solidFill>
                <a:effectLst/>
                <a:latin typeface="CMR9"/>
              </a:rPr>
              <a:t>, 2023. 9 </a:t>
            </a:r>
          </a:p>
        </p:txBody>
      </p:sp>
    </p:spTree>
    <p:extLst>
      <p:ext uri="{BB962C8B-B14F-4D97-AF65-F5344CB8AC3E}">
        <p14:creationId xmlns:p14="http://schemas.microsoft.com/office/powerpoint/2010/main" val="3553805818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1001</Words>
  <Application>Microsoft Macintosh PowerPoint</Application>
  <PresentationFormat>와이드스크린</PresentationFormat>
  <Paragraphs>163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9" baseType="lpstr">
      <vt:lpstr>CMMI10</vt:lpstr>
      <vt:lpstr>CMR9</vt:lpstr>
      <vt:lpstr>CMTI9</vt:lpstr>
      <vt:lpstr>FormataOTFCond</vt:lpstr>
      <vt:lpstr>맑은 고딕</vt:lpstr>
      <vt:lpstr>noto</vt:lpstr>
      <vt:lpstr>TeXGyrePagella</vt:lpstr>
      <vt:lpstr>Arial</vt:lpstr>
      <vt:lpstr>Cambria Math</vt:lpstr>
      <vt:lpstr>Courier New</vt:lpstr>
      <vt:lpstr>CryptoCraft 테마</vt:lpstr>
      <vt:lpstr>제목 테마</vt:lpstr>
      <vt:lpstr>ASCON AEAD 및 HASH  양자회로 구현 </vt:lpstr>
      <vt:lpstr>ASCON</vt:lpstr>
      <vt:lpstr>ASCON parameter</vt:lpstr>
      <vt:lpstr>ASCON - AEAD</vt:lpstr>
      <vt:lpstr>ASCON - HASH</vt:lpstr>
      <vt:lpstr>Permutation</vt:lpstr>
      <vt:lpstr>Permutation</vt:lpstr>
      <vt:lpstr>Permutation </vt:lpstr>
      <vt:lpstr>Permutation</vt:lpstr>
      <vt:lpstr>Permutation </vt:lpstr>
      <vt:lpstr>Permutation </vt:lpstr>
      <vt:lpstr>ASCON-AEAD</vt:lpstr>
      <vt:lpstr>a hash function of ASCON</vt:lpstr>
      <vt:lpstr>양자 자원 추정</vt:lpstr>
      <vt:lpstr>양자 자원 추정</vt:lpstr>
      <vt:lpstr>결론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오유진</cp:lastModifiedBy>
  <cp:revision>66</cp:revision>
  <dcterms:created xsi:type="dcterms:W3CDTF">2019-03-05T04:29:07Z</dcterms:created>
  <dcterms:modified xsi:type="dcterms:W3CDTF">2023-08-06T15:54:32Z</dcterms:modified>
</cp:coreProperties>
</file>