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64" autoAdjust="0"/>
  </p:normalViewPr>
  <p:slideViewPr>
    <p:cSldViewPr snapToGrid="0">
      <p:cViewPr varScale="1">
        <p:scale>
          <a:sx n="105" d="100"/>
          <a:sy n="105" d="100"/>
        </p:scale>
        <p:origin x="1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51A9-4D39-491F-9527-34FF8383FAA4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2C410-0B9F-4E6B-9ED5-F1CD95B8C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0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기술은 현재 산업을 중심으로 연구되고 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암호학자라기 보다는 실무자에 의해 개발된 </a:t>
            </a:r>
            <a:r>
              <a:rPr lang="ko-KR" altLang="en-US" dirty="0" err="1" smtClean="0"/>
              <a:t>비트코인과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이더리움과</a:t>
            </a:r>
            <a:r>
              <a:rPr lang="ko-KR" altLang="en-US" dirty="0" smtClean="0"/>
              <a:t> 같은 </a:t>
            </a:r>
            <a:r>
              <a:rPr lang="ko-KR" altLang="en-US" dirty="0" err="1" smtClean="0"/>
              <a:t>변형들에의해</a:t>
            </a:r>
            <a:endParaRPr lang="en-US" altLang="ko-KR" dirty="0" smtClean="0"/>
          </a:p>
          <a:p>
            <a:r>
              <a:rPr lang="ko-KR" altLang="en-US" dirty="0" smtClean="0"/>
              <a:t>신뢰도는 정식적인 증명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속성들이라기</a:t>
            </a:r>
            <a:r>
              <a:rPr lang="ko-KR" altLang="en-US" dirty="0" smtClean="0"/>
              <a:t> 보다는  일반적인 상식에 기초한 공격들에 대한 저항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실무자들의 경험에 의해 쌓였다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C410-0B9F-4E6B-9ED5-F1CD95B8CE3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68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2C410-0B9F-4E6B-9ED5-F1CD95B8CE3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0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AC3F-EE52-4747-95BA-DCC1D61A5CDE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ACAF-A138-473B-A6D6-772312C15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25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AC3F-EE52-4747-95BA-DCC1D61A5CDE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ACAF-A138-473B-A6D6-772312C15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5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AC3F-EE52-4747-95BA-DCC1D61A5CDE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ACAF-A138-473B-A6D6-772312C15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64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AC3F-EE52-4747-95BA-DCC1D61A5CDE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ACAF-A138-473B-A6D6-772312C15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77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AC3F-EE52-4747-95BA-DCC1D61A5CDE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ACAF-A138-473B-A6D6-772312C15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4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AC3F-EE52-4747-95BA-DCC1D61A5CDE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ACAF-A138-473B-A6D6-772312C15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AC3F-EE52-4747-95BA-DCC1D61A5CDE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ACAF-A138-473B-A6D6-772312C15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01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AC3F-EE52-4747-95BA-DCC1D61A5CDE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ACAF-A138-473B-A6D6-772312C15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585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AC3F-EE52-4747-95BA-DCC1D61A5CDE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ACAF-A138-473B-A6D6-772312C15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05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AC3F-EE52-4747-95BA-DCC1D61A5CDE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ACAF-A138-473B-A6D6-772312C15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03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AC3F-EE52-4747-95BA-DCC1D61A5CDE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1ACAF-A138-473B-A6D6-772312C15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1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7AC3F-EE52-4747-95BA-DCC1D61A5CDE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1ACAF-A138-473B-A6D6-772312C15B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7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영지식</a:t>
            </a:r>
            <a:r>
              <a:rPr lang="ko-KR" altLang="en-US" dirty="0" smtClean="0"/>
              <a:t> 증명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Zero-Knowledge Proof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43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Zero-Knowledge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검증자의</a:t>
            </a:r>
            <a:r>
              <a:rPr lang="ko-KR" altLang="en-US" dirty="0" smtClean="0"/>
              <a:t> 시선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err="1" smtClean="0"/>
              <a:t>검증자는</a:t>
            </a:r>
            <a:r>
              <a:rPr lang="ko-KR" altLang="en-US" dirty="0" smtClean="0"/>
              <a:t> 안에 귀신이 있는지 없는지 직접적인 정보없이 알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584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Zero-Knowledge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자의 시선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err="1" smtClean="0"/>
              <a:t>증명자와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검증자는</a:t>
            </a:r>
            <a:r>
              <a:rPr lang="ko-KR" altLang="en-US" dirty="0" smtClean="0"/>
              <a:t> 어떤 요구를 할 것인가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반응을 보일 것인가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에 대하여 합의할 수 있음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보여지는 정보로 어떠한 정보도 획득할 수 없음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366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Zero-Knowledge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암호학적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40351" y="3044283"/>
            <a:ext cx="30554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040351" y="4467922"/>
            <a:ext cx="30554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9830071" y="3814824"/>
            <a:ext cx="2153179" cy="232159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41" y="3338742"/>
            <a:ext cx="952165" cy="95216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0" y="5077326"/>
            <a:ext cx="1099637" cy="109963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6" y="3473173"/>
            <a:ext cx="1604153" cy="160415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48708" y="3814824"/>
            <a:ext cx="93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나는야</a:t>
            </a:r>
            <a:endParaRPr lang="en-US" altLang="ko-KR" dirty="0" smtClean="0"/>
          </a:p>
          <a:p>
            <a:r>
              <a:rPr lang="ko-KR" altLang="en-US" dirty="0" err="1" smtClean="0"/>
              <a:t>검증자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29" y="1587359"/>
            <a:ext cx="1604153" cy="160415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099141" y="1929010"/>
            <a:ext cx="93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나는야</a:t>
            </a:r>
            <a:endParaRPr lang="en-US" altLang="ko-KR" dirty="0" smtClean="0"/>
          </a:p>
          <a:p>
            <a:r>
              <a:rPr lang="ko-KR" altLang="en-US" dirty="0" err="1" smtClean="0"/>
              <a:t>증명자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8095785" y="1656759"/>
            <a:ext cx="1756591" cy="13875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106937" y="4467923"/>
            <a:ext cx="1723133" cy="166849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830070" y="1659428"/>
            <a:ext cx="2153180" cy="20966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다이아몬드 17"/>
          <p:cNvSpPr/>
          <p:nvPr/>
        </p:nvSpPr>
        <p:spPr>
          <a:xfrm>
            <a:off x="8985003" y="3021917"/>
            <a:ext cx="1690136" cy="1468373"/>
          </a:xfrm>
          <a:prstGeom prst="diamond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18" idx="3"/>
          </p:cNvCxnSpPr>
          <p:nvPr/>
        </p:nvCxnSpPr>
        <p:spPr>
          <a:xfrm>
            <a:off x="10675139" y="3756104"/>
            <a:ext cx="130811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01009" y="2760307"/>
            <a:ext cx="41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</a:t>
            </a:r>
            <a:endParaRPr lang="ko-KR" alt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8801009" y="4307202"/>
            <a:ext cx="41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B</a:t>
            </a:r>
            <a:endParaRPr lang="ko-KR" altLang="en-US" sz="2800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69" y="421967"/>
            <a:ext cx="3711684" cy="160415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775581" y="763618"/>
            <a:ext cx="299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명제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증명자는</a:t>
            </a:r>
            <a:r>
              <a:rPr lang="en-US" altLang="ko-KR" dirty="0"/>
              <a:t> </a:t>
            </a:r>
            <a:r>
              <a:rPr lang="ko-KR" altLang="en-US" dirty="0" smtClean="0"/>
              <a:t>키가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8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Zero-Knowledge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암호학적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40351" y="3044283"/>
            <a:ext cx="30554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040351" y="4467922"/>
            <a:ext cx="30554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9830071" y="3814824"/>
            <a:ext cx="2153179" cy="232159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41" y="3338742"/>
            <a:ext cx="952165" cy="95216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0" y="5077326"/>
            <a:ext cx="1099637" cy="1099637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 flipV="1">
            <a:off x="8095785" y="1656759"/>
            <a:ext cx="1756591" cy="13875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106937" y="4467923"/>
            <a:ext cx="1723133" cy="166849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830070" y="1659428"/>
            <a:ext cx="2153180" cy="20966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다이아몬드 17"/>
          <p:cNvSpPr/>
          <p:nvPr/>
        </p:nvSpPr>
        <p:spPr>
          <a:xfrm>
            <a:off x="8985003" y="3021917"/>
            <a:ext cx="1690136" cy="1468373"/>
          </a:xfrm>
          <a:prstGeom prst="diamond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18" idx="3"/>
          </p:cNvCxnSpPr>
          <p:nvPr/>
        </p:nvCxnSpPr>
        <p:spPr>
          <a:xfrm>
            <a:off x="10675139" y="3756104"/>
            <a:ext cx="130811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01009" y="2760307"/>
            <a:ext cx="41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</a:t>
            </a:r>
            <a:endParaRPr lang="ko-KR" alt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8801009" y="4307202"/>
            <a:ext cx="41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B</a:t>
            </a:r>
            <a:endParaRPr lang="ko-KR" altLang="en-US" sz="2800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69" y="421967"/>
            <a:ext cx="3711684" cy="160415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775581" y="763618"/>
            <a:ext cx="299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명제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증명자는</a:t>
            </a:r>
            <a:r>
              <a:rPr lang="en-US" altLang="ko-KR" dirty="0"/>
              <a:t> </a:t>
            </a:r>
            <a:r>
              <a:rPr lang="ko-KR" altLang="en-US" dirty="0" smtClean="0"/>
              <a:t>키가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20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48148E-6 L -1.45833E-6 -1.48148E-6 C 0.00299 -0.00324 0.00599 -0.00671 0.00911 -0.00972 C 0.01029 -0.01088 0.01146 -0.01227 0.01276 -0.01296 C 0.01484 -0.01389 0.01706 -0.01389 0.01914 -0.01458 C 0.0207 -0.01504 0.02213 -0.01574 0.0237 -0.0162 C 0.02552 -0.0169 0.02747 -0.0169 0.02917 -0.01782 C 0.03294 -0.01967 0.03633 -0.02315 0.04023 -0.0243 C 0.04284 -0.02523 0.04661 -0.02592 0.04935 -0.02754 C 0.05638 -0.03171 0.05208 -0.03125 0.0612 -0.03403 C 0.06575 -0.03565 0.07031 -0.03634 0.075 -0.03727 L 0.20482 -0.03403 C 0.20703 -0.03403 0.20911 -0.0331 0.2112 -0.03241 C 0.21432 -0.03148 0.21732 -0.03055 0.22031 -0.02917 C 0.22279 -0.02824 0.22526 -0.02685 0.22773 -0.02592 C 0.23073 -0.025 0.23372 -0.025 0.23685 -0.0243 C 0.23841 -0.02407 0.24505 -0.02199 0.24687 -0.02106 C 0.24779 -0.0206 0.2487 -0.01991 0.24961 -0.01944 C 0.25117 -0.01875 0.25273 -0.01852 0.25417 -0.01782 C 0.25638 -0.0169 0.25846 -0.01574 0.26055 -0.01458 C 0.26302 -0.01342 0.26549 -0.0125 0.26797 -0.01134 C 0.27005 -0.01042 0.27213 -0.00926 0.27435 -0.0081 C 0.27552 -0.00764 0.27682 -0.00717 0.27799 -0.00648 C 0.28099 -0.00463 0.28307 -0.00231 0.2862 -0.00162 C 0.29075 -0.00069 0.29531 -0.00046 0.3 -1.48148E-6 C 0.30026 -1.48148E-6 0.31107 0.00023 0.31458 -0.00324 C 0.31458 -0.00324 0.32148 -0.01134 0.32279 -0.01296 C 0.3237 -0.01412 0.32461 -0.01528 0.32552 -0.0162 C 0.33008 -0.02037 0.32786 -0.01875 0.3319 -0.02106 C 0.33411 -0.0206 0.3362 -0.02014 0.33841 -0.01944 C 0.33958 -0.01921 0.34101 -0.01921 0.34206 -0.01782 C 0.34297 -0.0169 0.3431 -0.01458 0.34388 -0.01296 C 0.34648 -0.00741 0.34648 -0.0081 0.35026 -0.00486 C 0.35677 0.0125 0.34661 -0.01389 0.35482 0.00486 C 0.35612 0.00787 0.35729 0.01134 0.35846 0.01458 C 0.35911 0.01621 0.3595 0.01806 0.36029 0.01945 L 0.36211 0.02269 C 0.3625 0.02431 0.36263 0.02616 0.36302 0.02755 C 0.36432 0.03218 0.36562 0.0338 0.36758 0.0375 C 0.36797 0.03912 0.3681 0.04074 0.36849 0.04236 C 0.36927 0.04468 0.37031 0.04676 0.37122 0.04884 C 0.37122 0.04884 0.37695 0.0588 0.37864 0.06181 L 0.38138 0.06667 C 0.3819 0.06783 0.38229 0.06945 0.3832 0.06991 C 0.38997 0.07384 0.38698 0.07176 0.39232 0.07639 C 0.39609 0.0831 0.39336 0.07894 0.40143 0.08611 C 0.40273 0.08727 0.40404 0.08796 0.40508 0.08935 C 0.4095 0.09537 0.40729 0.09352 0.41159 0.09583 C 0.41875 0.10556 0.41133 0.09653 0.41979 0.10417 C 0.4276 0.11111 0.42096 0.10741 0.42799 0.11065 C 0.4332 0.11991 0.43047 0.11759 0.43529 0.12037 C 0.43997 0.12847 0.43398 0.11898 0.43984 0.12523 C 0.44062 0.12593 0.44101 0.12778 0.44167 0.12847 C 0.44844 0.13542 0.44857 0.13519 0.45364 0.1382 C 0.45456 0.13982 0.45534 0.14167 0.45638 0.14306 C 0.45794 0.14537 0.46237 0.14954 0.46367 0.15116 C 0.46432 0.15208 0.46484 0.15347 0.46549 0.1544 C 0.46901 0.15949 0.4681 0.15671 0.47279 0.16088 C 0.47995 0.16736 0.47135 0.16181 0.47825 0.16597 C 0.48502 0.16528 0.4918 0.16574 0.49844 0.16412 C 0.50026 0.16389 0.50156 0.15949 0.50299 0.15764 C 0.50443 0.15579 0.50625 0.15486 0.50755 0.15278 C 0.5095 0.15 0.5112 0.1463 0.51302 0.14306 L 0.51575 0.1382 L 0.51849 0.13333 C 0.51914 0.13218 0.51992 0.13148 0.52031 0.13009 C 0.52292 0.12107 0.52187 0.12338 0.52682 0.11389 C 0.52825 0.11088 0.53138 0.10579 0.53138 0.10579 C 0.53333 0.08773 0.53034 0.10463 0.53502 0.09421 C 0.53581 0.09259 0.53672 0.08195 0.53685 0.08125 C 0.53711 0.07986 0.53815 0.0794 0.53867 0.07801 C 0.53945 0.07593 0.53971 0.07361 0.54049 0.07153 C 0.54245 0.06667 0.54609 0.0632 0.5487 0.06019 C 0.55716 0.05023 0.54674 0.06296 0.55325 0.05371 C 0.55417 0.05255 0.55521 0.05162 0.55599 0.05046 C 0.56094 0.04329 0.55677 0.04722 0.56068 0.04398 " pathEditMode="relative" ptsTypes="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5.18519E-6 L -1.45833E-6 5.18519E-6 C 0.00026 -0.00509 0.00026 -0.00995 0.00091 -0.01481 C 0.00117 -0.01805 0.00209 -0.02129 0.00274 -0.02453 L 0.00365 -0.02939 C 0.00391 -0.03101 0.00404 -0.03263 0.00456 -0.03425 C 0.00508 -0.03634 0.00586 -0.03842 0.00638 -0.04074 C 0.00677 -0.04236 0.00703 -0.04398 0.00729 -0.0456 C 0.00768 -0.04837 0.00755 -0.05115 0.00821 -0.0537 C 0.00847 -0.05509 0.00938 -0.05601 0.01003 -0.05694 C 0.01016 -0.05856 0.01133 -0.06967 0.01185 -0.07175 C 0.01224 -0.07337 0.01302 -0.07499 0.01367 -0.07662 C 0.01393 -0.07916 0.0138 -0.08217 0.01459 -0.08472 C 0.01511 -0.08634 0.01667 -0.08634 0.01732 -0.08796 C 0.02435 -0.10787 0.01563 -0.09143 0.02097 -0.10092 C 0.02331 -0.11319 0.02162 -0.10787 0.02552 -0.11712 C 0.02591 -0.11874 0.02591 -0.1206 0.02643 -0.12199 C 0.02696 -0.12337 0.02787 -0.12384 0.02826 -0.12523 C 0.02891 -0.12731 0.02865 -0.12986 0.02917 -0.13171 C 0.02995 -0.13425 0.03112 -0.13611 0.0319 -0.13819 C 0.03477 -0.14537 0.03255 -0.14097 0.03555 -0.14652 C 0.0362 -0.14861 0.03685 -0.15069 0.03737 -0.153 C 0.03776 -0.15439 0.03776 -0.15648 0.03841 -0.15787 C 0.03959 -0.16087 0.04167 -0.16273 0.04297 -0.16597 C 0.04453 -0.17037 0.04571 -0.17407 0.04844 -0.17731 C 0.04935 -0.17847 0.05026 -0.17939 0.05117 -0.18055 C 0.05183 -0.18148 0.05222 -0.1831 0.053 -0.18379 C 0.05443 -0.18518 0.05599 -0.18587 0.05755 -0.18703 C 0.05782 -0.18865 0.05795 -0.1905 0.05847 -0.19189 C 0.05977 -0.19583 0.06185 -0.19606 0.06393 -0.19837 C 0.06524 -0.19999 0.06641 -0.20162 0.06758 -0.20324 C 0.06914 -0.20555 0.07005 -0.20879 0.07214 -0.20972 C 0.07422 -0.21087 0.07643 -0.21087 0.07865 -0.21157 C 0.08581 -0.21574 0.08216 -0.21412 0.08959 -0.21643 C 0.0905 -0.21736 0.09128 -0.21921 0.09232 -0.21967 C 0.09597 -0.22083 0.09961 -0.22037 0.10326 -0.22129 C 0.1043 -0.22152 0.10508 -0.22222 0.10599 -0.22291 C 0.1142 -0.23263 0.10052 -0.21736 0.11524 -0.22777 C 0.11641 -0.22847 0.1168 -0.23124 0.11797 -0.23263 C 0.11875 -0.23356 0.11979 -0.23379 0.12071 -0.23425 C 0.12279 -0.23541 0.12487 -0.23634 0.12709 -0.23749 C 0.128 -0.23865 0.12878 -0.24004 0.12982 -0.24074 C 0.13125 -0.24166 0.13282 -0.24166 0.13438 -0.24236 C 0.13555 -0.24282 0.13685 -0.24328 0.13802 -0.24398 C 0.14922 -0.24999 0.1388 -0.24513 0.14714 -0.24884 C 0.14844 -0.25046 0.14948 -0.25254 0.15078 -0.2537 C 0.15352 -0.25578 0.15638 -0.25694 0.15912 -0.25856 C 0.16003 -0.25925 0.16094 -0.25972 0.16185 -0.26018 C 0.16302 -0.26087 0.16433 -0.26111 0.1655 -0.2618 C 0.17201 -0.26527 0.16914 -0.26458 0.17461 -0.26666 C 0.17617 -0.26736 0.17761 -0.26782 0.17917 -0.26828 C 0.18099 -0.26898 0.18282 -0.26921 0.18464 -0.2699 C 0.18685 -0.27083 0.18893 -0.27222 0.19115 -0.27314 C 0.19258 -0.27384 0.19414 -0.2743 0.19571 -0.27476 C 0.20456 -0.2743 0.21341 -0.2743 0.22214 -0.27314 C 0.22344 -0.27314 0.22461 -0.27199 0.22578 -0.27152 C 0.22982 -0.27083 0.23373 -0.2706 0.23776 -0.2699 L 0.44167 -0.27476 C 0.4487 -0.27523 0.4556 -0.27962 0.46276 -0.27962 L 0.53412 -0.27962 " pathEditMode="relative" ptsTypes="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Zero-Knowledge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암호학적</a:t>
            </a:r>
            <a:r>
              <a:rPr lang="ko-KR" altLang="en-US" dirty="0" smtClean="0"/>
              <a:t> 예제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40351" y="3044283"/>
            <a:ext cx="30554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040351" y="4467922"/>
            <a:ext cx="305543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9830071" y="3814824"/>
            <a:ext cx="2153179" cy="232159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142" y="3673062"/>
            <a:ext cx="952165" cy="95216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512" y="3179221"/>
            <a:ext cx="1099637" cy="109963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46218" y="4427034"/>
            <a:ext cx="1604153" cy="160415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475393" y="5015277"/>
            <a:ext cx="1107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나오세요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 flipV="1">
            <a:off x="8095785" y="1656759"/>
            <a:ext cx="1756591" cy="138752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106937" y="4467923"/>
            <a:ext cx="1723133" cy="166849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830070" y="1659428"/>
            <a:ext cx="2153180" cy="20966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다이아몬드 17"/>
          <p:cNvSpPr/>
          <p:nvPr/>
        </p:nvSpPr>
        <p:spPr>
          <a:xfrm>
            <a:off x="8985003" y="3021917"/>
            <a:ext cx="1690136" cy="1468373"/>
          </a:xfrm>
          <a:prstGeom prst="diamond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18" idx="3"/>
          </p:cNvCxnSpPr>
          <p:nvPr/>
        </p:nvCxnSpPr>
        <p:spPr>
          <a:xfrm>
            <a:off x="10675139" y="3756104"/>
            <a:ext cx="1308111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801009" y="2760307"/>
            <a:ext cx="41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A</a:t>
            </a:r>
            <a:endParaRPr lang="ko-KR" alt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8801009" y="4307202"/>
            <a:ext cx="41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B</a:t>
            </a:r>
            <a:endParaRPr lang="ko-KR" altLang="en-US" sz="2800" dirty="0"/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769" y="421967"/>
            <a:ext cx="3711684" cy="1604153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6775581" y="763618"/>
            <a:ext cx="299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명제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err="1" smtClean="0"/>
              <a:t>증명자는</a:t>
            </a:r>
            <a:r>
              <a:rPr lang="en-US" altLang="ko-KR" dirty="0"/>
              <a:t> </a:t>
            </a:r>
            <a:r>
              <a:rPr lang="ko-KR" altLang="en-US" dirty="0" smtClean="0"/>
              <a:t>키가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241" y="3868887"/>
            <a:ext cx="409971" cy="40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Zero-Knowledge in </a:t>
            </a:r>
            <a:r>
              <a:rPr lang="en-US" altLang="ko-KR" dirty="0" err="1" smtClean="0"/>
              <a:t>Blockchain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/>
              <a:t>“</a:t>
            </a:r>
            <a:r>
              <a:rPr lang="ko-KR" altLang="en-US" dirty="0" err="1" smtClean="0"/>
              <a:t>가명화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익명화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프라이버시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보장하는가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비트코인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비트코인은 </a:t>
            </a:r>
            <a:r>
              <a:rPr lang="ko-KR" altLang="en-US" dirty="0" err="1" smtClean="0"/>
              <a:t>가명화된</a:t>
            </a:r>
            <a:r>
              <a:rPr lang="ko-KR" altLang="en-US" dirty="0" smtClean="0"/>
              <a:t> 트랜잭션 제공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 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분석을 통해 </a:t>
            </a:r>
            <a:r>
              <a:rPr lang="ko-KR" altLang="en-US" dirty="0" err="1" smtClean="0">
                <a:sym typeface="Wingdings" panose="05000000000000000000" pitchFamily="2" charset="2"/>
              </a:rPr>
              <a:t>가명화를</a:t>
            </a:r>
            <a:r>
              <a:rPr lang="ko-KR" altLang="en-US" dirty="0" smtClean="0">
                <a:sym typeface="Wingdings" panose="05000000000000000000" pitchFamily="2" charset="2"/>
              </a:rPr>
              <a:t> 풀 수 있음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77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Zero-Knowledge in </a:t>
            </a:r>
            <a:r>
              <a:rPr lang="en-US" altLang="ko-KR" dirty="0" err="1" smtClean="0"/>
              <a:t>Blockchain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접근법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현존하는 </a:t>
            </a:r>
            <a:r>
              <a:rPr lang="ko-KR" altLang="en-US" dirty="0" err="1" smtClean="0"/>
              <a:t>블록체인</a:t>
            </a:r>
            <a:r>
              <a:rPr lang="ko-KR" altLang="en-US" dirty="0" smtClean="0"/>
              <a:t> 플랫폼에 익명성 추가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ko-KR" altLang="en-US" dirty="0" smtClean="0"/>
              <a:t>화폐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전송 트랜잭션 숨기기</a:t>
            </a:r>
            <a:endParaRPr lang="en-US" altLang="ko-KR" dirty="0" smtClean="0"/>
          </a:p>
          <a:p>
            <a:pPr marL="914400" lvl="2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새로운 </a:t>
            </a:r>
            <a:r>
              <a:rPr lang="ko-KR" altLang="en-US" dirty="0" err="1" smtClean="0"/>
              <a:t>블록체인</a:t>
            </a:r>
            <a:r>
              <a:rPr lang="ko-KR" altLang="en-US" dirty="0" smtClean="0"/>
              <a:t> 플랫폼 개발</a:t>
            </a:r>
            <a:endParaRPr lang="en-US" altLang="ko-KR" dirty="0" smtClean="0"/>
          </a:p>
          <a:p>
            <a:pPr marL="914400" lvl="2" indent="0">
              <a:buNone/>
            </a:pPr>
            <a:r>
              <a:rPr lang="en-US" altLang="ko-KR" dirty="0" smtClean="0"/>
              <a:t>Zero-Knowledge</a:t>
            </a:r>
            <a:r>
              <a:rPr lang="ko-KR" altLang="en-US" dirty="0"/>
              <a:t> </a:t>
            </a:r>
            <a:r>
              <a:rPr lang="en-US" altLang="ko-KR" dirty="0" smtClean="0"/>
              <a:t>proof</a:t>
            </a:r>
            <a:r>
              <a:rPr lang="ko-KR" altLang="en-US" dirty="0" smtClean="0"/>
              <a:t>를 이용한 새로운 </a:t>
            </a:r>
            <a:r>
              <a:rPr lang="ko-KR" altLang="en-US" dirty="0" err="1" smtClean="0"/>
              <a:t>블록체인</a:t>
            </a:r>
            <a:r>
              <a:rPr lang="ko-KR" altLang="en-US" dirty="0" smtClean="0"/>
              <a:t> 개발 </a:t>
            </a:r>
            <a:r>
              <a:rPr lang="en-US" altLang="ko-KR" dirty="0" smtClean="0">
                <a:sym typeface="Wingdings" panose="05000000000000000000" pitchFamily="2" charset="2"/>
              </a:rPr>
              <a:t> ex) </a:t>
            </a:r>
            <a:r>
              <a:rPr lang="en-US" altLang="ko-KR" dirty="0" err="1" smtClean="0">
                <a:sym typeface="Wingdings" panose="05000000000000000000" pitchFamily="2" charset="2"/>
              </a:rPr>
              <a:t>Zerocash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114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Zerocash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Zero-Knowledge</a:t>
            </a:r>
            <a:r>
              <a:rPr lang="ko-KR" altLang="en-US" dirty="0" smtClean="0"/>
              <a:t>의 변형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err="1" smtClean="0"/>
              <a:t>검증자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명제 해시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err="1" smtClean="0"/>
              <a:t>검증자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해시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난수를</a:t>
            </a:r>
            <a:r>
              <a:rPr lang="ko-KR" altLang="en-US" dirty="0" smtClean="0"/>
              <a:t> 이용하여 키 쌍 생성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증명자</a:t>
            </a:r>
            <a:r>
              <a:rPr lang="ko-KR" altLang="en-US" dirty="0" smtClean="0"/>
              <a:t> 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검증자</a:t>
            </a:r>
            <a:r>
              <a:rPr lang="ko-KR" altLang="en-US" dirty="0" smtClean="0"/>
              <a:t> 키</a:t>
            </a:r>
            <a:r>
              <a:rPr lang="en-US" altLang="ko-KR" dirty="0" smtClean="0"/>
              <a:t>)</a:t>
            </a:r>
          </a:p>
          <a:p>
            <a:pPr marL="457200" lvl="1" indent="0">
              <a:buNone/>
            </a:pPr>
            <a:r>
              <a:rPr lang="ko-KR" altLang="en-US" dirty="0" err="1" smtClean="0"/>
              <a:t>증명자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증명자</a:t>
            </a:r>
            <a:r>
              <a:rPr lang="ko-KR" altLang="en-US" dirty="0" smtClean="0"/>
              <a:t> 키로 명제와 명제의 </a:t>
            </a:r>
            <a:r>
              <a:rPr lang="ko-KR" altLang="en-US" dirty="0" err="1" smtClean="0"/>
              <a:t>해시값을</a:t>
            </a:r>
            <a:r>
              <a:rPr lang="ko-KR" altLang="en-US" dirty="0" smtClean="0"/>
              <a:t> 암호화하여 보냄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err="1" smtClean="0"/>
              <a:t>검증자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검증자</a:t>
            </a:r>
            <a:r>
              <a:rPr lang="ko-KR" altLang="en-US" dirty="0" smtClean="0"/>
              <a:t> 키로 명제의 </a:t>
            </a:r>
            <a:r>
              <a:rPr lang="ko-KR" altLang="en-US" dirty="0" err="1" smtClean="0"/>
              <a:t>해시값을</a:t>
            </a:r>
            <a:r>
              <a:rPr lang="ko-KR" altLang="en-US" dirty="0" smtClean="0"/>
              <a:t> 검증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endParaRPr lang="en-US" altLang="ko-KR" dirty="0"/>
          </a:p>
          <a:p>
            <a:pPr marL="914400" lvl="1" indent="-457200">
              <a:buAutoNum type="arabicPeriod"/>
            </a:pPr>
            <a:endParaRPr lang="en-US" altLang="ko-KR" dirty="0" smtClean="0"/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Zero-Knowledge SNARKs</a:t>
            </a:r>
          </a:p>
          <a:p>
            <a:pPr marL="457200" lvl="1" indent="0">
              <a:buNone/>
            </a:pPr>
            <a:r>
              <a:rPr lang="en-US" altLang="ko-KR" sz="2000" dirty="0" smtClean="0">
                <a:sym typeface="Wingdings" panose="05000000000000000000" pitchFamily="2" charset="2"/>
              </a:rPr>
              <a:t>(Succinct Non-interactive Argument of Knowledge)</a:t>
            </a:r>
          </a:p>
        </p:txBody>
      </p:sp>
    </p:spTree>
    <p:extLst>
      <p:ext uri="{BB962C8B-B14F-4D97-AF65-F5344CB8AC3E}">
        <p14:creationId xmlns:p14="http://schemas.microsoft.com/office/powerpoint/2010/main" val="269179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Zero-Knowledge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명제의 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거짓을 증명할 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거짓 여부 이외의 어떠한 정보도 노출하지 않는 것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6138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Zero-Knowledge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용어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명제 </a:t>
            </a:r>
            <a:r>
              <a:rPr lang="en-US" altLang="ko-KR" dirty="0" smtClean="0"/>
              <a:t>(statement) : </a:t>
            </a:r>
            <a:r>
              <a:rPr lang="ko-KR" altLang="en-US" dirty="0" smtClean="0"/>
              <a:t>증명하려는 사실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 혹은 </a:t>
            </a:r>
            <a:r>
              <a:rPr lang="ko-KR" altLang="en-US" dirty="0" err="1" smtClean="0"/>
              <a:t>거짓임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 smtClean="0"/>
              <a:t>증명자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(prover) : </a:t>
            </a:r>
            <a:r>
              <a:rPr lang="ko-KR" altLang="en-US" dirty="0" smtClean="0"/>
              <a:t>참임을 증명하는 사람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err="1" smtClean="0"/>
              <a:t>검증자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(verifier) : </a:t>
            </a:r>
            <a:r>
              <a:rPr lang="ko-KR" altLang="en-US" dirty="0" smtClean="0"/>
              <a:t>참임을 검증하는 사람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829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Zero-Knowledge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쉬운 예제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40351" y="3044283"/>
            <a:ext cx="64788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040351" y="4467922"/>
            <a:ext cx="64788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519209" y="3044283"/>
            <a:ext cx="0" cy="14236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80" y="3338742"/>
            <a:ext cx="834720" cy="83472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8561" y="4290907"/>
            <a:ext cx="952165" cy="95216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41" y="3338742"/>
            <a:ext cx="952165" cy="95216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2986" y="2862659"/>
            <a:ext cx="952165" cy="95216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0" y="5077326"/>
            <a:ext cx="1099637" cy="109963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6" y="3473173"/>
            <a:ext cx="1604153" cy="160415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48708" y="3814824"/>
            <a:ext cx="93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나는야</a:t>
            </a:r>
            <a:endParaRPr lang="en-US" altLang="ko-KR" dirty="0" smtClean="0"/>
          </a:p>
          <a:p>
            <a:r>
              <a:rPr lang="ko-KR" altLang="en-US" dirty="0" err="1" smtClean="0"/>
              <a:t>검증자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29" y="1587359"/>
            <a:ext cx="1604153" cy="160415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099141" y="1929010"/>
            <a:ext cx="938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나는야</a:t>
            </a:r>
            <a:endParaRPr lang="en-US" altLang="ko-KR" dirty="0" smtClean="0"/>
          </a:p>
          <a:p>
            <a:r>
              <a:rPr lang="ko-KR" altLang="en-US" dirty="0" err="1" smtClean="0"/>
              <a:t>증명자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68" y="1258506"/>
            <a:ext cx="3711684" cy="160415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265980" y="1600157"/>
            <a:ext cx="299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명제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이 안에 귀신이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88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Zero-Knowledge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쉬운 예제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40351" y="3044283"/>
            <a:ext cx="64788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040351" y="4467922"/>
            <a:ext cx="64788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519209" y="3044283"/>
            <a:ext cx="0" cy="14236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80" y="3338742"/>
            <a:ext cx="834720" cy="83472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25" y="3321928"/>
            <a:ext cx="952165" cy="95216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241" y="3338742"/>
            <a:ext cx="952165" cy="95216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0" y="5077326"/>
            <a:ext cx="1099637" cy="109963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68" y="1258506"/>
            <a:ext cx="3711684" cy="160415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265980" y="1600157"/>
            <a:ext cx="299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명제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이 안에 귀신이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40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4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Zero-Knowledge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쉬운 예제</a:t>
            </a:r>
            <a:endParaRPr lang="en-US" altLang="ko-KR" dirty="0" smtClean="0"/>
          </a:p>
          <a:p>
            <a:r>
              <a:rPr lang="en-US" altLang="ko-KR" dirty="0" smtClean="0"/>
              <a:t>#1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40351" y="3044283"/>
            <a:ext cx="64788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040351" y="4467922"/>
            <a:ext cx="64788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519209" y="3044283"/>
            <a:ext cx="0" cy="14236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80" y="3338742"/>
            <a:ext cx="834720" cy="83472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25" y="3321928"/>
            <a:ext cx="952165" cy="95216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0" y="5077326"/>
            <a:ext cx="1099637" cy="109963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68" y="1258506"/>
            <a:ext cx="3711684" cy="160415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265980" y="1600157"/>
            <a:ext cx="299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명제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이 안에 귀신이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6" y="3473173"/>
            <a:ext cx="1604153" cy="16041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8767" y="3808051"/>
            <a:ext cx="134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 웃으면서 나와봐 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02062" y="4445358"/>
            <a:ext cx="1604153" cy="160415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22068" y="5051400"/>
            <a:ext cx="96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ㅠㅠ</a:t>
            </a:r>
            <a:endParaRPr lang="en-US" altLang="ko-KR" dirty="0"/>
          </a:p>
          <a:p>
            <a:r>
              <a:rPr lang="ko-KR" altLang="en-US" dirty="0" err="1" smtClean="0"/>
              <a:t>못나가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3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Zero-Knowledge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쉬운 예제</a:t>
            </a:r>
            <a:endParaRPr lang="en-US" altLang="ko-KR" dirty="0" smtClean="0"/>
          </a:p>
          <a:p>
            <a:r>
              <a:rPr lang="en-US" altLang="ko-KR" dirty="0" smtClean="0"/>
              <a:t>#2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40351" y="3044283"/>
            <a:ext cx="64788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040351" y="4467922"/>
            <a:ext cx="64788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519209" y="3044283"/>
            <a:ext cx="0" cy="14236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80" y="3338742"/>
            <a:ext cx="834720" cy="83472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25" y="3310777"/>
            <a:ext cx="952165" cy="95216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0" y="5077326"/>
            <a:ext cx="1099637" cy="109963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68" y="1258506"/>
            <a:ext cx="3711684" cy="160415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265980" y="1600157"/>
            <a:ext cx="299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명제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이 안에 귀신이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6" y="3473173"/>
            <a:ext cx="1604153" cy="16041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8767" y="3808051"/>
            <a:ext cx="1346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야 웃으면서 나와봐 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02062" y="4445358"/>
            <a:ext cx="1604153" cy="160415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22068" y="5051400"/>
            <a:ext cx="964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그래</a:t>
            </a:r>
            <a:r>
              <a:rPr lang="en-US" altLang="ko-KR" dirty="0" smtClean="0"/>
              <a:t>!</a:t>
            </a:r>
          </a:p>
          <a:p>
            <a:r>
              <a:rPr lang="ko-KR" altLang="en-US" dirty="0" err="1" smtClean="0"/>
              <a:t>ㅋㅋ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81481E-6 L -0.39649 -0.001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31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40287 0.004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3" y="20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-0.41224 0.0032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12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Zero-Knowledge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쉬운 예제</a:t>
            </a:r>
            <a:endParaRPr lang="en-US" altLang="ko-KR" dirty="0" smtClean="0"/>
          </a:p>
          <a:p>
            <a:r>
              <a:rPr lang="en-US" altLang="ko-KR" dirty="0" smtClean="0"/>
              <a:t>#3~∞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5040351" y="3044283"/>
            <a:ext cx="64788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040351" y="4467922"/>
            <a:ext cx="647885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1519209" y="3044283"/>
            <a:ext cx="0" cy="142363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080" y="3338742"/>
            <a:ext cx="834720" cy="83472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425" y="3321928"/>
            <a:ext cx="952165" cy="95216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90" y="5077326"/>
            <a:ext cx="1099637" cy="109963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168" y="1258506"/>
            <a:ext cx="3711684" cy="160415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265980" y="1600157"/>
            <a:ext cx="299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명제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이 안에 귀신이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96" y="3473173"/>
            <a:ext cx="1604153" cy="160415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8767" y="3808051"/>
            <a:ext cx="1560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야 이번엔</a:t>
            </a:r>
            <a:endParaRPr lang="en-US" altLang="ko-KR" dirty="0" smtClean="0"/>
          </a:p>
          <a:p>
            <a:r>
              <a:rPr lang="ko-KR" altLang="en-US" dirty="0" smtClean="0"/>
              <a:t>울면서 나와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102062" y="4445358"/>
            <a:ext cx="1604153" cy="160415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422068" y="5051400"/>
            <a:ext cx="964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ㅠㅠ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232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42539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76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-0.41445 3.7037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2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-0.40977 4.07407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Zero-Knowledge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명제 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귀신이 존재한다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가 참일 경우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err="1" smtClean="0"/>
              <a:t>검증자의</a:t>
            </a:r>
            <a:r>
              <a:rPr lang="ko-KR" altLang="en-US" dirty="0" smtClean="0"/>
              <a:t> 요구를 수행할 확률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에 근사</a:t>
            </a:r>
            <a:endParaRPr lang="en-US" altLang="ko-KR" dirty="0" smtClean="0"/>
          </a:p>
          <a:p>
            <a:r>
              <a:rPr lang="ko-KR" altLang="en-US" dirty="0" smtClean="0"/>
              <a:t>명제 </a:t>
            </a:r>
            <a:r>
              <a:rPr lang="en-US" altLang="ko-KR" dirty="0" smtClean="0"/>
              <a:t>: “</a:t>
            </a:r>
            <a:r>
              <a:rPr lang="ko-KR" altLang="en-US" dirty="0" smtClean="0"/>
              <a:t>귀신이 존재한다</a:t>
            </a:r>
            <a:r>
              <a:rPr lang="en-US" altLang="ko-KR" dirty="0" smtClean="0"/>
              <a:t>“</a:t>
            </a:r>
            <a:r>
              <a:rPr lang="ko-KR" altLang="en-US" dirty="0" smtClean="0"/>
              <a:t>가 거짓일 경우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 smtClean="0"/>
              <a:t>검증자의</a:t>
            </a:r>
            <a:r>
              <a:rPr lang="ko-KR" altLang="en-US" dirty="0" smtClean="0"/>
              <a:t> 요구를 수행할 확률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에 근사하지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0270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1164</TotalTime>
  <Words>381</Words>
  <Application>Microsoft Office PowerPoint</Application>
  <PresentationFormat>와이드스크린</PresentationFormat>
  <Paragraphs>114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영지식 증명</vt:lpstr>
      <vt:lpstr>Zero-Knowledge</vt:lpstr>
      <vt:lpstr>Zero-Knowledge</vt:lpstr>
      <vt:lpstr>Zero-Knowledge</vt:lpstr>
      <vt:lpstr>Zero-Knowledge</vt:lpstr>
      <vt:lpstr>Zero-Knowledge</vt:lpstr>
      <vt:lpstr>Zero-Knowledge</vt:lpstr>
      <vt:lpstr>Zero-Knowledge</vt:lpstr>
      <vt:lpstr>Zero-Knowledge</vt:lpstr>
      <vt:lpstr>Zero-Knowledge</vt:lpstr>
      <vt:lpstr>Zero-Knowledge</vt:lpstr>
      <vt:lpstr>Zero-Knowledge</vt:lpstr>
      <vt:lpstr>Zero-Knowledge</vt:lpstr>
      <vt:lpstr>Zero-Knowledge</vt:lpstr>
      <vt:lpstr>Zero-Knowledge in Blockchain</vt:lpstr>
      <vt:lpstr>Zero-Knowledge in Blockchain</vt:lpstr>
      <vt:lpstr>Zerocash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블록체인과 프라이버시</dc:title>
  <dc:creator>user</dc:creator>
  <cp:lastModifiedBy>info2</cp:lastModifiedBy>
  <cp:revision>17</cp:revision>
  <dcterms:created xsi:type="dcterms:W3CDTF">2019-07-15T07:26:06Z</dcterms:created>
  <dcterms:modified xsi:type="dcterms:W3CDTF">2019-07-17T10:53:51Z</dcterms:modified>
</cp:coreProperties>
</file>