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69" r:id="rId3"/>
    <p:sldId id="275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0" r:id="rId12"/>
    <p:sldId id="288" r:id="rId13"/>
    <p:sldId id="289" r:id="rId14"/>
    <p:sldId id="290" r:id="rId15"/>
    <p:sldId id="291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소프트웨어 개발 보안 구축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송민호</a:t>
            </a:r>
            <a:endParaRPr lang="en-US" altLang="ko-KR" dirty="0"/>
          </a:p>
          <a:p>
            <a:r>
              <a:rPr lang="ko-KR" altLang="en-US" dirty="0"/>
              <a:t>유튜브 주소</a:t>
            </a:r>
            <a:r>
              <a:rPr lang="en-US" altLang="ko-KR" dirty="0"/>
              <a:t>: https://youtu.be/ezx2tF_KTcE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 알고리즘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해시</a:t>
            </a:r>
            <a:r>
              <a:rPr lang="en-US" altLang="ko-KR" dirty="0"/>
              <a:t>(Hash)</a:t>
            </a:r>
          </a:p>
          <a:p>
            <a:endParaRPr lang="en-US" altLang="ko-KR" sz="2000" dirty="0"/>
          </a:p>
          <a:p>
            <a:r>
              <a:rPr lang="ko-KR" altLang="en-US" dirty="0"/>
              <a:t>임의의 길이의 입력 데이터나 메시지를 고정된 길이의 값이나 키로 변환하는 것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6983A24-2FEA-3841-FC7B-39172821D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529433"/>
              </p:ext>
            </p:extLst>
          </p:nvPr>
        </p:nvGraphicFramePr>
        <p:xfrm>
          <a:off x="716766" y="3112137"/>
          <a:ext cx="10944966" cy="3353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330">
                  <a:extLst>
                    <a:ext uri="{9D8B030D-6E8A-4147-A177-3AD203B41FA5}">
                      <a16:colId xmlns:a16="http://schemas.microsoft.com/office/drawing/2014/main" val="4183249311"/>
                    </a:ext>
                  </a:extLst>
                </a:gridCol>
                <a:gridCol w="8968636">
                  <a:extLst>
                    <a:ext uri="{9D8B030D-6E8A-4147-A177-3AD203B41FA5}">
                      <a16:colId xmlns:a16="http://schemas.microsoft.com/office/drawing/2014/main" val="546489884"/>
                    </a:ext>
                  </a:extLst>
                </a:gridCol>
              </a:tblGrid>
              <a:tr h="5186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해시 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390798"/>
                  </a:ext>
                </a:extLst>
              </a:tr>
              <a:tr h="5186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 </a:t>
                      </a:r>
                      <a:r>
                        <a:rPr lang="ko-KR" altLang="en-US" dirty="0"/>
                        <a:t>시리즈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NSA</a:t>
                      </a:r>
                      <a:r>
                        <a:rPr lang="ko-KR" altLang="en-US" dirty="0"/>
                        <a:t>가 설계</a:t>
                      </a:r>
                      <a:r>
                        <a:rPr lang="en-US" altLang="ko-KR" dirty="0"/>
                        <a:t>, NIST</a:t>
                      </a:r>
                      <a:r>
                        <a:rPr lang="ko-KR" altLang="en-US" dirty="0"/>
                        <a:t>에 의해 발표됨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초기 개발된 </a:t>
                      </a:r>
                      <a:r>
                        <a:rPr lang="en-US" altLang="ko-KR" dirty="0"/>
                        <a:t>SHA-0 </a:t>
                      </a:r>
                      <a:r>
                        <a:rPr lang="ko-KR" altLang="en-US" dirty="0"/>
                        <a:t>이후 </a:t>
                      </a:r>
                      <a:r>
                        <a:rPr lang="en-US" altLang="ko-KR" dirty="0"/>
                        <a:t>SHA-1</a:t>
                      </a:r>
                      <a:r>
                        <a:rPr lang="ko-KR" altLang="en-US" dirty="0"/>
                        <a:t>이 발표되었고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다시 </a:t>
                      </a:r>
                      <a:r>
                        <a:rPr lang="en-US" altLang="ko-KR" dirty="0"/>
                        <a:t>SHA-2</a:t>
                      </a:r>
                      <a:r>
                        <a:rPr lang="ko-KR" altLang="en-US" dirty="0"/>
                        <a:t>라고 불리는 </a:t>
                      </a:r>
                      <a:r>
                        <a:rPr lang="en-US" altLang="ko-KR" dirty="0"/>
                        <a:t>SHA-224, SHA-256, SHA-384, SHA-512</a:t>
                      </a:r>
                      <a:r>
                        <a:rPr lang="ko-KR" altLang="en-US" dirty="0"/>
                        <a:t>가 발표됨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989049"/>
                  </a:ext>
                </a:extLst>
              </a:tr>
              <a:tr h="5186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MD5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/>
                        <a:t>R.Rivest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MD4</a:t>
                      </a:r>
                      <a:r>
                        <a:rPr lang="ko-KR" altLang="en-US" dirty="0"/>
                        <a:t>를 대체하기 위해 고안한 암호화 해시 함수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블록 크기가 </a:t>
                      </a:r>
                      <a:r>
                        <a:rPr lang="en-US" altLang="ko-KR" dirty="0"/>
                        <a:t>512</a:t>
                      </a:r>
                      <a:r>
                        <a:rPr lang="ko-KR" altLang="en-US" dirty="0"/>
                        <a:t>비트이며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키 길이는 </a:t>
                      </a:r>
                      <a:r>
                        <a:rPr lang="en-US" altLang="ko-KR" dirty="0"/>
                        <a:t>128</a:t>
                      </a:r>
                      <a:r>
                        <a:rPr lang="ko-KR" altLang="en-US" dirty="0"/>
                        <a:t>비트임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454550"/>
                  </a:ext>
                </a:extLst>
              </a:tr>
              <a:tr h="5186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N-NASH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일본의 </a:t>
                      </a:r>
                      <a:r>
                        <a:rPr lang="en-US" altLang="ko-KR" dirty="0"/>
                        <a:t>NTT</a:t>
                      </a:r>
                      <a:r>
                        <a:rPr lang="ko-KR" altLang="en-US" dirty="0"/>
                        <a:t>에서 발표한 암호화 해시 함수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블록 크기와 키 길이가 모두 </a:t>
                      </a:r>
                      <a:r>
                        <a:rPr lang="en-US" altLang="ko-KR" dirty="0"/>
                        <a:t>128</a:t>
                      </a:r>
                      <a:r>
                        <a:rPr lang="ko-KR" altLang="en-US" dirty="0"/>
                        <a:t>비트임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00020"/>
                  </a:ext>
                </a:extLst>
              </a:tr>
              <a:tr h="5186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SNEFRU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/>
                        <a:t>R.C.Merkle</a:t>
                      </a:r>
                      <a:r>
                        <a:rPr lang="ko-KR" altLang="en-US" dirty="0"/>
                        <a:t>가 발표한 해시 함수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비트 프로세서에서 구현을 용이하게 할 목적으로 개발됨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032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공격 유형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대량의 데이터를 한 곳의 서버에 집중적으로 전송함으로써</a:t>
            </a:r>
            <a:r>
              <a:rPr lang="en-US" altLang="ko-KR" dirty="0"/>
              <a:t>, </a:t>
            </a:r>
            <a:r>
              <a:rPr lang="ko-KR" altLang="en-US" dirty="0"/>
              <a:t>표적이 되는 서버의 정상적인 기능을 방해하는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주요 서비스 거부 공격의 유형</a:t>
            </a:r>
            <a:endParaRPr lang="en-US" altLang="ko-KR" dirty="0"/>
          </a:p>
          <a:p>
            <a:pPr lvl="1"/>
            <a:r>
              <a:rPr lang="en-US" altLang="ko-KR" dirty="0"/>
              <a:t>Ping of Death</a:t>
            </a:r>
          </a:p>
          <a:p>
            <a:pPr lvl="1"/>
            <a:r>
              <a:rPr lang="en-US" altLang="ko-KR" dirty="0"/>
              <a:t>SMURFING</a:t>
            </a:r>
          </a:p>
          <a:p>
            <a:pPr lvl="1"/>
            <a:r>
              <a:rPr lang="en-US" altLang="ko-KR" dirty="0"/>
              <a:t>SYN Flooding</a:t>
            </a:r>
          </a:p>
          <a:p>
            <a:pPr lvl="1"/>
            <a:r>
              <a:rPr lang="en-US" altLang="ko-KR" dirty="0" err="1"/>
              <a:t>TearDrop</a:t>
            </a:r>
            <a:endParaRPr lang="en-US" altLang="ko-KR" dirty="0"/>
          </a:p>
          <a:p>
            <a:pPr lvl="1"/>
            <a:r>
              <a:rPr lang="en-US" altLang="ko-KR" dirty="0"/>
              <a:t>Land Attack</a:t>
            </a:r>
          </a:p>
          <a:p>
            <a:pPr lvl="1"/>
            <a:r>
              <a:rPr lang="en-US" altLang="ko-KR" dirty="0" err="1"/>
              <a:t>DDos</a:t>
            </a:r>
            <a:r>
              <a:rPr lang="en-US" altLang="ko-KR" dirty="0"/>
              <a:t> </a:t>
            </a:r>
            <a:r>
              <a:rPr lang="ko-KR" altLang="en-US" dirty="0"/>
              <a:t>공격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39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공격 유형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Ping of Death</a:t>
            </a:r>
          </a:p>
          <a:p>
            <a:endParaRPr lang="en-US" altLang="ko-KR" sz="1200" dirty="0"/>
          </a:p>
          <a:p>
            <a:r>
              <a:rPr lang="ko-KR" altLang="en-US" dirty="0"/>
              <a:t>패킷의 크기를 인터넷 프로토콜 허용 범위 이상으로 전송하여 공격 대상의 네트워크를 마비시키는 서비스 거부 공격 방법</a:t>
            </a:r>
            <a:endParaRPr lang="en-US" altLang="ko-KR" dirty="0"/>
          </a:p>
        </p:txBody>
      </p:sp>
      <p:pic>
        <p:nvPicPr>
          <p:cNvPr id="1028" name="Picture 4" descr="ping of death">
            <a:extLst>
              <a:ext uri="{FF2B5EF4-FFF2-40B4-BE49-F238E27FC236}">
                <a16:creationId xmlns:a16="http://schemas.microsoft.com/office/drawing/2014/main" id="{6638599B-EBB5-F985-31DF-76B2D80C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000" y="2919451"/>
            <a:ext cx="6588000" cy="370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164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공격 유형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SYN Flooding</a:t>
            </a:r>
          </a:p>
          <a:p>
            <a:endParaRPr lang="en-US" altLang="ko-KR" sz="2000" dirty="0"/>
          </a:p>
          <a:p>
            <a:r>
              <a:rPr lang="en-US" altLang="ko-KR" dirty="0"/>
              <a:t>3-way-handshake </a:t>
            </a:r>
            <a:r>
              <a:rPr lang="ko-KR" altLang="en-US" dirty="0"/>
              <a:t>과정을 의도적으로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중단시킴으로써 공격 대상지인 서버가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대기 상태에 놓여 정상적인 서비스를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수행하지 못하게 하는 공격 방법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33606A-6A1B-FA0C-BE63-711AC432D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495" y="1292498"/>
            <a:ext cx="4943585" cy="427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0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공격 유형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SYN Flooding</a:t>
            </a:r>
          </a:p>
          <a:p>
            <a:endParaRPr lang="en-US" altLang="ko-KR" sz="2000" dirty="0"/>
          </a:p>
          <a:p>
            <a:r>
              <a:rPr lang="en-US" altLang="ko-KR" dirty="0"/>
              <a:t>Server</a:t>
            </a:r>
            <a:r>
              <a:rPr lang="ko-KR" altLang="en-US" dirty="0"/>
              <a:t>는 </a:t>
            </a:r>
            <a:r>
              <a:rPr lang="en-US" altLang="ko-KR" dirty="0"/>
              <a:t>Client</a:t>
            </a:r>
            <a:r>
              <a:rPr lang="ko-KR" altLang="en-US" dirty="0"/>
              <a:t>의 접속을 받아들이기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위해</a:t>
            </a:r>
            <a:r>
              <a:rPr lang="en-US" altLang="ko-KR" dirty="0"/>
              <a:t>, RAM</a:t>
            </a:r>
            <a:r>
              <a:rPr lang="ko-KR" altLang="en-US" dirty="0"/>
              <a:t>에 일정 공간을 확보</a:t>
            </a:r>
            <a:endParaRPr lang="en-US" altLang="ko-KR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Client</a:t>
            </a:r>
            <a:r>
              <a:rPr lang="ko-KR" altLang="en-US" dirty="0"/>
              <a:t>가 </a:t>
            </a:r>
            <a:r>
              <a:rPr lang="en-US" altLang="ko-KR" dirty="0"/>
              <a:t>ACK </a:t>
            </a:r>
            <a:r>
              <a:rPr lang="ko-KR" altLang="en-US" dirty="0"/>
              <a:t>패킷을 보내지 않게 되면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Server</a:t>
            </a:r>
            <a:r>
              <a:rPr lang="ko-KR" altLang="en-US" dirty="0"/>
              <a:t>는 </a:t>
            </a:r>
            <a:r>
              <a:rPr lang="en-US" altLang="ko-KR" dirty="0"/>
              <a:t>Client</a:t>
            </a:r>
            <a:r>
              <a:rPr lang="ko-KR" altLang="en-US" dirty="0"/>
              <a:t>의 연결을 받아들이기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위해 </a:t>
            </a:r>
            <a:r>
              <a:rPr lang="en-US" altLang="ko-KR" dirty="0"/>
              <a:t>RAM </a:t>
            </a:r>
            <a:r>
              <a:rPr lang="ko-KR" altLang="en-US" dirty="0"/>
              <a:t>공간을 점점 더 많이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확보해둔 상태에서 대기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4837BC-83F4-D66C-868C-B68D2B1DE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348" y="1326533"/>
            <a:ext cx="4915732" cy="420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57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Secure SDLC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암호 알고리즘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서비스 공격 유형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8049B9-32E7-3AB3-37A6-5F246F0B1A67}"/>
              </a:ext>
            </a:extLst>
          </p:cNvPr>
          <p:cNvSpPr/>
          <p:nvPr/>
        </p:nvSpPr>
        <p:spPr>
          <a:xfrm>
            <a:off x="513567" y="4352128"/>
            <a:ext cx="10734806" cy="1221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Secure SDLC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SDLC</a:t>
            </a:r>
            <a:r>
              <a:rPr lang="ko-KR" altLang="en-US" dirty="0"/>
              <a:t>에 보안 강화를 위한 프로세스를 포함한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Secure</a:t>
            </a:r>
            <a:r>
              <a:rPr lang="ko-KR" altLang="en-US" dirty="0"/>
              <a:t> </a:t>
            </a:r>
            <a:r>
              <a:rPr lang="en-US" altLang="ko-KR" dirty="0"/>
              <a:t>SDLC</a:t>
            </a:r>
            <a:r>
              <a:rPr lang="ko-KR" altLang="en-US" dirty="0"/>
              <a:t>의 대표적인 방법론</a:t>
            </a:r>
            <a:endParaRPr lang="en-US" altLang="ko-KR" dirty="0"/>
          </a:p>
          <a:p>
            <a:pPr lvl="1"/>
            <a:r>
              <a:rPr lang="en-US" altLang="ko-KR" dirty="0"/>
              <a:t>CLASP</a:t>
            </a:r>
          </a:p>
          <a:p>
            <a:pPr lvl="2"/>
            <a:r>
              <a:rPr lang="en-US" altLang="ko-KR" dirty="0"/>
              <a:t>SDLC</a:t>
            </a:r>
            <a:r>
              <a:rPr lang="ko-KR" altLang="en-US" dirty="0"/>
              <a:t>의 초기 단계에서 보안을 강화하기 위해 개발된 방법론</a:t>
            </a:r>
            <a:endParaRPr lang="en-US" altLang="ko-KR" dirty="0"/>
          </a:p>
          <a:p>
            <a:pPr lvl="1"/>
            <a:r>
              <a:rPr lang="en-US" altLang="ko-KR" dirty="0"/>
              <a:t>SDL</a:t>
            </a:r>
          </a:p>
          <a:p>
            <a:pPr lvl="2"/>
            <a:r>
              <a:rPr lang="ko-KR" altLang="en-US" dirty="0"/>
              <a:t>마이크로소프트 사에서 안전한 소프트웨어 개발을 위해 기존의 </a:t>
            </a:r>
            <a:r>
              <a:rPr lang="en-US" altLang="ko-KR" dirty="0"/>
              <a:t>SDLC</a:t>
            </a:r>
            <a:r>
              <a:rPr lang="ko-KR" altLang="en-US" dirty="0"/>
              <a:t>를 개선한 방법론</a:t>
            </a:r>
            <a:endParaRPr lang="en-US" altLang="ko-KR" dirty="0"/>
          </a:p>
          <a:p>
            <a:pPr lvl="1"/>
            <a:r>
              <a:rPr lang="en-US" altLang="ko-KR" dirty="0"/>
              <a:t>Seven Touchpoints</a:t>
            </a:r>
          </a:p>
          <a:p>
            <a:pPr lvl="2"/>
            <a:r>
              <a:rPr lang="ko-KR" altLang="en-US" dirty="0"/>
              <a:t>소프트웨어 보안의 모범사례를 </a:t>
            </a:r>
            <a:r>
              <a:rPr lang="en-US" altLang="ko-KR" dirty="0"/>
              <a:t>SDLC</a:t>
            </a:r>
            <a:r>
              <a:rPr lang="ko-KR" altLang="en-US" dirty="0"/>
              <a:t>에 통합한 방법론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162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Secure</a:t>
            </a:r>
            <a:r>
              <a:rPr lang="ko-KR" altLang="en-US" dirty="0"/>
              <a:t> </a:t>
            </a:r>
            <a:r>
              <a:rPr lang="en-US" altLang="ko-KR" dirty="0"/>
              <a:t>SDLC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931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SDLC </a:t>
            </a:r>
            <a:r>
              <a:rPr lang="ko-KR" altLang="en-US" dirty="0"/>
              <a:t>단계별 보안 활동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D845B3-BFF0-03C4-5884-667EC8410CE4}"/>
              </a:ext>
            </a:extLst>
          </p:cNvPr>
          <p:cNvSpPr/>
          <p:nvPr/>
        </p:nvSpPr>
        <p:spPr>
          <a:xfrm>
            <a:off x="514725" y="1677511"/>
            <a:ext cx="2918564" cy="638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요구사항 분석 단계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9DE07B-5594-7B64-FB17-16A0C8DD6528}"/>
              </a:ext>
            </a:extLst>
          </p:cNvPr>
          <p:cNvSpPr/>
          <p:nvPr/>
        </p:nvSpPr>
        <p:spPr>
          <a:xfrm>
            <a:off x="514725" y="2772904"/>
            <a:ext cx="2918564" cy="638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설계 단계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5F037D-82EA-90A4-CC3E-4672D47FBBA8}"/>
              </a:ext>
            </a:extLst>
          </p:cNvPr>
          <p:cNvSpPr/>
          <p:nvPr/>
        </p:nvSpPr>
        <p:spPr>
          <a:xfrm>
            <a:off x="514725" y="3870511"/>
            <a:ext cx="2918564" cy="638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구현 단계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8E526E-B22D-04BB-8579-B7E0679CCA41}"/>
              </a:ext>
            </a:extLst>
          </p:cNvPr>
          <p:cNvSpPr/>
          <p:nvPr/>
        </p:nvSpPr>
        <p:spPr>
          <a:xfrm>
            <a:off x="514725" y="4965734"/>
            <a:ext cx="2918564" cy="638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테스트 단계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2A433A-D64E-1E48-E506-1F05918DBBBA}"/>
              </a:ext>
            </a:extLst>
          </p:cNvPr>
          <p:cNvSpPr/>
          <p:nvPr/>
        </p:nvSpPr>
        <p:spPr>
          <a:xfrm>
            <a:off x="514725" y="6060957"/>
            <a:ext cx="2918564" cy="638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유지보수 단계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777907-95AF-37C0-D6CD-6BEA8066C90F}"/>
              </a:ext>
            </a:extLst>
          </p:cNvPr>
          <p:cNvSpPr txBox="1"/>
          <p:nvPr/>
        </p:nvSpPr>
        <p:spPr>
          <a:xfrm>
            <a:off x="3100312" y="1663266"/>
            <a:ext cx="86797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2000" dirty="0"/>
              <a:t>보안 항목에 해당하는 요구사항을 식별하는 작업을 수행함</a:t>
            </a:r>
            <a:endParaRPr lang="en-US" altLang="ko-KR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5AF6AF-A6EC-DDE9-8DB6-E171BA391D13}"/>
              </a:ext>
            </a:extLst>
          </p:cNvPr>
          <p:cNvSpPr txBox="1"/>
          <p:nvPr/>
        </p:nvSpPr>
        <p:spPr>
          <a:xfrm>
            <a:off x="3100312" y="2746712"/>
            <a:ext cx="86797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2000" dirty="0"/>
              <a:t>식별된 보안 요구사항들을 소프트웨어 설계서에 반영하고</a:t>
            </a:r>
            <a:r>
              <a:rPr lang="en-US" altLang="ko-KR" sz="2000" dirty="0"/>
              <a:t>, </a:t>
            </a:r>
            <a:r>
              <a:rPr lang="ko-KR" altLang="en-US" sz="2000" dirty="0"/>
              <a:t>보안 설계서를 작성함</a:t>
            </a:r>
            <a:endParaRPr lang="en-US" altLang="ko-K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8B53C0-B19A-DBA3-0C3A-031357C2A119}"/>
              </a:ext>
            </a:extLst>
          </p:cNvPr>
          <p:cNvSpPr txBox="1"/>
          <p:nvPr/>
        </p:nvSpPr>
        <p:spPr>
          <a:xfrm>
            <a:off x="3100312" y="3841935"/>
            <a:ext cx="86797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2000" dirty="0"/>
              <a:t>표준 코딩 정의서 및 소프트웨어 개발 보안 가이드를 준수하며</a:t>
            </a:r>
            <a:r>
              <a:rPr lang="en-US" altLang="ko-KR" sz="2000" dirty="0"/>
              <a:t>, </a:t>
            </a:r>
            <a:r>
              <a:rPr lang="ko-KR" altLang="en-US" sz="2000" dirty="0"/>
              <a:t>설계서에 따라 보안 요구사항들을 구현함</a:t>
            </a:r>
            <a:endParaRPr lang="en-US" altLang="ko-KR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E737B2-D18E-97C6-8038-ACC6CB2FD433}"/>
              </a:ext>
            </a:extLst>
          </p:cNvPr>
          <p:cNvSpPr txBox="1"/>
          <p:nvPr/>
        </p:nvSpPr>
        <p:spPr>
          <a:xfrm>
            <a:off x="3100312" y="4937158"/>
            <a:ext cx="86797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2000" dirty="0"/>
              <a:t>설계 단계에서 작성한 보안 설계서를 바탕으로 보안 사항들이 정확히 반영되고 동작되는지 점검함</a:t>
            </a:r>
            <a:endParaRPr lang="en-US" altLang="ko-KR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BF71CA-D9DF-B52F-01B1-C4295B467F74}"/>
              </a:ext>
            </a:extLst>
          </p:cNvPr>
          <p:cNvSpPr txBox="1"/>
          <p:nvPr/>
        </p:nvSpPr>
        <p:spPr>
          <a:xfrm>
            <a:off x="3100312" y="6032381"/>
            <a:ext cx="89440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이전 과정을 모두 수행하였음에도 발생할 수 있는 보안사고들을 식별함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사고 발생 시 이를 해결하고 보안 패치를 실시함</a:t>
            </a:r>
            <a:endParaRPr lang="en-US" altLang="ko-KR" sz="20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052CC58-A202-5B1C-AAE5-7376A8569BD0}"/>
              </a:ext>
            </a:extLst>
          </p:cNvPr>
          <p:cNvCxnSpPr>
            <a:cxnSpLocks/>
          </p:cNvCxnSpPr>
          <p:nvPr/>
        </p:nvCxnSpPr>
        <p:spPr>
          <a:xfrm>
            <a:off x="1974007" y="2386010"/>
            <a:ext cx="0" cy="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BE6C3D7-4DA8-45F3-17AA-B75B6094C19D}"/>
              </a:ext>
            </a:extLst>
          </p:cNvPr>
          <p:cNvCxnSpPr>
            <a:cxnSpLocks/>
          </p:cNvCxnSpPr>
          <p:nvPr/>
        </p:nvCxnSpPr>
        <p:spPr>
          <a:xfrm>
            <a:off x="1974007" y="3500440"/>
            <a:ext cx="0" cy="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687D611-FDD9-2DF5-96CB-5BD1BA417995}"/>
              </a:ext>
            </a:extLst>
          </p:cNvPr>
          <p:cNvCxnSpPr>
            <a:cxnSpLocks/>
          </p:cNvCxnSpPr>
          <p:nvPr/>
        </p:nvCxnSpPr>
        <p:spPr>
          <a:xfrm>
            <a:off x="1969239" y="4567247"/>
            <a:ext cx="0" cy="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976CCA7-A7C7-5D4E-9506-B9B31766334C}"/>
              </a:ext>
            </a:extLst>
          </p:cNvPr>
          <p:cNvCxnSpPr>
            <a:cxnSpLocks/>
          </p:cNvCxnSpPr>
          <p:nvPr/>
        </p:nvCxnSpPr>
        <p:spPr>
          <a:xfrm>
            <a:off x="1969242" y="5653114"/>
            <a:ext cx="0" cy="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06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Secure SDLC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소프트웨어 개발 보안 요소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6049C28-7608-77C5-62AC-9D022CF28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795595"/>
              </p:ext>
            </p:extLst>
          </p:nvPr>
        </p:nvGraphicFramePr>
        <p:xfrm>
          <a:off x="631824" y="1783080"/>
          <a:ext cx="11148256" cy="423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414">
                  <a:extLst>
                    <a:ext uri="{9D8B030D-6E8A-4147-A177-3AD203B41FA5}">
                      <a16:colId xmlns:a16="http://schemas.microsoft.com/office/drawing/2014/main" val="866435066"/>
                    </a:ext>
                  </a:extLst>
                </a:gridCol>
                <a:gridCol w="8736842">
                  <a:extLst>
                    <a:ext uri="{9D8B030D-6E8A-4147-A177-3AD203B41FA5}">
                      <a16:colId xmlns:a16="http://schemas.microsoft.com/office/drawing/2014/main" val="1174169404"/>
                    </a:ext>
                  </a:extLst>
                </a:gridCol>
              </a:tblGrid>
              <a:tr h="408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보안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86770"/>
                  </a:ext>
                </a:extLst>
              </a:tr>
              <a:tr h="704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기밀성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(Confidentiality)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시스템 내의 정보와 자원은 인가된 사용자에게만 접근이 허용됨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정보가 전송 중에 노출되더라도 데이터를 읽을 수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635933"/>
                  </a:ext>
                </a:extLst>
              </a:tr>
              <a:tr h="704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무결성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(Integrity)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시스템 내의 정보는 오직 인가된 사용자만 수정할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02750"/>
                  </a:ext>
                </a:extLst>
              </a:tr>
              <a:tr h="704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가용성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(Availability)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인가 받은 사용자는 시스템 내의 정보와 자원을 언제라도 사용할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708332"/>
                  </a:ext>
                </a:extLst>
              </a:tr>
              <a:tr h="10062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인증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(Authentication)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시스템 내의 정보와 자원을 사용하려는 사용자가 합법적인 사용자인지를 확인하는 모든 행위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대표적 방법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패스워드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인증용 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지문 검사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0656"/>
                  </a:ext>
                </a:extLst>
              </a:tr>
              <a:tr h="704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부인 방지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NonRepudiation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데이터를 </a:t>
                      </a:r>
                      <a:r>
                        <a:rPr lang="ko-KR" altLang="en-US" dirty="0" err="1"/>
                        <a:t>송ㆍ수신한</a:t>
                      </a:r>
                      <a:r>
                        <a:rPr lang="ko-KR" altLang="en-US" dirty="0"/>
                        <a:t> 자가 </a:t>
                      </a:r>
                      <a:r>
                        <a:rPr lang="ko-KR" altLang="en-US" dirty="0" err="1"/>
                        <a:t>송ㆍ수신</a:t>
                      </a:r>
                      <a:r>
                        <a:rPr lang="ko-KR" altLang="en-US" dirty="0"/>
                        <a:t> 사실을 부인할 수 없도록 </a:t>
                      </a:r>
                      <a:r>
                        <a:rPr lang="ko-KR" altLang="en-US" dirty="0" err="1"/>
                        <a:t>송ㆍ수신</a:t>
                      </a:r>
                      <a:r>
                        <a:rPr lang="ko-KR" altLang="en-US" dirty="0"/>
                        <a:t> 증거를 제공함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94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37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 알고리즘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정보를 보호하기 위해 </a:t>
            </a:r>
            <a:r>
              <a:rPr lang="ko-KR" altLang="en-US" dirty="0" err="1"/>
              <a:t>평문을</a:t>
            </a:r>
            <a:r>
              <a:rPr lang="ko-KR" altLang="en-US" dirty="0"/>
              <a:t> 암호화된 문장으로 만드는 방법</a:t>
            </a:r>
            <a:endParaRPr lang="en-US" altLang="ko-KR" dirty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dirty="0"/>
              <a:t>암호 방식 분류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42C1D2-EA9F-FB00-308E-B41C5B5F7DE6}"/>
              </a:ext>
            </a:extLst>
          </p:cNvPr>
          <p:cNvSpPr/>
          <p:nvPr/>
        </p:nvSpPr>
        <p:spPr>
          <a:xfrm>
            <a:off x="786997" y="4244525"/>
            <a:ext cx="1791222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암호화 방식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9EEACA-4402-ABB9-0608-0DE53AB63D39}"/>
              </a:ext>
            </a:extLst>
          </p:cNvPr>
          <p:cNvSpPr/>
          <p:nvPr/>
        </p:nvSpPr>
        <p:spPr>
          <a:xfrm>
            <a:off x="3503112" y="5058716"/>
            <a:ext cx="1791222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단방향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99E2F1-9B4D-BEE1-A606-2E1B3F07E11C}"/>
              </a:ext>
            </a:extLst>
          </p:cNvPr>
          <p:cNvSpPr/>
          <p:nvPr/>
        </p:nvSpPr>
        <p:spPr>
          <a:xfrm>
            <a:off x="8849638" y="3529577"/>
            <a:ext cx="1791222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</a:t>
            </a:r>
            <a:r>
              <a:rPr lang="ko-KR" altLang="en-US" dirty="0"/>
              <a:t> 방식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7D7601-C76F-CA20-A212-D5EB273B0681}"/>
              </a:ext>
            </a:extLst>
          </p:cNvPr>
          <p:cNvSpPr/>
          <p:nvPr/>
        </p:nvSpPr>
        <p:spPr>
          <a:xfrm>
            <a:off x="8849638" y="2443039"/>
            <a:ext cx="1791222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Stream</a:t>
            </a:r>
            <a:r>
              <a:rPr lang="ko-KR" altLang="en-US" dirty="0"/>
              <a:t> 방식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30E478-2A07-3962-0D3A-D6165FB9DC3E}"/>
              </a:ext>
            </a:extLst>
          </p:cNvPr>
          <p:cNvSpPr/>
          <p:nvPr/>
        </p:nvSpPr>
        <p:spPr>
          <a:xfrm>
            <a:off x="3503112" y="3555594"/>
            <a:ext cx="1791222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양방향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8789E9-CC6C-8CB9-34F6-BB5B65F849FB}"/>
              </a:ext>
            </a:extLst>
          </p:cNvPr>
          <p:cNvSpPr/>
          <p:nvPr/>
        </p:nvSpPr>
        <p:spPr>
          <a:xfrm>
            <a:off x="6176375" y="4030618"/>
            <a:ext cx="1791222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FC8CC8-D124-272E-0D18-6F143C27DDD1}"/>
              </a:ext>
            </a:extLst>
          </p:cNvPr>
          <p:cNvSpPr/>
          <p:nvPr/>
        </p:nvSpPr>
        <p:spPr>
          <a:xfrm>
            <a:off x="6176375" y="5058715"/>
            <a:ext cx="1791222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HASH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C2E714-AB50-EF9F-354E-460D3F3002B0}"/>
              </a:ext>
            </a:extLst>
          </p:cNvPr>
          <p:cNvSpPr/>
          <p:nvPr/>
        </p:nvSpPr>
        <p:spPr>
          <a:xfrm>
            <a:off x="6176375" y="3002521"/>
            <a:ext cx="1791222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개인키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08D3B0B-DD49-5401-9539-4B38E7B37318}"/>
              </a:ext>
            </a:extLst>
          </p:cNvPr>
          <p:cNvCxnSpPr>
            <a:cxnSpLocks/>
            <a:stCxn id="9" idx="1"/>
            <a:endCxn id="6" idx="1"/>
          </p:cNvCxnSpPr>
          <p:nvPr/>
        </p:nvCxnSpPr>
        <p:spPr>
          <a:xfrm rot="10800000" flipV="1">
            <a:off x="3503112" y="3806115"/>
            <a:ext cx="12700" cy="1503122"/>
          </a:xfrm>
          <a:prstGeom prst="bentConnector3">
            <a:avLst>
              <a:gd name="adj1" fmla="val 31808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25D04989-EB06-ABD4-4B56-2B16C7E57927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>
            <a:off x="5668676" y="3760740"/>
            <a:ext cx="1028098" cy="12700"/>
          </a:xfrm>
          <a:prstGeom prst="bentConnector4">
            <a:avLst>
              <a:gd name="adj1" fmla="val 47"/>
              <a:gd name="adj2" fmla="val 31821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53A6294-66F6-0F0E-316F-166EE5306E0A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rot="10800000" flipV="1">
            <a:off x="8849638" y="2693560"/>
            <a:ext cx="12700" cy="1086538"/>
          </a:xfrm>
          <a:prstGeom prst="bentConnector3">
            <a:avLst>
              <a:gd name="adj1" fmla="val 33780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4309BC8-AD95-5840-3946-6988120042A2}"/>
              </a:ext>
            </a:extLst>
          </p:cNvPr>
          <p:cNvCxnSpPr>
            <a:stCxn id="5" idx="3"/>
          </p:cNvCxnSpPr>
          <p:nvPr/>
        </p:nvCxnSpPr>
        <p:spPr>
          <a:xfrm flipV="1">
            <a:off x="2578219" y="4495045"/>
            <a:ext cx="5532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C36F94C-F98A-D6AC-E764-B4B65C8BB4C0}"/>
              </a:ext>
            </a:extLst>
          </p:cNvPr>
          <p:cNvCxnSpPr>
            <a:cxnSpLocks/>
          </p:cNvCxnSpPr>
          <p:nvPr/>
        </p:nvCxnSpPr>
        <p:spPr>
          <a:xfrm>
            <a:off x="5303559" y="3804315"/>
            <a:ext cx="495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EEC9899-F34A-C480-2E97-FDB86B00134F}"/>
              </a:ext>
            </a:extLst>
          </p:cNvPr>
          <p:cNvCxnSpPr>
            <a:cxnSpLocks/>
          </p:cNvCxnSpPr>
          <p:nvPr/>
        </p:nvCxnSpPr>
        <p:spPr>
          <a:xfrm>
            <a:off x="7964296" y="3236829"/>
            <a:ext cx="478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09263C7-C0A9-2028-DF78-EAF8369103BD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303559" y="5309236"/>
            <a:ext cx="8728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3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 알고리즘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개인키 암호화 기법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동일한 키로 데이터를 암호화하고 </a:t>
            </a:r>
            <a:r>
              <a:rPr lang="ko-KR" altLang="en-US" dirty="0" err="1"/>
              <a:t>복호화하는</a:t>
            </a:r>
            <a:r>
              <a:rPr lang="ko-KR" altLang="en-US" dirty="0"/>
              <a:t> 암호화 기법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F672186-3633-2500-8FEB-278DA9531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823518"/>
              </p:ext>
            </p:extLst>
          </p:nvPr>
        </p:nvGraphicFramePr>
        <p:xfrm>
          <a:off x="1189973" y="3429000"/>
          <a:ext cx="9494728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909">
                  <a:extLst>
                    <a:ext uri="{9D8B030D-6E8A-4147-A177-3AD203B41FA5}">
                      <a16:colId xmlns:a16="http://schemas.microsoft.com/office/drawing/2014/main" val="3245053881"/>
                    </a:ext>
                  </a:extLst>
                </a:gridCol>
                <a:gridCol w="6329819">
                  <a:extLst>
                    <a:ext uri="{9D8B030D-6E8A-4147-A177-3AD203B41FA5}">
                      <a16:colId xmlns:a16="http://schemas.microsoft.com/office/drawing/2014/main" val="2943311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개인키 암호화 기법의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1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dirty="0"/>
                        <a:t>스트림 암호화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/>
                        <a:t>평문과</a:t>
                      </a:r>
                      <a:r>
                        <a:rPr lang="ko-KR" altLang="en-US" dirty="0"/>
                        <a:t> 동일한 길이의 스트림을 생성하여 비트 단위로 암호화 하는 방식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종류</a:t>
                      </a:r>
                      <a:r>
                        <a:rPr lang="en-US" altLang="ko-KR" dirty="0"/>
                        <a:t>: LFSR, RC4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87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블록 암호화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한 번에 하나의 데이터 블록을 암호화 하는 방식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종류</a:t>
                      </a:r>
                      <a:r>
                        <a:rPr lang="en-US" altLang="ko-KR" dirty="0"/>
                        <a:t>: DES,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SEED,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AES,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ARIA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163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08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 알고리즘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공개키 암호화 기법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암호화할 때 사용하는 공개키는 사용자에게 공개하고</a:t>
            </a:r>
            <a:r>
              <a:rPr lang="en-US" altLang="ko-KR" dirty="0"/>
              <a:t>, </a:t>
            </a:r>
            <a:r>
              <a:rPr lang="ko-KR" altLang="en-US" dirty="0" err="1"/>
              <a:t>복호화할</a:t>
            </a:r>
            <a:r>
              <a:rPr lang="ko-KR" altLang="en-US" dirty="0"/>
              <a:t> 때의 비밀키는 관리자가 비밀리에 관리하는 암호화 기법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관리해야 할 키의 수가 적지만</a:t>
            </a:r>
            <a:r>
              <a:rPr lang="en-US" altLang="ko-KR" dirty="0"/>
              <a:t>, </a:t>
            </a:r>
            <a:r>
              <a:rPr lang="ko-KR" altLang="en-US" dirty="0"/>
              <a:t>암호화</a:t>
            </a:r>
            <a:r>
              <a:rPr lang="en-US" altLang="ko-KR" dirty="0"/>
              <a:t>/</a:t>
            </a:r>
            <a:r>
              <a:rPr lang="ko-KR" altLang="en-US" dirty="0"/>
              <a:t>복호화 속도가 느리다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종류</a:t>
            </a:r>
            <a:r>
              <a:rPr lang="en-US" altLang="ko-KR" dirty="0"/>
              <a:t>: RSA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39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 알고리즘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양방향 알고리즘의 종류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A10D55E-A584-AA0E-6409-3B6343551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246719"/>
              </p:ext>
            </p:extLst>
          </p:nvPr>
        </p:nvGraphicFramePr>
        <p:xfrm>
          <a:off x="411162" y="1897111"/>
          <a:ext cx="11250570" cy="412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580">
                  <a:extLst>
                    <a:ext uri="{9D8B030D-6E8A-4147-A177-3AD203B41FA5}">
                      <a16:colId xmlns:a16="http://schemas.microsoft.com/office/drawing/2014/main" val="3855597951"/>
                    </a:ext>
                  </a:extLst>
                </a:gridCol>
                <a:gridCol w="9619990">
                  <a:extLst>
                    <a:ext uri="{9D8B030D-6E8A-4147-A177-3AD203B41FA5}">
                      <a16:colId xmlns:a16="http://schemas.microsoft.com/office/drawing/2014/main" val="932222865"/>
                    </a:ext>
                  </a:extLst>
                </a:gridCol>
              </a:tblGrid>
              <a:tr h="382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241875"/>
                  </a:ext>
                </a:extLst>
              </a:tr>
              <a:tr h="634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KISA</a:t>
                      </a:r>
                      <a:r>
                        <a:rPr lang="ko-KR" altLang="en-US" dirty="0"/>
                        <a:t>에서 개발한 블록 암호화 알고리즘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블록 크기는 </a:t>
                      </a:r>
                      <a:r>
                        <a:rPr lang="en-US" altLang="ko-KR" dirty="0"/>
                        <a:t>128</a:t>
                      </a:r>
                      <a:r>
                        <a:rPr lang="ko-KR" altLang="en-US" dirty="0"/>
                        <a:t>비트이며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키 길이에 따라 </a:t>
                      </a:r>
                      <a:r>
                        <a:rPr lang="en-US" altLang="ko-KR" dirty="0"/>
                        <a:t>128, 256</a:t>
                      </a:r>
                      <a:r>
                        <a:rPr lang="ko-KR" altLang="en-US" dirty="0"/>
                        <a:t>으로 분류됨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31870"/>
                  </a:ext>
                </a:extLst>
              </a:tr>
              <a:tr h="634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ARIA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국가정보원과 산학연협회가 개발한 블록 암호화 알고리즘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52595"/>
                  </a:ext>
                </a:extLst>
              </a:tr>
              <a:tr h="634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미국 </a:t>
                      </a:r>
                      <a:r>
                        <a:rPr lang="en-US" altLang="ko-KR" dirty="0"/>
                        <a:t>NBS(NIST)</a:t>
                      </a:r>
                      <a:r>
                        <a:rPr lang="ko-KR" altLang="en-US" dirty="0"/>
                        <a:t>에서 발표한 개인키 암호화 알고리즘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블록 크기는 </a:t>
                      </a:r>
                      <a:r>
                        <a:rPr lang="en-US" altLang="ko-KR" dirty="0"/>
                        <a:t>64</a:t>
                      </a:r>
                      <a:r>
                        <a:rPr lang="ko-KR" altLang="en-US" dirty="0"/>
                        <a:t>비트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키 길이는 </a:t>
                      </a:r>
                      <a:r>
                        <a:rPr lang="en-US" altLang="ko-KR" dirty="0"/>
                        <a:t>56</a:t>
                      </a:r>
                      <a:r>
                        <a:rPr lang="ko-KR" altLang="en-US" dirty="0"/>
                        <a:t>비트이며 </a:t>
                      </a:r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회의 라운드를 수행함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DES</a:t>
                      </a:r>
                      <a:r>
                        <a:rPr lang="ko-KR" altLang="en-US" dirty="0"/>
                        <a:t>를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번 적용하여 보안을 더욱 강화한 </a:t>
                      </a:r>
                      <a:r>
                        <a:rPr lang="en-US" altLang="ko-KR" dirty="0"/>
                        <a:t>3DES</a:t>
                      </a:r>
                      <a:r>
                        <a:rPr lang="ko-KR" altLang="en-US" dirty="0"/>
                        <a:t>도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564749"/>
                  </a:ext>
                </a:extLst>
              </a:tr>
              <a:tr h="634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NIST</a:t>
                      </a:r>
                      <a:r>
                        <a:rPr lang="ko-KR" altLang="en-US" dirty="0"/>
                        <a:t>에서 발표한 개인키 암호화 알고리즘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DES</a:t>
                      </a:r>
                      <a:r>
                        <a:rPr lang="ko-KR" altLang="en-US" dirty="0"/>
                        <a:t>의 한계를 느낀 </a:t>
                      </a:r>
                      <a:r>
                        <a:rPr lang="en-US" altLang="ko-KR" dirty="0"/>
                        <a:t>NIST</a:t>
                      </a:r>
                      <a:r>
                        <a:rPr lang="ko-KR" altLang="en-US" dirty="0"/>
                        <a:t>에서 공모한 후 발표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블록 크기는 </a:t>
                      </a:r>
                      <a:r>
                        <a:rPr lang="en-US" altLang="ko-KR" dirty="0"/>
                        <a:t>128</a:t>
                      </a:r>
                      <a:r>
                        <a:rPr lang="ko-KR" altLang="en-US" dirty="0"/>
                        <a:t>비트이며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키 길이에 따라 </a:t>
                      </a:r>
                      <a:r>
                        <a:rPr lang="en-US" altLang="ko-KR" dirty="0"/>
                        <a:t>AES-128, AES-192, AES-256</a:t>
                      </a:r>
                      <a:r>
                        <a:rPr lang="ko-KR" altLang="en-US" dirty="0"/>
                        <a:t>으로 분류됨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5470"/>
                  </a:ext>
                </a:extLst>
              </a:tr>
              <a:tr h="634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RSA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MIT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Rivest, Shamir, Adelman</a:t>
                      </a:r>
                      <a:r>
                        <a:rPr lang="ko-KR" altLang="en-US" dirty="0"/>
                        <a:t>에 의해 제안된 공개키 암호화 알고리즘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큰 숫자를 소인수분해 하기 어렵다는 것에 기반하여 만들어짐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199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9670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713</Words>
  <Application>Microsoft Office PowerPoint</Application>
  <PresentationFormat>와이드스크린</PresentationFormat>
  <Paragraphs>151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CryptoCraft 테마</vt:lpstr>
      <vt:lpstr>제목 테마</vt:lpstr>
      <vt:lpstr>소프트웨어 개발 보안 구축</vt:lpstr>
      <vt:lpstr>PowerPoint 프레젠테이션</vt:lpstr>
      <vt:lpstr>Secure SDLC</vt:lpstr>
      <vt:lpstr>Secure SDLC</vt:lpstr>
      <vt:lpstr>Secure SDLC</vt:lpstr>
      <vt:lpstr>암호 알고리즘</vt:lpstr>
      <vt:lpstr>암호 알고리즘</vt:lpstr>
      <vt:lpstr>암호 알고리즘</vt:lpstr>
      <vt:lpstr>암호 알고리즘</vt:lpstr>
      <vt:lpstr>암호 알고리즘</vt:lpstr>
      <vt:lpstr>서비스 공격 유형</vt:lpstr>
      <vt:lpstr>서비스 공격 유형</vt:lpstr>
      <vt:lpstr>서비스 공격 유형</vt:lpstr>
      <vt:lpstr>서비스 공격 유형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송민호</cp:lastModifiedBy>
  <cp:revision>149</cp:revision>
  <dcterms:created xsi:type="dcterms:W3CDTF">2019-03-05T04:29:07Z</dcterms:created>
  <dcterms:modified xsi:type="dcterms:W3CDTF">2022-10-09T10:56:24Z</dcterms:modified>
</cp:coreProperties>
</file>