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0"/>
  </p:notesMasterIdLst>
  <p:handoutMasterIdLst>
    <p:handoutMasterId r:id="rId41"/>
  </p:handoutMasterIdLst>
  <p:sldIdLst>
    <p:sldId id="269" r:id="rId3"/>
    <p:sldId id="281" r:id="rId4"/>
    <p:sldId id="288" r:id="rId5"/>
    <p:sldId id="287" r:id="rId6"/>
    <p:sldId id="289" r:id="rId7"/>
    <p:sldId id="283" r:id="rId8"/>
    <p:sldId id="285" r:id="rId9"/>
    <p:sldId id="290" r:id="rId10"/>
    <p:sldId id="299" r:id="rId11"/>
    <p:sldId id="284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0" r:id="rId24"/>
    <p:sldId id="313" r:id="rId25"/>
    <p:sldId id="312" r:id="rId26"/>
    <p:sldId id="316" r:id="rId27"/>
    <p:sldId id="317" r:id="rId28"/>
    <p:sldId id="318" r:id="rId29"/>
    <p:sldId id="314" r:id="rId30"/>
    <p:sldId id="315" r:id="rId31"/>
    <p:sldId id="292" r:id="rId32"/>
    <p:sldId id="293" r:id="rId33"/>
    <p:sldId id="295" r:id="rId34"/>
    <p:sldId id="294" r:id="rId35"/>
    <p:sldId id="296" r:id="rId36"/>
    <p:sldId id="297" r:id="rId37"/>
    <p:sldId id="298" r:id="rId38"/>
    <p:sldId id="27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94660"/>
  </p:normalViewPr>
  <p:slideViewPr>
    <p:cSldViewPr snapToGrid="0">
      <p:cViewPr>
        <p:scale>
          <a:sx n="75" d="100"/>
          <a:sy n="75" d="100"/>
        </p:scale>
        <p:origin x="-432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time_continue=2&amp;v=EJeMVh4tm1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time_continue=2&amp;v=EJeMVh4tm1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time_continue=2&amp;v=EJeMVh4tm1w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2&amp;v=EJeMVh4tm1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youtube.com/watch?time_continue=2&amp;v=EJeMVh4tm1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cIIt_TyXm8&amp;t=3591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moef.go.kr/nw/nes/detailNesDtaView.do?searchKeyword1=%EC%98%88%EC%82%B0%EC%95%88&amp;bbsId=MOSFBBS_000000000028&amp;menuNo=4010100&amp;searchBbsId1=MOSFBBS_000000000028&amp;listType=1&amp;searchSort=1&amp;pageIndex=1&amp;searchKeyword=%EC%98%88%EC%82%B0%EC%95%88&amp;searchCondition=0&amp;searchUseYn=0&amp;searchNttId1=MOSF_000000000039983&amp;searchMenu=4010100&amp;searchNttId=MOSF_00000000003998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2020 ICT </a:t>
            </a:r>
            <a:r>
              <a:rPr lang="ko-KR" altLang="en-US" sz="4800" dirty="0" smtClean="0"/>
              <a:t>기술 동향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최승</a:t>
            </a:r>
            <a:r>
              <a:rPr lang="ko-KR" altLang="en-US" dirty="0"/>
              <a:t>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57716" y="4488934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https://youtu.be/ZWx0HHy4On0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2020 </a:t>
            </a:r>
            <a:r>
              <a:rPr lang="ko-KR" altLang="en-US" dirty="0" smtClean="0"/>
              <a:t>기술 동향</a:t>
            </a:r>
            <a:endParaRPr lang="ko-KR" altLang="en-US" dirty="0"/>
          </a:p>
        </p:txBody>
      </p:sp>
      <p:pic>
        <p:nvPicPr>
          <p:cNvPr id="4" name="Picture 2" descr="https://www.wired.kr/news/photo/202001/804_1367_44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55" y="1578292"/>
            <a:ext cx="8510905" cy="453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융합 기술 및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블록체인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- 4</a:t>
            </a:r>
            <a:r>
              <a:rPr lang="ko-KR" altLang="en-US" sz="2400" dirty="0" smtClean="0"/>
              <a:t>차 산업혁명 핵심 기술 중 하나로 꼽힘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분산원장 기술을 기반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데이터의 신뢰성과 안전성 보장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인공지능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딥러닝</a:t>
            </a:r>
            <a:r>
              <a:rPr lang="en-US" altLang="ko-KR" sz="1800" dirty="0" smtClean="0"/>
              <a:t>)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거래의 투명성 보장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* </a:t>
            </a:r>
            <a:r>
              <a:rPr lang="ko-KR" altLang="en-US" sz="2400" dirty="0" smtClean="0"/>
              <a:t>도입을 위해서 기업의 모든 것이 새롭게 진행되어야 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5696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융합 기술 및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블록체인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탈중앙화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시간별로</a:t>
            </a:r>
            <a:r>
              <a:rPr lang="ko-KR" altLang="en-US" sz="2400" dirty="0" smtClean="0"/>
              <a:t> 정렬되는 블록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분산 원장 구조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자동 동기화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합의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스마트 계약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84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융합 기술 및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9747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블록체인 유형별 특징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91544"/>
              </p:ext>
            </p:extLst>
          </p:nvPr>
        </p:nvGraphicFramePr>
        <p:xfrm>
          <a:off x="3340100" y="1037166"/>
          <a:ext cx="8128000" cy="53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000"/>
                <a:gridCol w="1790700"/>
                <a:gridCol w="2235200"/>
                <a:gridCol w="27051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요소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퍼블릭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프라이빗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컨소시엄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관리주체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모든 거래 참여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 중앙기관이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모든 권한 보유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컨소시엄에 소속된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참여자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거버넌스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한번 정한 규칙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변경이 어려움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중앙기관의 의사결정에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따라 법칙 변경 가능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컨소시험</a:t>
                      </a:r>
                      <a:r>
                        <a:rPr lang="ko-KR" altLang="en-US" sz="1400" dirty="0" smtClean="0"/>
                        <a:t> 참여자들의 합의에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따라 법칙 변경 가능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확장성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낮음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높음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높음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거래속도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상대적으로 느림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빠름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빠름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접근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누구나 접근 가능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허가받은</a:t>
                      </a:r>
                      <a:r>
                        <a:rPr lang="ko-KR" altLang="en-US" sz="1400" dirty="0" smtClean="0"/>
                        <a:t> 사용자만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허가받은</a:t>
                      </a:r>
                      <a:r>
                        <a:rPr lang="ko-KR" altLang="en-US" sz="1400" dirty="0" smtClean="0"/>
                        <a:t> 사용자만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식별성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익명성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식별 가능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식별 가능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거래 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PoW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PoS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중앙기관에 의해 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사전 합의된 규칙에 따름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인증된 거래 </a:t>
                      </a:r>
                      <a:r>
                        <a:rPr lang="ko-KR" altLang="en-US" sz="1400" dirty="0" err="1" smtClean="0"/>
                        <a:t>증명자</a:t>
                      </a:r>
                      <a:r>
                        <a:rPr lang="ko-KR" altLang="en-US" sz="1400" dirty="0" smtClean="0"/>
                        <a:t> 존재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암호화폐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거래증명의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매개체로 필요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불필요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불필요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안전성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신뢰성</a:t>
                      </a:r>
                      <a:r>
                        <a:rPr lang="en-US" altLang="ko-KR" sz="1400" dirty="0" smtClean="0"/>
                        <a:t>, </a:t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투명성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높은 효율성과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err="1" smtClean="0"/>
                        <a:t>확장성</a:t>
                      </a:r>
                      <a:r>
                        <a:rPr lang="ko-KR" altLang="en-US" sz="1400" dirty="0" smtClean="0"/>
                        <a:t> 보장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높은 효율성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확장성</a:t>
                      </a:r>
                      <a:r>
                        <a:rPr lang="ko-KR" altLang="en-US" sz="1400" dirty="0" smtClean="0"/>
                        <a:t> 보장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거래속도느림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err="1" smtClean="0"/>
                        <a:t>확장성</a:t>
                      </a:r>
                      <a:r>
                        <a:rPr lang="ko-KR" altLang="en-US" sz="1400" dirty="0" smtClean="0"/>
                        <a:t> 낮음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보안성이</a:t>
                      </a:r>
                      <a:r>
                        <a:rPr lang="ko-KR" altLang="en-US" sz="1400" dirty="0" smtClean="0"/>
                        <a:t> 낮음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개입이 필요할 수 있음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투명성과 </a:t>
                      </a:r>
                      <a:r>
                        <a:rPr lang="ko-KR" altLang="en-US" sz="1400" dirty="0" err="1" smtClean="0"/>
                        <a:t>보안성이</a:t>
                      </a:r>
                      <a:r>
                        <a:rPr lang="ko-KR" altLang="en-US" sz="1400" dirty="0" smtClean="0"/>
                        <a:t> 낮음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활용사례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비트코인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이더리움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나스닥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링크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Tendermint</a:t>
                      </a:r>
                      <a:r>
                        <a:rPr lang="en-US" altLang="ko-KR" sz="1400" dirty="0" smtClean="0"/>
                        <a:t>, CASPER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7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융합 기술 및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금융 산업 분야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블록체인을 통한 비용 절감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효율성 제고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err="1" smtClean="0"/>
              <a:t>프라이빗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컨소시엄 블록체인을 활용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해외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글로벌 중앙은행들이 자체 암호화폐를 개발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블록체인을 금융 프로세스에 도입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국내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블록체인을 직접 활용한 비즈니스보다는 해외송금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인증과 같은 서비스에 활용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기업 투자 분야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err="1" smtClean="0"/>
              <a:t>크라우드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펀딩으로</a:t>
            </a:r>
            <a:r>
              <a:rPr lang="ko-KR" altLang="en-US" sz="2000" dirty="0" smtClean="0"/>
              <a:t> 기업에 투자할 수 있은 </a:t>
            </a:r>
            <a:r>
              <a:rPr lang="en-US" altLang="ko-KR" sz="2000" dirty="0" smtClean="0"/>
              <a:t>ICO</a:t>
            </a:r>
            <a:r>
              <a:rPr lang="ko-KR" altLang="en-US" sz="2000" dirty="0" smtClean="0"/>
              <a:t>와 같이 신규자금 확보 수단에 활용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695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융합 기술 및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물류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유통 산업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여러 회사가 관여하는 여러 단계의 복잡한 계약의 서류 기록을 간소화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err="1" smtClean="0"/>
              <a:t>위변조</a:t>
            </a:r>
            <a:r>
              <a:rPr lang="ko-KR" altLang="en-US" sz="2000" dirty="0" smtClean="0"/>
              <a:t> 가능성을 차단하는데 블록체인 적극 활용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블록체인과 사물인터넷 기술을 융합하여 유통 과정을 투명하게 모니터링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책임 소재를 명확히 밝힐 수 있음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의료 분야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환자의 개인건강기록 관리에 블록체인 적용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환자가 직접 본인의 의료정보를 관리</a:t>
            </a: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* </a:t>
            </a:r>
            <a:r>
              <a:rPr lang="ko-KR" altLang="en-US" sz="2000" dirty="0" smtClean="0">
                <a:sym typeface="Wingdings" pitchFamily="2" charset="2"/>
              </a:rPr>
              <a:t>스마트 </a:t>
            </a:r>
            <a:r>
              <a:rPr lang="ko-KR" altLang="en-US" sz="2000" dirty="0" err="1" smtClean="0">
                <a:sym typeface="Wingdings" pitchFamily="2" charset="2"/>
              </a:rPr>
              <a:t>컨트랙트와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r>
              <a:rPr lang="ko-KR" altLang="en-US" sz="2000" dirty="0" err="1" smtClean="0">
                <a:sym typeface="Wingdings" pitchFamily="2" charset="2"/>
              </a:rPr>
              <a:t>개인키를</a:t>
            </a:r>
            <a:r>
              <a:rPr lang="ko-KR" altLang="en-US" sz="2000" dirty="0" smtClean="0">
                <a:sym typeface="Wingdings" pitchFamily="2" charset="2"/>
              </a:rPr>
              <a:t> 이용해 정해진 시간 동안만 정보를 열람할 수 있도록 설정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47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스마트 시티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디지털 트윈</a:t>
            </a:r>
            <a:r>
              <a:rPr lang="en-US" altLang="ko-KR" sz="2000" dirty="0" smtClean="0"/>
              <a:t>(Digital Twin)</a:t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컴퓨터에 현실 속 사물의 쌍둥이를 만들고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현실에서 발생할 수 있는 상황을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컴퓨터로 </a:t>
            </a:r>
            <a:r>
              <a:rPr lang="ko-KR" altLang="en-US" sz="2000" dirty="0" err="1" smtClean="0"/>
              <a:t>시뮬레이션하여</a:t>
            </a:r>
            <a:r>
              <a:rPr lang="ko-KR" altLang="en-US" sz="2000" dirty="0" smtClean="0"/>
              <a:t> 결과를 미리 예측하는 기술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스마트시티의 계획운영관리 모델로 주목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가상세계와 현실세계를 통합</a:t>
            </a:r>
            <a:r>
              <a:rPr lang="en-US" altLang="ko-KR" sz="2000" dirty="0" smtClean="0"/>
              <a:t>(CPS: Cyber Physical System)</a:t>
            </a:r>
            <a:r>
              <a:rPr lang="ko-KR" altLang="en-US" sz="2000" dirty="0" smtClean="0"/>
              <a:t>의 핵심은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공간정보</a:t>
            </a:r>
            <a:r>
              <a:rPr lang="en-US" altLang="ko-KR" sz="2000" dirty="0" smtClean="0"/>
              <a:t>(Spatial Information)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386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스마트 시티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가상세계와 현실세계를 통합</a:t>
            </a:r>
            <a:r>
              <a:rPr lang="en-US" altLang="ko-KR" sz="2000" dirty="0" smtClean="0"/>
              <a:t>(CPS: Cyber Physical System)</a:t>
            </a:r>
            <a:r>
              <a:rPr lang="ko-KR" altLang="en-US" sz="2000" dirty="0" smtClean="0"/>
              <a:t>의 핵심은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공간정보</a:t>
            </a:r>
            <a:r>
              <a:rPr lang="en-US" altLang="ko-KR" sz="2000" dirty="0" smtClean="0"/>
              <a:t>(Spatial Information)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현재는 </a:t>
            </a:r>
            <a:r>
              <a:rPr lang="en-US" altLang="ko-KR" sz="2000" dirty="0" smtClean="0"/>
              <a:t>GPS </a:t>
            </a:r>
            <a:r>
              <a:rPr lang="ko-KR" altLang="en-US" sz="2000" dirty="0" smtClean="0"/>
              <a:t>정보를 활용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위치기반의 개인정보는 관련 법률에 의해 활용이 제한되거나 일부 공개되는 정보는 보안에 취약함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이를 해결하기 위한 블록체인의 도입이 제시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794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스마트 시티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FOAM(the Future of Proof Location)</a:t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00" y="6129010"/>
            <a:ext cx="786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FOAM – How Proof of location works: </a:t>
            </a: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www.youtube.com/watch?time_continue=2&amp;v=EJeMVh4tm1w</a:t>
            </a:r>
          </a:p>
          <a:p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286000"/>
            <a:ext cx="252334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6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FOAM(the Future of Proof Location)</a:t>
            </a:r>
            <a:br>
              <a:rPr lang="en-US" altLang="ko-KR" sz="2000" dirty="0" smtClean="0"/>
            </a:br>
            <a:r>
              <a:rPr lang="en-US" altLang="ko-KR" sz="2000" dirty="0" smtClean="0"/>
              <a:t>1. Zone Anchor </a:t>
            </a:r>
            <a:r>
              <a:rPr lang="ko-KR" altLang="en-US" sz="2000" dirty="0" smtClean="0"/>
              <a:t>역할을 등록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1.1 </a:t>
            </a:r>
            <a:r>
              <a:rPr lang="ko-KR" altLang="en-US" sz="2000" dirty="0" smtClean="0"/>
              <a:t>다른 </a:t>
            </a:r>
            <a:r>
              <a:rPr lang="en-US" altLang="ko-KR" sz="2000" dirty="0" smtClean="0"/>
              <a:t>Zone Anchor 3</a:t>
            </a:r>
            <a:r>
              <a:rPr lang="ko-KR" altLang="en-US" sz="2000" dirty="0" smtClean="0"/>
              <a:t>개를 검색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1.2 Anchor </a:t>
            </a:r>
            <a:r>
              <a:rPr lang="ko-KR" altLang="en-US" sz="2000" dirty="0" smtClean="0"/>
              <a:t>간의 시간대 설정해 동기화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1.3 Zone </a:t>
            </a:r>
            <a:r>
              <a:rPr lang="ko-KR" altLang="en-US" sz="2000" dirty="0" smtClean="0"/>
              <a:t>형성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00" y="6129010"/>
            <a:ext cx="786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FOAM – How Proof of location works: </a:t>
            </a: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www.youtube.com/watch?time_continue=2&amp;v=EJeMVh4tm1w</a:t>
            </a:r>
          </a:p>
          <a:p>
            <a:endParaRPr lang="ko-KR" altLang="en-US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82625" y="3683000"/>
            <a:ext cx="3282488" cy="2303909"/>
            <a:chOff x="682625" y="3835400"/>
            <a:chExt cx="3282488" cy="230390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25" y="3835400"/>
              <a:ext cx="3282488" cy="204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78587" y="5862310"/>
              <a:ext cx="2290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1.1 Zone Anchor synchronizing</a:t>
              </a:r>
              <a:endParaRPr lang="ko-KR" altLang="en-US" sz="12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454525" y="3682999"/>
            <a:ext cx="3384673" cy="2321700"/>
            <a:chOff x="6575425" y="3835399"/>
            <a:chExt cx="3384673" cy="23217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425" y="3835399"/>
              <a:ext cx="3384673" cy="204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446863" y="5880100"/>
              <a:ext cx="16417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1.3 Zone establishing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3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2020 </a:t>
            </a:r>
            <a:r>
              <a:rPr lang="ko-KR" altLang="en-US" dirty="0" smtClean="0"/>
              <a:t>기술 동향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 smtClean="0"/>
              <a:t>디지털 뉴딜 정책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한국판 뉴딜 정책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뉴딜 정책</a:t>
            </a:r>
            <a:r>
              <a:rPr lang="en-US" altLang="ko-KR" sz="1600" dirty="0" smtClean="0"/>
              <a:t>: - </a:t>
            </a:r>
            <a:r>
              <a:rPr lang="ko-KR" altLang="en-US" sz="1600" dirty="0" smtClean="0"/>
              <a:t>일자리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창출 및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경제 구조와 관행을 개혁해</a:t>
            </a:r>
            <a:r>
              <a:rPr lang="en-US" altLang="ko-KR" sz="1600" dirty="0"/>
              <a:t>, </a:t>
            </a:r>
            <a:r>
              <a:rPr lang="ko-KR" altLang="en-US" sz="1600" dirty="0"/>
              <a:t>대공황으로 침체된 </a:t>
            </a:r>
            <a:r>
              <a:rPr lang="ko-KR" altLang="en-US" sz="1600" dirty="0" smtClean="0"/>
              <a:t>경제를 살리기 위한 </a:t>
            </a:r>
            <a:r>
              <a:rPr lang="ko-KR" altLang="en-US" sz="1600" dirty="0"/>
              <a:t>경제 </a:t>
            </a:r>
            <a:r>
              <a:rPr lang="ko-KR" altLang="en-US" sz="1600" dirty="0" smtClean="0"/>
              <a:t>정책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- </a:t>
            </a:r>
            <a:r>
              <a:rPr lang="ko-KR" altLang="en-US" sz="1600" dirty="0" smtClean="0"/>
              <a:t>루스벨트 </a:t>
            </a:r>
            <a:r>
              <a:rPr lang="ko-KR" altLang="en-US" sz="1600" dirty="0"/>
              <a:t>미국 대통령 </a:t>
            </a:r>
            <a:r>
              <a:rPr lang="ko-KR" altLang="en-US" sz="1600" dirty="0" smtClean="0"/>
              <a:t>추진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- </a:t>
            </a:r>
            <a:r>
              <a:rPr lang="ko-KR" altLang="en-US" sz="1600" dirty="0" smtClean="0"/>
              <a:t>대규모 토목 공사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댐 건설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취임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주년 특별 연설 </a:t>
            </a:r>
            <a:r>
              <a:rPr lang="en-US" altLang="ko-KR" sz="2000" dirty="0" smtClean="0"/>
              <a:t>(5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- 2025</a:t>
            </a:r>
            <a:r>
              <a:rPr lang="ko-KR" altLang="en-US" sz="2000" dirty="0" smtClean="0"/>
              <a:t>년까지 </a:t>
            </a:r>
            <a:r>
              <a:rPr lang="en-US" altLang="ko-KR" sz="2000" dirty="0" smtClean="0"/>
              <a:t>76</a:t>
            </a:r>
            <a:r>
              <a:rPr lang="ko-KR" altLang="en-US" sz="2000" dirty="0" smtClean="0"/>
              <a:t>조원 투입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- 4</a:t>
            </a:r>
            <a:r>
              <a:rPr lang="ko-KR" altLang="en-US" sz="2000" dirty="0" smtClean="0"/>
              <a:t>차 산업 혁명 시대에 대비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98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FOAM(the Future of Proof Location)</a:t>
            </a:r>
            <a:br>
              <a:rPr lang="en-US" altLang="ko-KR" sz="2000" dirty="0" smtClean="0"/>
            </a:br>
            <a:r>
              <a:rPr lang="en-US" altLang="ko-KR" sz="2000" dirty="0" smtClean="0"/>
              <a:t>1. Zone Anchor </a:t>
            </a:r>
            <a:r>
              <a:rPr lang="ko-KR" altLang="en-US" sz="2000" dirty="0" smtClean="0"/>
              <a:t>역할을 등록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2. LBS(Location based service)</a:t>
            </a:r>
            <a:r>
              <a:rPr lang="ko-KR" altLang="en-US" sz="2000" dirty="0" smtClean="0"/>
              <a:t>를 사용하려는 사용자의 위치 확인 요청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3. Zone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Anchor</a:t>
            </a:r>
            <a:r>
              <a:rPr lang="ko-KR" altLang="en-US" sz="2000" dirty="0" smtClean="0"/>
              <a:t>가 해당 사용자의 위치를 계산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사용자와 </a:t>
            </a:r>
            <a:r>
              <a:rPr lang="en-US" altLang="ko-KR" sz="1600" dirty="0" smtClean="0"/>
              <a:t>Anchor </a:t>
            </a:r>
            <a:r>
              <a:rPr lang="ko-KR" altLang="en-US" sz="1600" dirty="0" smtClean="0"/>
              <a:t>간의 신호를 주고 받는 시간 계산</a:t>
            </a:r>
            <a:r>
              <a:rPr lang="en-US" altLang="ko-KR" sz="1600" dirty="0" smtClean="0"/>
              <a:t>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00" y="6129010"/>
            <a:ext cx="786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FOAM – How Proof of location works: </a:t>
            </a: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www.youtube.com/watch?time_continue=2&amp;v=EJeMVh4tm1w</a:t>
            </a:r>
          </a:p>
          <a:p>
            <a:endParaRPr lang="ko-KR" alt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486150"/>
            <a:ext cx="3971925" cy="223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5253" y="5730619"/>
            <a:ext cx="3760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Verifying the location of the request based on time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16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FOAM(the Future of Proof Location)</a:t>
            </a:r>
            <a:br>
              <a:rPr lang="en-US" altLang="ko-KR" sz="2000" dirty="0" smtClean="0"/>
            </a:br>
            <a:r>
              <a:rPr lang="en-US" altLang="ko-KR" sz="2000" dirty="0" smtClean="0"/>
              <a:t>1. Zone Anchor </a:t>
            </a:r>
            <a:r>
              <a:rPr lang="ko-KR" altLang="en-US" sz="2000" dirty="0" smtClean="0"/>
              <a:t>역할을 등록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2. LBS(Location based service)</a:t>
            </a:r>
            <a:r>
              <a:rPr lang="ko-KR" altLang="en-US" sz="2000" dirty="0" smtClean="0"/>
              <a:t>를 사용하려는 사용자의 위치 확인 요청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3. Zone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Anchor</a:t>
            </a:r>
            <a:r>
              <a:rPr lang="ko-KR" altLang="en-US" sz="2000" dirty="0" smtClean="0"/>
              <a:t>가 해당 사용자의 위치를 계산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사용자와 </a:t>
            </a:r>
            <a:r>
              <a:rPr lang="en-US" altLang="ko-KR" sz="1600" dirty="0" smtClean="0"/>
              <a:t>Anchor </a:t>
            </a:r>
            <a:r>
              <a:rPr lang="ko-KR" altLang="en-US" sz="1600" dirty="0" smtClean="0"/>
              <a:t>간의 신호를 주고 받는 시간 계산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2000" dirty="0" smtClean="0"/>
              <a:t>4. </a:t>
            </a:r>
            <a:r>
              <a:rPr lang="ko-KR" altLang="en-US" sz="2000" dirty="0" smtClean="0"/>
              <a:t>검증 </a:t>
            </a:r>
            <a:r>
              <a:rPr lang="ko-KR" altLang="en-US" sz="2000" dirty="0" err="1" smtClean="0"/>
              <a:t>노드에</a:t>
            </a:r>
            <a:r>
              <a:rPr lang="ko-KR" altLang="en-US" sz="2000" dirty="0" smtClean="0"/>
              <a:t> 해당 요청을 보내어 다른 </a:t>
            </a:r>
            <a:r>
              <a:rPr lang="en-US" altLang="ko-KR" sz="2000" dirty="0" smtClean="0"/>
              <a:t>Zone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검증자들과</a:t>
            </a:r>
            <a:r>
              <a:rPr lang="ko-KR" altLang="en-US" sz="2000" dirty="0" smtClean="0"/>
              <a:t> 함께 데이터 검증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5. </a:t>
            </a:r>
            <a:r>
              <a:rPr lang="ko-KR" altLang="en-US" sz="2000" dirty="0" err="1" smtClean="0"/>
              <a:t>이더리움</a:t>
            </a:r>
            <a:r>
              <a:rPr lang="ko-KR" altLang="en-US" sz="2000" dirty="0" smtClean="0"/>
              <a:t> 블록체인에 기록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6. </a:t>
            </a:r>
            <a:r>
              <a:rPr lang="ko-KR" altLang="en-US" sz="2000" dirty="0" smtClean="0"/>
              <a:t>위치 검증이 완료되면 사용자의 위치 검증 완료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7. </a:t>
            </a:r>
            <a:r>
              <a:rPr lang="en-US" altLang="ko-KR" sz="2000" dirty="0" err="1" smtClean="0"/>
              <a:t>Dapp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00" y="6129010"/>
            <a:ext cx="786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FOAM – How Proof of location works: </a:t>
            </a: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www.youtube.com/watch?time_continue=2&amp;v=EJeMVh4tm1w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6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FOAM(the Future of Proof Location)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자율자동차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위치기반 서비스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유통 과정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00" y="6129010"/>
            <a:ext cx="786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FOAM – How Proof of location works: </a:t>
            </a: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www.youtube.com/watch?time_continue=2&amp;v=EJeMVh4tm1w</a:t>
            </a:r>
          </a:p>
          <a:p>
            <a:endParaRPr lang="ko-KR" alt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661894"/>
            <a:ext cx="3553376" cy="187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81" y="3661894"/>
            <a:ext cx="3261542" cy="187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61" y="3661894"/>
            <a:ext cx="3736019" cy="187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6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스마트 시티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스마트시티 인프라 관리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216400" y="4978400"/>
            <a:ext cx="3225800" cy="9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인프라층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통신망 등 기반시설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6400" y="3835400"/>
            <a:ext cx="3225800" cy="965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데이터층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각종 도시정보가 수집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6400" y="2717800"/>
            <a:ext cx="3225800" cy="965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서비스층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도시문제 해결을 위한 서비스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5700" y="6045200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스마트 시티 계층 모델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32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스마트 시티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스마트시티 인프라 관리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3</a:t>
            </a:r>
            <a:r>
              <a:rPr lang="ko-KR" altLang="en-US" sz="2000" dirty="0" smtClean="0"/>
              <a:t>계층간에 상호 연계되어 영향을 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인프라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데이터에 대한 보안과 관리체계가 중요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err="1" smtClean="0"/>
              <a:t>인프라층에</a:t>
            </a:r>
            <a:r>
              <a:rPr lang="ko-KR" altLang="en-US" sz="2000" dirty="0" smtClean="0"/>
              <a:t> 블록체인 도입한 사례는 아직 없음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토지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시설물에 대한 관리에 도입한 사례는 많음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- </a:t>
            </a:r>
            <a:r>
              <a:rPr lang="ko-KR" altLang="en-US" sz="1800" dirty="0" smtClean="0"/>
              <a:t>스웨덴 부동산 거래 정보 관리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- </a:t>
            </a:r>
            <a:r>
              <a:rPr lang="ko-KR" altLang="en-US" sz="1800" dirty="0" smtClean="0"/>
              <a:t>우크라이나 등에서 공공장부시스템 구축 추진 중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2000" dirty="0"/>
              <a:t>* </a:t>
            </a:r>
            <a:r>
              <a:rPr lang="ko-KR" altLang="en-US" sz="2000" dirty="0" smtClean="0"/>
              <a:t>인프라 관리의 보안 문제를 위해 도입이 될 것으로 전망</a:t>
            </a:r>
            <a:endParaRPr lang="en-US" altLang="ko-KR" sz="20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7601073" y="1825823"/>
            <a:ext cx="3225800" cy="3635177"/>
            <a:chOff x="4216400" y="2717800"/>
            <a:chExt cx="3225800" cy="3635177"/>
          </a:xfrm>
        </p:grpSpPr>
        <p:sp>
          <p:nvSpPr>
            <p:cNvPr id="4" name="직사각형 3"/>
            <p:cNvSpPr/>
            <p:nvPr/>
          </p:nvSpPr>
          <p:spPr>
            <a:xfrm>
              <a:off x="4216400" y="4978400"/>
              <a:ext cx="3225800" cy="9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인프라층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통신망 등 기반시설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16400" y="3835400"/>
              <a:ext cx="3225800" cy="965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데이터층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각종 도시정보가 수집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16400" y="2717800"/>
              <a:ext cx="3225800" cy="965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서비스층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도시문제 해결을 위한 서비스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5700" y="6045200"/>
              <a:ext cx="1949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스마트 시티 계층 모델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스마트 시티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스마트시티 사례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에스토니아</a:t>
            </a:r>
            <a:r>
              <a:rPr lang="ko-KR" altLang="en-US" sz="2000" dirty="0" smtClean="0"/>
              <a:t> 블록체인을 이용한 범국가적 스마트 시티 전략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전자시민권 제도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의료 서비스에 블록체인 도입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환자가 의료 영상 데이터를 실시간으로 모니터링 가능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보험 청구 및 심사 과정의 효율성 증가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자동화 시스템</a:t>
            </a:r>
            <a:r>
              <a:rPr lang="en-US" altLang="ko-KR" sz="1800" dirty="0" smtClean="0"/>
              <a:t>)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블록체인 기반 투표 방식</a:t>
            </a:r>
            <a:endParaRPr lang="en-US" altLang="ko-KR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2535239"/>
            <a:ext cx="4165600" cy="342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90092" y="5970488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블록체인기반 투표 과정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32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스마트 시티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스마트시티 사례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두바이</a:t>
            </a:r>
            <a:r>
              <a:rPr lang="ko-KR" altLang="en-US" sz="2000" dirty="0" smtClean="0"/>
              <a:t> 스마트시티의 블록체인 행정 서비스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* </a:t>
            </a:r>
            <a:r>
              <a:rPr lang="ko-KR" altLang="en-US" sz="1800" dirty="0" smtClean="0"/>
              <a:t>블록체인을 도시전반에 도입하여 도시행정 분야의 혁신 주도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* </a:t>
            </a:r>
            <a:r>
              <a:rPr lang="ko-KR" altLang="en-US" sz="1800" dirty="0" err="1" smtClean="0"/>
              <a:t>에스토니아는</a:t>
            </a:r>
            <a:r>
              <a:rPr lang="ko-KR" altLang="en-US" sz="1800" dirty="0" smtClean="0"/>
              <a:t> 최초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두바이는</a:t>
            </a:r>
            <a:r>
              <a:rPr lang="ko-KR" altLang="en-US" sz="1800" dirty="0" smtClean="0"/>
              <a:t> 가장 완벽한 블록체인 기반의 스마트 정부를 구축</a:t>
            </a:r>
            <a:endParaRPr lang="en-US" altLang="ko-KR" sz="18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90" y="3616325"/>
            <a:ext cx="533202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7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활용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스마트 시티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스마트시티 사례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3. </a:t>
            </a:r>
            <a:r>
              <a:rPr lang="ko-KR" altLang="en-US" sz="2000" dirty="0" smtClean="0"/>
              <a:t>중국의 블록체인 스마트시티 정책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* </a:t>
            </a:r>
            <a:r>
              <a:rPr lang="ko-KR" altLang="en-US" sz="1800" dirty="0" smtClean="0"/>
              <a:t>블록체인 특허 보유 세계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위 국가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* </a:t>
            </a:r>
            <a:r>
              <a:rPr lang="ko-KR" altLang="en-US" sz="1800" dirty="0" smtClean="0"/>
              <a:t>블록체인 기반의 도시건설 목표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*</a:t>
            </a:r>
            <a:r>
              <a:rPr lang="ko-KR" altLang="en-US" sz="1800" dirty="0" smtClean="0"/>
              <a:t>도시 내 모든 시설이 자동화 및 금융거래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출생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사망증명서 발급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투표 등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모든 분야에 블록체인 기술 적용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* </a:t>
            </a:r>
            <a:r>
              <a:rPr lang="ko-KR" altLang="en-US" sz="1800" dirty="0" err="1" smtClean="0"/>
              <a:t>클라우드</a:t>
            </a:r>
            <a:r>
              <a:rPr lang="ko-KR" altLang="en-US" sz="1800" dirty="0" smtClean="0"/>
              <a:t> 기반의 도시운영체계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시티브레인과 블록체인을 연계하여 데이터 관리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2124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</a:t>
            </a:r>
            <a:r>
              <a:rPr lang="ko-KR" altLang="en-US" sz="2000" dirty="0" err="1" smtClean="0"/>
              <a:t>미들웨어의</a:t>
            </a:r>
            <a:r>
              <a:rPr lang="ko-KR" altLang="en-US" sz="2000" dirty="0" smtClean="0"/>
              <a:t> 필요성 및 서비스 요건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err="1" smtClean="0"/>
              <a:t>미들웨어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통신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네트워크</a:t>
            </a:r>
            <a:r>
              <a:rPr lang="en-US" altLang="ko-KR" sz="2000" dirty="0" smtClean="0"/>
              <a:t>, DBMS </a:t>
            </a:r>
            <a:r>
              <a:rPr lang="ko-KR" altLang="en-US" sz="2000" dirty="0" smtClean="0"/>
              <a:t>등 물리적인 영역의 제어를 쉽게 할 수 있도록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미리 만들어 놓은 기능 컴포넌트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특징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블록체인 기능을 적은 노력으로 쉽게 활용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활용을 위한 직관적인 </a:t>
            </a:r>
            <a:r>
              <a:rPr lang="en-US" altLang="ko-KR" sz="2000" dirty="0" smtClean="0"/>
              <a:t>API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사용한 만큼의 비용 지불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설치 없이 필요한 기능을 </a:t>
            </a:r>
            <a:r>
              <a:rPr lang="en-US" altLang="ko-KR" sz="2000" dirty="0" smtClean="0"/>
              <a:t>RPC(Remote Procedure Call)</a:t>
            </a:r>
            <a:r>
              <a:rPr lang="ko-KR" altLang="en-US" sz="2000" dirty="0" smtClean="0"/>
              <a:t>로 호출하여 사용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보편적인 개발 환경 제공</a:t>
            </a:r>
            <a:r>
              <a:rPr lang="en-US" altLang="ko-KR" sz="2000" dirty="0" smtClean="0"/>
              <a:t>(Java, C++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블록체인 </a:t>
            </a:r>
            <a:r>
              <a:rPr lang="ko-KR" altLang="en-US" sz="2000" dirty="0" err="1" smtClean="0">
                <a:sym typeface="Wingdings" pitchFamily="2" charset="2"/>
              </a:rPr>
              <a:t>클라우드</a:t>
            </a:r>
            <a:r>
              <a:rPr lang="ko-KR" altLang="en-US" sz="2000" dirty="0" smtClean="0">
                <a:sym typeface="Wingdings" pitchFamily="2" charset="2"/>
              </a:rPr>
              <a:t> 서비스 제공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585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블록체인 융합 기술 및 </a:t>
            </a:r>
            <a:r>
              <a:rPr lang="ko-KR" altLang="en-US" sz="3200" dirty="0" err="1" smtClean="0"/>
              <a:t>미들웨어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블록체인 </a:t>
            </a:r>
            <a:r>
              <a:rPr lang="ko-KR" altLang="en-US" sz="2000" dirty="0" err="1" smtClean="0"/>
              <a:t>미들웨어의</a:t>
            </a:r>
            <a:r>
              <a:rPr lang="ko-KR" altLang="en-US" sz="2000" dirty="0" smtClean="0"/>
              <a:t> 필요성 및 서비스 요건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블록체인 </a:t>
            </a:r>
            <a:r>
              <a:rPr lang="ko-KR" altLang="en-US" sz="2000" dirty="0" err="1" smtClean="0">
                <a:sym typeface="Wingdings" pitchFamily="2" charset="2"/>
              </a:rPr>
              <a:t>클라우드</a:t>
            </a:r>
            <a:r>
              <a:rPr lang="ko-KR" altLang="en-US" sz="2000" dirty="0" smtClean="0">
                <a:sym typeface="Wingdings" pitchFamily="2" charset="2"/>
              </a:rPr>
              <a:t> 서비스 제공</a:t>
            </a: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* </a:t>
            </a:r>
            <a:r>
              <a:rPr lang="ko-KR" altLang="en-US" sz="2000" dirty="0" smtClean="0">
                <a:sym typeface="Wingdings" pitchFamily="2" charset="2"/>
              </a:rPr>
              <a:t>마이크로소프트 </a:t>
            </a:r>
            <a:r>
              <a:rPr lang="en-US" altLang="ko-KR" sz="2000" dirty="0" smtClean="0">
                <a:sym typeface="Wingdings" pitchFamily="2" charset="2"/>
              </a:rPr>
              <a:t>Bletchley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* Amazon </a:t>
            </a:r>
            <a:r>
              <a:rPr lang="ko-KR" altLang="en-US" sz="2000" dirty="0" smtClean="0">
                <a:sym typeface="Wingdings" pitchFamily="2" charset="2"/>
              </a:rPr>
              <a:t>블록체인 솔루션 제공</a:t>
            </a:r>
            <a:endParaRPr lang="en-US" altLang="ko-KR" sz="20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ym typeface="Wingdings" pitchFamily="2" charset="2"/>
              </a:rPr>
              <a:t>블록체인 융합 가속화를 위해 블록체인 </a:t>
            </a:r>
            <a:r>
              <a:rPr lang="ko-KR" altLang="en-US" sz="2000" dirty="0" err="1" smtClean="0">
                <a:sym typeface="Wingdings" pitchFamily="2" charset="2"/>
              </a:rPr>
              <a:t>미들웨어</a:t>
            </a:r>
            <a:r>
              <a:rPr lang="ko-KR" altLang="en-US" sz="2000" dirty="0" smtClean="0">
                <a:sym typeface="Wingdings" pitchFamily="2" charset="2"/>
              </a:rPr>
              <a:t> 적용 연구 지속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06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2020 </a:t>
            </a:r>
            <a:r>
              <a:rPr lang="ko-KR" altLang="en-US" dirty="0" smtClean="0"/>
              <a:t>기술 동향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sz="2400" dirty="0" smtClean="0"/>
              <a:t>디지털 뉴딜 정책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1. DNA </a:t>
            </a:r>
            <a:r>
              <a:rPr lang="ko-KR" altLang="en-US" sz="2000" dirty="0" smtClean="0"/>
              <a:t>생태계 강화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*Data, Network, AI</a:t>
            </a:r>
            <a:br>
              <a:rPr lang="en-US" altLang="ko-KR" sz="2000" dirty="0" smtClean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2000" dirty="0" smtClean="0"/>
              <a:t>2. </a:t>
            </a:r>
            <a:r>
              <a:rPr lang="ko-KR" altLang="en-US" sz="2000" dirty="0" smtClean="0"/>
              <a:t>디지털 포용 및 </a:t>
            </a:r>
            <a:r>
              <a:rPr lang="ko-KR" altLang="en-US" sz="2000" dirty="0" err="1" smtClean="0"/>
              <a:t>안전망</a:t>
            </a:r>
            <a:r>
              <a:rPr lang="ko-KR" altLang="en-US" sz="2000" dirty="0" smtClean="0"/>
              <a:t> 구축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*</a:t>
            </a:r>
            <a:r>
              <a:rPr lang="ko-KR" altLang="en-US" sz="1800" dirty="0" smtClean="0"/>
              <a:t>디지털 격차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저소득층</a:t>
            </a:r>
            <a:r>
              <a:rPr lang="en-US" altLang="ko-KR" sz="1800" dirty="0"/>
              <a:t>, </a:t>
            </a:r>
            <a:r>
              <a:rPr lang="ko-KR" altLang="en-US" sz="1800" dirty="0"/>
              <a:t>장애인</a:t>
            </a:r>
            <a:r>
              <a:rPr lang="en-US" altLang="ko-KR" sz="1800" dirty="0"/>
              <a:t>, </a:t>
            </a:r>
            <a:r>
              <a:rPr lang="ko-KR" altLang="en-US" sz="1800" dirty="0"/>
              <a:t>노령층 등은 정보통신 기술에 노출될 기회가 일반국민에 비해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ko-KR" altLang="en-US" sz="1800" dirty="0" smtClean="0"/>
              <a:t>부족하게 </a:t>
            </a:r>
            <a:r>
              <a:rPr lang="ko-KR" altLang="en-US" sz="1800" dirty="0"/>
              <a:t>되는 </a:t>
            </a:r>
            <a:r>
              <a:rPr lang="ko-KR" altLang="en-US" sz="1800" dirty="0" smtClean="0"/>
              <a:t>현상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*</a:t>
            </a:r>
            <a:r>
              <a:rPr lang="ko-KR" altLang="en-US" sz="1800" dirty="0" smtClean="0"/>
              <a:t>디지털 포용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디지털기술을 사회적 소통과 경제활동 등의 </a:t>
            </a:r>
            <a:r>
              <a:rPr lang="ko-KR" altLang="en-US" sz="1800" dirty="0" err="1"/>
              <a:t>필수재로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인식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전 </a:t>
            </a:r>
            <a:r>
              <a:rPr lang="ko-KR" altLang="en-US" sz="1800" dirty="0"/>
              <a:t>국민의 디지털 기회 확장에 </a:t>
            </a:r>
            <a:r>
              <a:rPr lang="ko-KR" altLang="en-US" sz="1800" dirty="0" smtClean="0"/>
              <a:t>주안점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630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5G </a:t>
            </a:r>
            <a:r>
              <a:rPr lang="ko-KR" altLang="en-US" dirty="0" smtClean="0"/>
              <a:t>기술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5</a:t>
            </a:r>
            <a:r>
              <a:rPr lang="ko-KR" altLang="en-US" sz="2400" dirty="0"/>
              <a:t>세대 이동 </a:t>
            </a:r>
            <a:r>
              <a:rPr lang="ko-KR" altLang="en-US" sz="2400" dirty="0" smtClean="0"/>
              <a:t>통신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2018</a:t>
            </a:r>
            <a:r>
              <a:rPr lang="ko-KR" altLang="en-US" sz="2400" dirty="0" smtClean="0"/>
              <a:t>년부터 </a:t>
            </a:r>
            <a:r>
              <a:rPr lang="ko-KR" altLang="en-US" sz="2400" dirty="0"/>
              <a:t>채용되는 무선 네트워크 </a:t>
            </a:r>
            <a:r>
              <a:rPr lang="ko-KR" altLang="en-US" sz="2400" dirty="0" smtClean="0"/>
              <a:t>기술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구분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저속 </a:t>
            </a:r>
            <a:r>
              <a:rPr lang="ko-KR" altLang="en-US" sz="2400" dirty="0" err="1" smtClean="0"/>
              <a:t>광역망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6GHz </a:t>
            </a:r>
            <a:r>
              <a:rPr lang="ko-KR" altLang="en-US" sz="2400" dirty="0" smtClean="0"/>
              <a:t>이하 주파수 대역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초고속 </a:t>
            </a:r>
            <a:r>
              <a:rPr lang="ko-KR" altLang="en-US" sz="2400" dirty="0" err="1" smtClean="0"/>
              <a:t>근거리망에</a:t>
            </a:r>
            <a:r>
              <a:rPr lang="ko-KR" altLang="en-US" sz="2400" dirty="0" smtClean="0"/>
              <a:t> 사용되는 </a:t>
            </a:r>
            <a:r>
              <a:rPr lang="en-US" altLang="ko-KR" sz="2400" dirty="0" err="1" smtClean="0"/>
              <a:t>mmWave</a:t>
            </a:r>
            <a:r>
              <a:rPr lang="en-US" altLang="ko-KR" sz="2400" dirty="0" smtClean="0"/>
              <a:t>(28GHz)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78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5G </a:t>
            </a:r>
            <a:r>
              <a:rPr lang="ko-KR" altLang="en-US" dirty="0" smtClean="0"/>
              <a:t>기술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저속 </a:t>
            </a:r>
            <a:r>
              <a:rPr lang="ko-KR" altLang="en-US" sz="2000" dirty="0" err="1" smtClean="0"/>
              <a:t>광역망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6GHz </a:t>
            </a:r>
            <a:r>
              <a:rPr lang="ko-KR" altLang="en-US" sz="2000" dirty="0" smtClean="0"/>
              <a:t>이하 주파수 대역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초고속 </a:t>
            </a:r>
            <a:r>
              <a:rPr lang="ko-KR" altLang="en-US" sz="2000" dirty="0" err="1" smtClean="0"/>
              <a:t>근거리망에</a:t>
            </a:r>
            <a:r>
              <a:rPr lang="ko-KR" altLang="en-US" sz="2000" dirty="0" smtClean="0"/>
              <a:t> 사용되는 </a:t>
            </a:r>
            <a:r>
              <a:rPr lang="en-US" altLang="ko-KR" sz="2000" dirty="0" err="1" smtClean="0"/>
              <a:t>mmWave</a:t>
            </a:r>
            <a:r>
              <a:rPr lang="en-US" altLang="ko-KR" sz="2000" dirty="0" smtClean="0"/>
              <a:t>(28GHz), </a:t>
            </a:r>
            <a:r>
              <a:rPr lang="ko-KR" altLang="en-US" sz="2000" dirty="0" err="1" smtClean="0"/>
              <a:t>극고주파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>- </a:t>
            </a:r>
            <a:r>
              <a:rPr lang="ko-KR" altLang="en-US" sz="2000" dirty="0"/>
              <a:t>주파수</a:t>
            </a:r>
            <a:r>
              <a:rPr lang="en-US" altLang="ko-KR" sz="2000" dirty="0"/>
              <a:t>: 1</a:t>
            </a:r>
            <a:r>
              <a:rPr lang="ko-KR" altLang="en-US" sz="2000" dirty="0"/>
              <a:t>초당 동일한 상태가 반복되는 횟수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</a:t>
            </a:r>
            <a:r>
              <a:rPr lang="en-US" altLang="ko-KR" sz="1800" dirty="0" smtClean="0"/>
              <a:t>*</a:t>
            </a:r>
            <a:r>
              <a:rPr lang="ko-KR" altLang="en-US" sz="1800" dirty="0"/>
              <a:t>주파수 경매를 통해 사용권리를 </a:t>
            </a:r>
            <a:r>
              <a:rPr lang="ko-KR" altLang="en-US" sz="1800" dirty="0" smtClean="0"/>
              <a:t>부여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400" dirty="0" smtClean="0"/>
              <a:t>* </a:t>
            </a:r>
            <a:r>
              <a:rPr lang="ko-KR" altLang="en-US" sz="1400" dirty="0" smtClean="0"/>
              <a:t>전파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전자기파의 일종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빠른 속도로 통신이 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* </a:t>
            </a:r>
            <a:r>
              <a:rPr lang="ko-KR" altLang="en-US" sz="1400" dirty="0" smtClean="0"/>
              <a:t>파</a:t>
            </a:r>
            <a:r>
              <a:rPr lang="ko-KR" altLang="en-US" sz="1400" dirty="0"/>
              <a:t>장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주파수와 반비례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01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5G </a:t>
            </a:r>
            <a:r>
              <a:rPr lang="ko-KR" altLang="en-US" dirty="0" smtClean="0"/>
              <a:t>기술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기존 </a:t>
            </a:r>
            <a:r>
              <a:rPr lang="en-US" altLang="ko-KR" sz="2000" dirty="0" smtClean="0"/>
              <a:t>LTE: 900 MHz ~ 2.1 GHz</a:t>
            </a:r>
            <a:br>
              <a:rPr lang="en-US" altLang="ko-KR" sz="2000" dirty="0" smtClean="0"/>
            </a:br>
            <a:r>
              <a:rPr lang="en-US" altLang="ko-KR" sz="1800" dirty="0" smtClean="0"/>
              <a:t>*</a:t>
            </a:r>
            <a:r>
              <a:rPr lang="ko-KR" altLang="en-US" sz="1800" dirty="0" smtClean="0"/>
              <a:t>일정 지역을 커버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5G </a:t>
            </a:r>
            <a:r>
              <a:rPr lang="ko-KR" altLang="en-US" sz="2000" dirty="0" smtClean="0"/>
              <a:t>주파수 대역</a:t>
            </a:r>
            <a:r>
              <a:rPr lang="en-US" altLang="ko-KR" sz="2000" dirty="0" smtClean="0"/>
              <a:t>: 3.5 GHz</a:t>
            </a:r>
            <a:r>
              <a:rPr lang="en-US" altLang="ko-KR" sz="1600" dirty="0" smtClean="0"/>
              <a:t>(280 MHz)</a:t>
            </a:r>
            <a:r>
              <a:rPr lang="en-US" altLang="ko-KR" sz="2000" dirty="0" smtClean="0"/>
              <a:t>, 28 GHz</a:t>
            </a:r>
            <a:r>
              <a:rPr lang="en-US" altLang="ko-KR" sz="1600" dirty="0" smtClean="0"/>
              <a:t>(2.4 GHz)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*</a:t>
            </a:r>
            <a:r>
              <a:rPr lang="ko-KR" altLang="en-US" sz="1800" dirty="0" smtClean="0"/>
              <a:t>고주파와 초고주파 대역을 사용할 계획</a:t>
            </a:r>
            <a:endParaRPr lang="ko-KR" altLang="en-US" sz="2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836164" y="3935968"/>
            <a:ext cx="4904993" cy="2261632"/>
            <a:chOff x="3836164" y="3872468"/>
            <a:chExt cx="4904993" cy="2261632"/>
          </a:xfrm>
        </p:grpSpPr>
        <p:grpSp>
          <p:nvGrpSpPr>
            <p:cNvPr id="18" name="그룹 17"/>
            <p:cNvGrpSpPr/>
            <p:nvPr/>
          </p:nvGrpSpPr>
          <p:grpSpPr>
            <a:xfrm>
              <a:off x="3836164" y="4279900"/>
              <a:ext cx="762000" cy="1854200"/>
              <a:chOff x="2032000" y="4203700"/>
              <a:chExt cx="762000" cy="18542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032000" y="4203700"/>
                <a:ext cx="762000" cy="1854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위쪽/아래쪽 화살표 11"/>
              <p:cNvSpPr/>
              <p:nvPr/>
            </p:nvSpPr>
            <p:spPr>
              <a:xfrm>
                <a:off x="2210564" y="4610100"/>
                <a:ext cx="404872" cy="1016000"/>
              </a:xfrm>
              <a:prstGeom prst="upDown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086857" y="4279900"/>
              <a:ext cx="2654300" cy="1854200"/>
              <a:chOff x="4635500" y="4203700"/>
              <a:chExt cx="2654300" cy="18542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4635500" y="4203700"/>
                <a:ext cx="2654300" cy="1854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4988307" y="4610100"/>
                <a:ext cx="1948686" cy="1016000"/>
                <a:chOff x="4902964" y="4610100"/>
                <a:chExt cx="1948686" cy="1016000"/>
              </a:xfrm>
            </p:grpSpPr>
            <p:sp>
              <p:nvSpPr>
                <p:cNvPr id="13" name="위쪽/아래쪽 화살표 12"/>
                <p:cNvSpPr/>
                <p:nvPr/>
              </p:nvSpPr>
              <p:spPr>
                <a:xfrm>
                  <a:off x="4902964" y="4610100"/>
                  <a:ext cx="404872" cy="1016000"/>
                </a:xfrm>
                <a:prstGeom prst="upDown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위쪽/아래쪽 화살표 13"/>
                <p:cNvSpPr/>
                <p:nvPr/>
              </p:nvSpPr>
              <p:spPr>
                <a:xfrm>
                  <a:off x="5674871" y="4610100"/>
                  <a:ext cx="404872" cy="1016000"/>
                </a:xfrm>
                <a:prstGeom prst="upDown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위쪽/아래쪽 화살표 14"/>
                <p:cNvSpPr/>
                <p:nvPr/>
              </p:nvSpPr>
              <p:spPr>
                <a:xfrm>
                  <a:off x="6446778" y="4610100"/>
                  <a:ext cx="404872" cy="1016000"/>
                </a:xfrm>
                <a:prstGeom prst="upDown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921795" y="3872468"/>
              <a:ext cx="590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LTE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7786" y="388413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6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5G </a:t>
            </a:r>
            <a:r>
              <a:rPr lang="ko-KR" altLang="en-US" dirty="0" smtClean="0"/>
              <a:t>기술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- 5G </a:t>
            </a:r>
            <a:r>
              <a:rPr lang="ko-KR" altLang="en-US" sz="2000" dirty="0" smtClean="0"/>
              <a:t>주파수 대역</a:t>
            </a:r>
            <a:r>
              <a:rPr lang="en-US" altLang="ko-KR" sz="2000" dirty="0" smtClean="0"/>
              <a:t>: 3.5 GHz</a:t>
            </a:r>
            <a:r>
              <a:rPr lang="en-US" altLang="ko-KR" sz="1600" dirty="0" smtClean="0"/>
              <a:t>(280 MHz)</a:t>
            </a:r>
            <a:r>
              <a:rPr lang="en-US" altLang="ko-KR" sz="2000" dirty="0" smtClean="0"/>
              <a:t>, 28 GHz</a:t>
            </a:r>
            <a:r>
              <a:rPr lang="en-US" altLang="ko-KR" sz="1600" dirty="0" smtClean="0"/>
              <a:t>(2.4 GHz)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</a:t>
            </a:r>
            <a:r>
              <a:rPr lang="ko-KR" altLang="en-US" sz="2000" dirty="0" smtClean="0"/>
              <a:t>고주파와 초고주파 대역을 사용할 계획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초고주파 특성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도달거리가 짧음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장애물 투과율도 낮음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*</a:t>
            </a:r>
            <a:r>
              <a:rPr lang="ko-KR" altLang="en-US" sz="1800" dirty="0" smtClean="0"/>
              <a:t>손으로 휴대폰을 감싸거나 기지국과 휴대폰 사이에 자동차가 지나가면 신호가 끊김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*</a:t>
            </a:r>
            <a:r>
              <a:rPr lang="ko-KR" altLang="en-US" sz="1800" dirty="0" smtClean="0"/>
              <a:t>비가 와도 신호가 약해짐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874552" y="4613603"/>
            <a:ext cx="3000702" cy="914400"/>
            <a:chOff x="948998" y="4613603"/>
            <a:chExt cx="3000702" cy="914400"/>
          </a:xfrm>
        </p:grpSpPr>
        <p:sp>
          <p:nvSpPr>
            <p:cNvPr id="4" name="이등변 삼각형 3"/>
            <p:cNvSpPr/>
            <p:nvPr/>
          </p:nvSpPr>
          <p:spPr>
            <a:xfrm rot="16200000">
              <a:off x="1585751" y="4262600"/>
              <a:ext cx="342899" cy="161640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35300" y="4613603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27451" y="4288002"/>
            <a:ext cx="4537403" cy="1565604"/>
            <a:chOff x="6079797" y="4288002"/>
            <a:chExt cx="4537403" cy="1565604"/>
          </a:xfrm>
        </p:grpSpPr>
        <p:sp>
          <p:nvSpPr>
            <p:cNvPr id="5" name="이등변 삼각형 4"/>
            <p:cNvSpPr/>
            <p:nvPr/>
          </p:nvSpPr>
          <p:spPr>
            <a:xfrm rot="16200000">
              <a:off x="6816398" y="3551401"/>
              <a:ext cx="1565604" cy="303880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702800" y="4613603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940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5G </a:t>
            </a:r>
            <a:r>
              <a:rPr lang="ko-KR" altLang="en-US" dirty="0" smtClean="0"/>
              <a:t>기술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초고주파 특성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도달거리가 짧음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장애물 투과율도 낮음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기지국을 촘촘히 깐 특정 실내 공간 위주의 </a:t>
            </a:r>
            <a:r>
              <a:rPr lang="en-US" altLang="ko-KR" sz="2000" dirty="0" smtClean="0"/>
              <a:t>28GHz </a:t>
            </a:r>
            <a:r>
              <a:rPr lang="ko-KR" altLang="en-US" sz="2000" dirty="0" smtClean="0"/>
              <a:t>주파수를 사용할 가능성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자율자동차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통신 끊김을 우려해 컴퓨터와 센서를 차체에 직접 탑재하는 추세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5G </a:t>
            </a:r>
            <a:r>
              <a:rPr lang="ko-KR" altLang="en-US" sz="2000" dirty="0" smtClean="0"/>
              <a:t>의존도는 기대만큼 크지 않을 것으로 보이고 있음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고정된 </a:t>
            </a:r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기기와 연결하는 것은 유선 인터넷보다 비싸고 차이가 없음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안착까지 약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년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만약 </a:t>
            </a:r>
            <a:r>
              <a:rPr lang="en-US" altLang="ko-KR" sz="2000" dirty="0" smtClean="0"/>
              <a:t>28GHz</a:t>
            </a:r>
            <a:r>
              <a:rPr lang="ko-KR" altLang="en-US" sz="2000" dirty="0" smtClean="0"/>
              <a:t>가 일상생활에 활용되지 못하면 이동통신사의 광고는 </a:t>
            </a:r>
            <a:r>
              <a:rPr lang="ko-KR" altLang="en-US" sz="2000" dirty="0" err="1" smtClean="0"/>
              <a:t>표시광고법</a:t>
            </a:r>
            <a:r>
              <a:rPr lang="ko-KR" altLang="en-US" sz="2000" dirty="0" smtClean="0"/>
              <a:t> 위반 소지 있음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9832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5G </a:t>
            </a:r>
            <a:r>
              <a:rPr lang="ko-KR" altLang="en-US" dirty="0" smtClean="0"/>
              <a:t>기술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빔 </a:t>
            </a:r>
            <a:r>
              <a:rPr lang="ko-KR" altLang="en-US" sz="2000" dirty="0" err="1" smtClean="0"/>
              <a:t>포밍</a:t>
            </a:r>
            <a:r>
              <a:rPr lang="ko-KR" altLang="en-US" sz="2000" dirty="0" smtClean="0"/>
              <a:t> 기술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단말의 위치나 상황에 따라 전파 방사 패턴을 조절해 통신환경을 개선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*</a:t>
            </a:r>
            <a:r>
              <a:rPr lang="ko-KR" altLang="en-US" sz="1800" dirty="0" err="1" smtClean="0"/>
              <a:t>스마트폰</a:t>
            </a:r>
            <a:r>
              <a:rPr lang="ko-KR" altLang="en-US" sz="1800" dirty="0" smtClean="0"/>
              <a:t> 등의 단말기에 빔 형태로 방사</a:t>
            </a:r>
            <a:endParaRPr lang="en-US" altLang="ko-KR" sz="2000" dirty="0" smtClean="0"/>
          </a:p>
        </p:txBody>
      </p:sp>
      <p:pic>
        <p:nvPicPr>
          <p:cNvPr id="2050" name="Picture 2" descr="https://post-phinf.pstatic.net/MjAxODA1MDRfMjk1/MDAxNTI1MzkyNDIwNTI4.UJ9DNVHKVPKeEbQoCRuFDIL5k00z_jY37GPZiS9Vmd8g.mltJUltSve89Z99u4ndHk3oCjwhwYqRCCk82b72bdTgg.PNG/%EC%BA%A1%EC%B2%98.PNG?type=w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2924175"/>
            <a:ext cx="63436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644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5G </a:t>
            </a:r>
            <a:r>
              <a:rPr lang="ko-KR" altLang="en-US" dirty="0" smtClean="0"/>
              <a:t>기술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안테나 설치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</a:t>
            </a:r>
            <a:r>
              <a:rPr lang="ko-KR" altLang="en-US" sz="2000" dirty="0" smtClean="0"/>
              <a:t>고주파를 사용하기 때문에 안테나 크기가 기존 안테나보다 작음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</a:t>
            </a:r>
            <a:r>
              <a:rPr lang="ko-KR" altLang="en-US" sz="2000" dirty="0" smtClean="0"/>
              <a:t>여러 개의 안테나를 활용하여 빔 </a:t>
            </a:r>
            <a:r>
              <a:rPr lang="ko-KR" altLang="en-US" sz="2000" dirty="0" err="1" smtClean="0"/>
              <a:t>포밍</a:t>
            </a:r>
            <a:r>
              <a:rPr lang="ko-KR" altLang="en-US" sz="2000" dirty="0" smtClean="0"/>
              <a:t> 최적화</a:t>
            </a:r>
            <a:endParaRPr lang="en-US" altLang="ko-KR" sz="2000" dirty="0" smtClean="0"/>
          </a:p>
        </p:txBody>
      </p:sp>
      <p:pic>
        <p:nvPicPr>
          <p:cNvPr id="4" name="Picture 2" descr="https://post-phinf.pstatic.net/MjAxODA1MDRfMjk1/MDAxNTI1MzkyNDIwNTI4.UJ9DNVHKVPKeEbQoCRuFDIL5k00z_jY37GPZiS9Vmd8g.mltJUltSve89Z99u4ndHk3oCjwhwYqRCCk82b72bdTgg.PNG/%EC%BA%A1%EC%B2%98.PNG?type=w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3914775"/>
            <a:ext cx="3057525" cy="15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ost-phinf.pstatic.net/MjAxODA1MDRfMjk1/MDAxNTI1MzkyNDIwNTI4.UJ9DNVHKVPKeEbQoCRuFDIL5k00z_jY37GPZiS9Vmd8g.mltJUltSve89Z99u4ndHk3oCjwhwYqRCCk82b72bdTgg.PNG/%EC%BA%A1%EC%B2%98.PNG?type=w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3914774"/>
            <a:ext cx="3057525" cy="15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ost-phinf.pstatic.net/MjAxODA1MDRfMjk1/MDAxNTI1MzkyNDIwNTI4.UJ9DNVHKVPKeEbQoCRuFDIL5k00z_jY37GPZiS9Vmd8g.mltJUltSve89Z99u4ndHk3oCjwhwYqRCCk82b72bdTgg.PNG/%EC%BA%A1%EC%B2%98.PNG?type=w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3914773"/>
            <a:ext cx="3057525" cy="15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05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064" y="2490107"/>
            <a:ext cx="4031873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2020 </a:t>
            </a:r>
            <a:r>
              <a:rPr lang="ko-KR" altLang="en-US" dirty="0" smtClean="0"/>
              <a:t>기술 동향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/>
              <a:t>디지털 뉴딜 정책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3. </a:t>
            </a:r>
            <a:r>
              <a:rPr lang="ko-KR" altLang="en-US" sz="2000" dirty="0" smtClean="0"/>
              <a:t>비대면 산업 육성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언텍트</a:t>
            </a:r>
            <a:r>
              <a:rPr lang="en-US" altLang="ko-KR" sz="1800" dirty="0"/>
              <a:t>: Un + </a:t>
            </a:r>
            <a:r>
              <a:rPr lang="en-US" altLang="ko-KR" sz="1800" dirty="0" smtClean="0"/>
              <a:t>Contact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코로나 </a:t>
            </a:r>
            <a:r>
              <a:rPr lang="en-US" altLang="ko-KR" sz="1800" dirty="0" smtClean="0"/>
              <a:t>19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사회적 </a:t>
            </a:r>
            <a:r>
              <a:rPr lang="ko-KR" altLang="en-US" sz="1800" dirty="0" err="1" smtClean="0"/>
              <a:t>거리두기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비대면 소비활동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4. </a:t>
            </a:r>
            <a:r>
              <a:rPr lang="ko-KR" altLang="en-US" sz="2000" dirty="0" smtClean="0"/>
              <a:t>사회 간접 자본 디지털화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사회 간접 자본</a:t>
            </a:r>
            <a:r>
              <a:rPr lang="en-US" altLang="ko-KR" sz="2000" dirty="0" smtClean="0"/>
              <a:t>(SOC): </a:t>
            </a:r>
            <a:r>
              <a:rPr lang="ko-KR" altLang="en-US" sz="2000" dirty="0" smtClean="0"/>
              <a:t>생산활동과 소비활동을 직간접적으로 지원해주는 자본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                   (</a:t>
            </a:r>
            <a:r>
              <a:rPr lang="ko-KR" altLang="en-US" sz="2000" dirty="0" smtClean="0"/>
              <a:t>전기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통신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상하수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교육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사회제도 등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3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2020 </a:t>
            </a:r>
            <a:r>
              <a:rPr lang="ko-KR" altLang="en-US" dirty="0" smtClean="0"/>
              <a:t>기술 동향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디지털 뉴딜 정책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400" dirty="0" smtClean="0"/>
              <a:t>방향 정리</a:t>
            </a:r>
            <a:r>
              <a:rPr lang="en-US" altLang="ko-KR" sz="2400" dirty="0" smtClean="0"/>
              <a:t>: DNA + US</a:t>
            </a:r>
            <a:endParaRPr lang="en-US" altLang="ko-KR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28065"/>
              </p:ext>
            </p:extLst>
          </p:nvPr>
        </p:nvGraphicFramePr>
        <p:xfrm>
          <a:off x="1664096" y="2898986"/>
          <a:ext cx="8863809" cy="2480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399"/>
                <a:gridCol w="3670850"/>
                <a:gridCol w="4234560"/>
              </a:tblGrid>
              <a:tr h="413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약어</a:t>
                      </a:r>
                      <a:endParaRPr lang="ko-KR" altLang="en-US" sz="2000" dirty="0"/>
                    </a:p>
                  </a:txBody>
                  <a:tcPr marL="101948" marR="101948" marT="50974" marB="5097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의미</a:t>
                      </a:r>
                      <a:endParaRPr lang="ko-KR" altLang="en-US" sz="2000" dirty="0"/>
                    </a:p>
                  </a:txBody>
                  <a:tcPr marL="101948" marR="101948" marT="50974" marB="5097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예상 사업</a:t>
                      </a:r>
                      <a:endParaRPr lang="ko-KR" altLang="en-US" sz="2000" dirty="0"/>
                    </a:p>
                  </a:txBody>
                  <a:tcPr marL="101948" marR="101948" marT="50974" marB="50974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D</a:t>
                      </a:r>
                      <a:endParaRPr lang="ko-KR" altLang="en-US" sz="2000" dirty="0"/>
                    </a:p>
                  </a:txBody>
                  <a:tcPr marL="101948" marR="101948" marT="50974" marB="5097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데이터</a:t>
                      </a:r>
                      <a:r>
                        <a:rPr lang="en-US" altLang="ko-KR" sz="2000" dirty="0" smtClean="0"/>
                        <a:t>(Data)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공공데이터 </a:t>
                      </a:r>
                      <a:r>
                        <a:rPr lang="ko-KR" altLang="en-US" sz="2000" dirty="0" err="1" smtClean="0"/>
                        <a:t>빅데이터화</a:t>
                      </a:r>
                      <a:r>
                        <a:rPr lang="ko-KR" altLang="en-US" sz="2000" dirty="0" smtClean="0"/>
                        <a:t> 등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</a:tr>
              <a:tr h="41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N</a:t>
                      </a:r>
                      <a:endParaRPr lang="ko-KR" altLang="en-US" sz="2000" dirty="0"/>
                    </a:p>
                  </a:txBody>
                  <a:tcPr marL="101948" marR="101948" marT="50974" marB="5097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네트워크</a:t>
                      </a:r>
                      <a:r>
                        <a:rPr lang="en-US" altLang="ko-KR" sz="2000" dirty="0" smtClean="0"/>
                        <a:t>(Network)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5G </a:t>
                      </a:r>
                      <a:r>
                        <a:rPr lang="ko-KR" altLang="en-US" sz="2000" dirty="0" smtClean="0"/>
                        <a:t>기반 기술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경제 확대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</a:tr>
              <a:tr h="41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</a:t>
                      </a:r>
                      <a:endParaRPr lang="ko-KR" altLang="en-US" sz="2000" dirty="0"/>
                    </a:p>
                  </a:txBody>
                  <a:tcPr marL="101948" marR="101948" marT="50974" marB="5097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인공지능</a:t>
                      </a:r>
                      <a:r>
                        <a:rPr lang="en-US" altLang="ko-KR" sz="2000" dirty="0" smtClean="0"/>
                        <a:t>(AI)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AI </a:t>
                      </a:r>
                      <a:r>
                        <a:rPr lang="ko-KR" altLang="en-US" sz="2000" dirty="0" smtClean="0"/>
                        <a:t>중심 국가 추진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</a:tr>
              <a:tr h="41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U</a:t>
                      </a:r>
                      <a:endParaRPr lang="ko-KR" altLang="en-US" sz="2000" dirty="0"/>
                    </a:p>
                  </a:txBody>
                  <a:tcPr marL="101948" marR="101948" marT="50974" marB="5097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언택트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err="1" smtClean="0"/>
                        <a:t>Untact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비대면 </a:t>
                      </a:r>
                      <a:r>
                        <a:rPr lang="en-US" altLang="ko-KR" sz="2000" dirty="0" smtClean="0"/>
                        <a:t>ICT </a:t>
                      </a:r>
                      <a:r>
                        <a:rPr lang="ko-KR" altLang="en-US" sz="2000" dirty="0" smtClean="0"/>
                        <a:t>일자리 활성화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</a:tr>
              <a:tr h="41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S</a:t>
                      </a:r>
                      <a:endParaRPr lang="ko-KR" altLang="en-US" sz="2000" dirty="0"/>
                    </a:p>
                  </a:txBody>
                  <a:tcPr marL="101948" marR="101948" marT="50974" marB="5097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디지털 인프라</a:t>
                      </a:r>
                      <a:r>
                        <a:rPr lang="en-US" altLang="ko-KR" sz="2000" dirty="0" smtClean="0"/>
                        <a:t>(Digital SOC)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스마트시티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err="1" smtClean="0"/>
                        <a:t>자율차</a:t>
                      </a:r>
                      <a:r>
                        <a:rPr lang="ko-KR" altLang="en-US" sz="2000" dirty="0" smtClean="0"/>
                        <a:t> 등</a:t>
                      </a:r>
                      <a:endParaRPr lang="ko-KR" altLang="en-US" sz="2000" dirty="0"/>
                    </a:p>
                  </a:txBody>
                  <a:tcPr marL="101948" marR="101948" marT="50974" marB="509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6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2020 </a:t>
            </a:r>
            <a:r>
              <a:rPr lang="ko-KR" altLang="en-US" dirty="0"/>
              <a:t>기술 동향</a:t>
            </a:r>
          </a:p>
        </p:txBody>
      </p:sp>
      <p:pic>
        <p:nvPicPr>
          <p:cNvPr id="1026" name="Picture 2" descr="https://www.iitp.kr/file/image.it?division=iitpdata/202006/&amp;file=20200612-090507-823-233cba22-4fd2-4c5a-b624-a636f5a64f3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3"/>
          <a:stretch/>
        </p:blipFill>
        <p:spPr bwMode="auto">
          <a:xfrm>
            <a:off x="3190036" y="1286969"/>
            <a:ext cx="5811929" cy="47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2020 </a:t>
            </a:r>
            <a:r>
              <a:rPr lang="ko-KR" altLang="en-US" dirty="0"/>
              <a:t>기술 동향</a:t>
            </a:r>
          </a:p>
        </p:txBody>
      </p:sp>
      <p:pic>
        <p:nvPicPr>
          <p:cNvPr id="1026" name="Picture 2" descr="https://www.iitp.kr/file/image.it?division=iitpdata/202006/&amp;file=20200612-090507-823-233cba22-4fd2-4c5a-b624-a636f5a64f3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93" b="2471"/>
          <a:stretch/>
        </p:blipFill>
        <p:spPr bwMode="auto">
          <a:xfrm>
            <a:off x="1295842" y="1085850"/>
            <a:ext cx="9600316" cy="48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6114365"/>
            <a:ext cx="7961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2020</a:t>
            </a:r>
            <a:r>
              <a:rPr lang="ko-KR" altLang="en-US" sz="1200" dirty="0" smtClean="0"/>
              <a:t>년 디지털 뉴딜 사업설명회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부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한국정보화진흥원</a:t>
            </a:r>
            <a:r>
              <a:rPr lang="en-US" altLang="ko-KR" sz="1200" dirty="0" smtClean="0"/>
              <a:t>):</a:t>
            </a:r>
            <a:r>
              <a:rPr lang="en-US" altLang="ko-KR" sz="1200" dirty="0" smtClean="0">
                <a:hlinkClick r:id="rId3"/>
              </a:rPr>
              <a:t> https</a:t>
            </a:r>
            <a:r>
              <a:rPr lang="en-US" altLang="ko-KR" sz="1200" dirty="0">
                <a:hlinkClick r:id="rId3"/>
              </a:rPr>
              <a:t>://www.youtube.com/watch?v=3cIIt_TyXm8&amp;t=3591s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606040" y="2164080"/>
            <a:ext cx="2301240" cy="149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06040" y="3676650"/>
            <a:ext cx="2301240" cy="142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72300" y="1943100"/>
            <a:ext cx="22479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72300" y="3108960"/>
            <a:ext cx="2247900" cy="84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72300" y="3982720"/>
            <a:ext cx="2247900" cy="1135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2020 </a:t>
            </a:r>
            <a:r>
              <a:rPr lang="ko-KR" altLang="en-US" dirty="0" smtClean="0"/>
              <a:t>기술 동향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디지털 뉴딜 정책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학습용 데이터 구축 사업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디지털 뉴딜 정책 예산의 </a:t>
            </a:r>
            <a:r>
              <a:rPr lang="en-US" altLang="ko-KR" sz="2000" dirty="0" smtClean="0"/>
              <a:t>35%(3</a:t>
            </a:r>
            <a:r>
              <a:rPr lang="ko-KR" altLang="en-US" sz="2000" dirty="0" smtClean="0"/>
              <a:t>천 </a:t>
            </a:r>
            <a:r>
              <a:rPr lang="ko-KR" altLang="en-US" sz="2000" dirty="0" err="1" smtClean="0"/>
              <a:t>억원</a:t>
            </a:r>
            <a:r>
              <a:rPr lang="ko-KR" altLang="en-US" sz="2000" dirty="0" smtClean="0"/>
              <a:t> 투입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- AI </a:t>
            </a:r>
            <a:r>
              <a:rPr lang="ko-KR" altLang="en-US" sz="2000" dirty="0" smtClean="0"/>
              <a:t>학습용 </a:t>
            </a:r>
            <a:r>
              <a:rPr lang="ko-KR" altLang="en-US" sz="2000" dirty="0" err="1" smtClean="0"/>
              <a:t>빅데이터를</a:t>
            </a:r>
            <a:r>
              <a:rPr lang="ko-KR" altLang="en-US" sz="2000" dirty="0" smtClean="0"/>
              <a:t> 국가 차원에서 확보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필요기업에 무상으로 제공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KDX </a:t>
            </a:r>
            <a:r>
              <a:rPr lang="ko-KR" altLang="en-US" sz="2000" dirty="0" smtClean="0"/>
              <a:t>한국데이터거래소 선정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민간최초의 데이터 거래소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*</a:t>
            </a:r>
            <a:r>
              <a:rPr lang="ko-KR" altLang="en-US" sz="1800" dirty="0" smtClean="0"/>
              <a:t>영상 데이터 제공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*18</a:t>
            </a:r>
            <a:r>
              <a:rPr lang="ko-KR" altLang="en-US" sz="1800" dirty="0" smtClean="0"/>
              <a:t>만개의 학습 데이터 제공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err="1" smtClean="0"/>
              <a:t>데이터청</a:t>
            </a:r>
            <a:r>
              <a:rPr lang="ko-KR" altLang="en-US" sz="2000" dirty="0" smtClean="0"/>
              <a:t> 설립 기획 중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국가적 데이터 정책을 통합적으로 관리하는 기관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권한에 대한 문제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64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2020 </a:t>
            </a:r>
            <a:r>
              <a:rPr lang="ko-KR" altLang="en-US" dirty="0" smtClean="0"/>
              <a:t>기술 동향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64891" y="581866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hlinkClick r:id="rId2"/>
              </a:rPr>
              <a:t>http://www.moef.go.kr/nw/nes/detailNesDtaView.do?searchKeyword1=%EC%98%88%EC%82%B0%EC%95%88&amp;bbsId=MOSFBBS_000000000028&amp;menuNo=4010100&amp;searchBbsId1=MOSFBBS_000000000028&amp;listType=1&amp;searchSort=1&amp;pageIndex=1&amp;searchKeyword=%EC%98%88%EC%82%B0%EC%95%88&amp;searchCondition=0&amp;searchUseYn=0&amp;searchNttId1=MOSF_000000000039983&amp;searchMenu=4010100&amp;searchNttId=MOSF_000000000039983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5843032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200" dirty="0" smtClean="0"/>
              <a:t>2020</a:t>
            </a:r>
            <a:r>
              <a:rPr lang="ko-KR" altLang="en-US" sz="1200" dirty="0"/>
              <a:t>년도 제</a:t>
            </a:r>
            <a:r>
              <a:rPr lang="en-US" altLang="ko-KR" sz="1200" dirty="0"/>
              <a:t>3</a:t>
            </a:r>
            <a:r>
              <a:rPr lang="ko-KR" altLang="en-US" sz="1200" dirty="0"/>
              <a:t>회 </a:t>
            </a:r>
            <a:r>
              <a:rPr lang="ko-KR" altLang="en-US" sz="1200" dirty="0" smtClean="0"/>
              <a:t>추가경정예산안</a:t>
            </a:r>
            <a:r>
              <a:rPr lang="en-US" altLang="ko-KR" sz="1200" dirty="0" smtClean="0"/>
              <a:t>(</a:t>
            </a:r>
            <a:r>
              <a:rPr lang="ko-KR" altLang="en-US" sz="1200" dirty="0" err="1"/>
              <a:t>기획재정부</a:t>
            </a:r>
            <a:r>
              <a:rPr lang="en-US" altLang="ko-KR" sz="1200" dirty="0" smtClean="0"/>
              <a:t>): </a:t>
            </a:r>
            <a:br>
              <a:rPr lang="en-US" altLang="ko-KR" sz="1200" dirty="0" smtClean="0"/>
            </a:br>
            <a:r>
              <a:rPr lang="en-US" altLang="ko-KR" sz="1200" dirty="0" smtClean="0"/>
              <a:t>- 1.2.3</a:t>
            </a:r>
            <a:r>
              <a:rPr lang="ko-KR" altLang="en-US" sz="1200" dirty="0" smtClean="0"/>
              <a:t>차 추경 모두 합쳐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조원</a:t>
            </a:r>
            <a:endParaRPr lang="ko-KR" altLang="en-US" sz="1200" dirty="0"/>
          </a:p>
        </p:txBody>
      </p:sp>
      <p:pic>
        <p:nvPicPr>
          <p:cNvPr id="4098" name="Picture 2" descr="https://image.chosun.com/sitedata/image/202006/03/202006030081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236663"/>
            <a:ext cx="3179666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690</Words>
  <Application>Microsoft Office PowerPoint</Application>
  <PresentationFormat>사용자 지정</PresentationFormat>
  <Paragraphs>195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39" baseType="lpstr">
      <vt:lpstr>CryptoCraft 테마</vt:lpstr>
      <vt:lpstr>제목 테마</vt:lpstr>
      <vt:lpstr>2020 ICT 기술 동향</vt:lpstr>
      <vt:lpstr>2020 기술 동향</vt:lpstr>
      <vt:lpstr>2020 기술 동향</vt:lpstr>
      <vt:lpstr>2020 기술 동향</vt:lpstr>
      <vt:lpstr>2020 기술 동향</vt:lpstr>
      <vt:lpstr>2020 기술 동향</vt:lpstr>
      <vt:lpstr>2020 기술 동향</vt:lpstr>
      <vt:lpstr>2020 기술 동향</vt:lpstr>
      <vt:lpstr>2020 기술 동향</vt:lpstr>
      <vt:lpstr>2020 기술 동향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블록체인 융합 기술 및 미들웨어</vt:lpstr>
      <vt:lpstr>5G</vt:lpstr>
      <vt:lpstr>5G</vt:lpstr>
      <vt:lpstr>5G</vt:lpstr>
      <vt:lpstr>5G</vt:lpstr>
      <vt:lpstr>5G</vt:lpstr>
      <vt:lpstr>5G</vt:lpstr>
      <vt:lpstr>5G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180</cp:revision>
  <dcterms:created xsi:type="dcterms:W3CDTF">2019-03-05T04:29:07Z</dcterms:created>
  <dcterms:modified xsi:type="dcterms:W3CDTF">2020-06-30T07:39:25Z</dcterms:modified>
</cp:coreProperties>
</file>