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75" r:id="rId4"/>
    <p:sldId id="280" r:id="rId5"/>
    <p:sldId id="281" r:id="rId6"/>
    <p:sldId id="282" r:id="rId7"/>
    <p:sldId id="314" r:id="rId8"/>
    <p:sldId id="315" r:id="rId9"/>
    <p:sldId id="302" r:id="rId10"/>
    <p:sldId id="283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6" r:id="rId20"/>
    <p:sldId id="31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4F967-783E-714D-BCE3-8F85B7D5708E}" v="2" dt="2019-09-01T03:57:46.858"/>
    <p1510:client id="{B4069FD5-ED79-4C29-884A-AEDA8DF8BD64}" v="90" dt="2019-09-01T00:10:04.614"/>
    <p1510:client id="{EDDDE2F4-6C2E-1645-B7D7-CA9BF34B33DE}" v="53" dt="2019-09-01T02:30:45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2019. 9. 1.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2019. 9. 1.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161113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16111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07695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07695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99613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99613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fwyjrG-ub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8-</a:t>
            </a:r>
            <a:r>
              <a:rPr lang="ko-KR" altLang="en-US" sz="3200" dirty="0"/>
              <a:t>비트 프로세서에서 </a:t>
            </a:r>
            <a:r>
              <a:rPr lang="en-US" altLang="ko-KR" sz="3200"/>
              <a:t>CHAM-64/128 </a:t>
            </a:r>
            <a:br>
              <a:rPr lang="en-US" altLang="ko-KR" sz="3200"/>
            </a:br>
            <a:r>
              <a:rPr lang="en-US" altLang="ko-KR" sz="3200"/>
              <a:t>CPA </a:t>
            </a:r>
            <a:r>
              <a:rPr lang="ko-KR" altLang="en-US" sz="3200" dirty="0"/>
              <a:t>공격과 </a:t>
            </a:r>
            <a:r>
              <a:rPr lang="ko-KR" altLang="en-US" sz="3200" dirty="0" err="1"/>
              <a:t>마스킹</a:t>
            </a:r>
            <a:r>
              <a:rPr lang="ko-KR" altLang="en-US" sz="3200" dirty="0"/>
              <a:t> 기법 최적화 적용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</a:t>
            </a:r>
            <a:r>
              <a:rPr lang="en" altLang="ko-KR">
                <a:hlinkClick r:id="rId2"/>
              </a:rPr>
              <a:t>mfwyjrG-ubM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err="1"/>
              <a:t>마스킹</a:t>
            </a:r>
            <a:r>
              <a:rPr lang="ko-KR" altLang="en-US"/>
              <a:t>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6585D-8C8D-4994-8D1D-94DD65ACC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577" y="1162253"/>
            <a:ext cx="11485765" cy="5057775"/>
          </a:xfrm>
        </p:spPr>
        <p:txBody>
          <a:bodyPr>
            <a:normAutofit/>
          </a:bodyPr>
          <a:lstStyle/>
          <a:p>
            <a:endParaRPr lang="en-US" altLang="ko-KR" sz="2400"/>
          </a:p>
          <a:p>
            <a:r>
              <a:rPr lang="en-US" altLang="ko-KR" sz="2400"/>
              <a:t>(x</a:t>
            </a:r>
            <a:r>
              <a:rPr lang="ko-KR" altLang="en-US" sz="2400"/>
              <a:t>⊕</a:t>
            </a:r>
            <a:r>
              <a:rPr lang="en-US" altLang="ko-KR" sz="2400"/>
              <a:t>r)+(x’</a:t>
            </a:r>
            <a:r>
              <a:rPr lang="ko-KR" altLang="en-US" sz="2400"/>
              <a:t> ⊕</a:t>
            </a:r>
            <a:r>
              <a:rPr lang="en-US" altLang="ko-KR" sz="2400"/>
              <a:t>r’)     r, r’?</a:t>
            </a:r>
          </a:p>
          <a:p>
            <a:endParaRPr lang="en-US" altLang="ko-KR" sz="2400"/>
          </a:p>
          <a:p>
            <a:r>
              <a:rPr lang="en-US" altLang="ko-KR" sz="2400"/>
              <a:t>x-r -&gt; x</a:t>
            </a:r>
            <a:r>
              <a:rPr lang="ko-KR" altLang="en-US" sz="2400"/>
              <a:t> ⊕</a:t>
            </a:r>
            <a:r>
              <a:rPr lang="en-US" altLang="ko-KR" sz="2400"/>
              <a:t>r</a:t>
            </a:r>
          </a:p>
          <a:p>
            <a:endParaRPr lang="en-US" altLang="ko-KR" sz="2400"/>
          </a:p>
          <a:p>
            <a:r>
              <a:rPr lang="en-US" altLang="ko-KR" sz="2400"/>
              <a:t>(x-r)+r</a:t>
            </a:r>
            <a:r>
              <a:rPr lang="ko-KR" altLang="en-US" sz="2400"/>
              <a:t> ⊕</a:t>
            </a:r>
            <a:r>
              <a:rPr lang="en-US" altLang="ko-KR" sz="2400"/>
              <a:t>r</a:t>
            </a:r>
          </a:p>
          <a:p>
            <a:endParaRPr lang="en-US" altLang="ko-KR" sz="2400"/>
          </a:p>
          <a:p>
            <a:r>
              <a:rPr lang="en-US" altLang="ko-KR" sz="2400"/>
              <a:t>+r </a:t>
            </a:r>
            <a:r>
              <a:rPr lang="ko-KR" altLang="en-US" sz="2400"/>
              <a:t>연산시에 </a:t>
            </a:r>
            <a:r>
              <a:rPr lang="en-US" altLang="ko-KR" sz="2400"/>
              <a:t>x</a:t>
            </a:r>
            <a:r>
              <a:rPr lang="ko-KR" altLang="en-US" sz="2400"/>
              <a:t>값이 노출됨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안전한 변환 기법이 필요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058E56-A6DA-4513-B1FC-1F0CBA730EF4}"/>
              </a:ext>
            </a:extLst>
          </p:cNvPr>
          <p:cNvSpPr/>
          <p:nvPr/>
        </p:nvSpPr>
        <p:spPr>
          <a:xfrm>
            <a:off x="1380886" y="3410713"/>
            <a:ext cx="914403" cy="521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316309-426C-4D6B-B213-9B21CF6E5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5" t="33230" r="42135" b="10200"/>
          <a:stretch/>
        </p:blipFill>
        <p:spPr>
          <a:xfrm>
            <a:off x="6314459" y="1350743"/>
            <a:ext cx="5657823" cy="3874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4EA6F2-D3C3-4407-A033-0D02D683FBDA}"/>
              </a:ext>
            </a:extLst>
          </p:cNvPr>
          <p:cNvSpPr/>
          <p:nvPr/>
        </p:nvSpPr>
        <p:spPr>
          <a:xfrm>
            <a:off x="8911771" y="3777428"/>
            <a:ext cx="928642" cy="836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err="1"/>
              <a:t>부울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산술 </a:t>
            </a:r>
            <a:r>
              <a:rPr lang="ko-KR" altLang="en-US" err="1"/>
              <a:t>마스킹</a:t>
            </a:r>
            <a:r>
              <a:rPr lang="ko-KR" altLang="en-US"/>
              <a:t> 변환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6585D-8C8D-4994-8D1D-94DD65ACC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62253"/>
            <a:ext cx="11485765" cy="5057775"/>
          </a:xfrm>
        </p:spPr>
        <p:txBody>
          <a:bodyPr>
            <a:normAutofit/>
          </a:bodyPr>
          <a:lstStyle/>
          <a:p>
            <a:r>
              <a:rPr lang="ko-KR" altLang="en-US" sz="2400" err="1"/>
              <a:t>부울</a:t>
            </a:r>
            <a:r>
              <a:rPr lang="en-US" altLang="ko-KR" sz="2400"/>
              <a:t>-</a:t>
            </a:r>
            <a:r>
              <a:rPr lang="ko-KR" altLang="en-US" sz="2400"/>
              <a:t>산술 </a:t>
            </a:r>
            <a:r>
              <a:rPr lang="ko-KR" altLang="en-US" sz="2400" err="1"/>
              <a:t>마스킹</a:t>
            </a:r>
            <a:r>
              <a:rPr lang="ko-KR" altLang="en-US" sz="2400"/>
              <a:t> 변환 기법은 </a:t>
            </a:r>
            <a:r>
              <a:rPr lang="en-US" altLang="ko-KR" sz="2400" err="1"/>
              <a:t>Messerges</a:t>
            </a:r>
            <a:r>
              <a:rPr lang="ko-KR" altLang="en-US" sz="2400"/>
              <a:t>가 처음 제안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그러나 취약성이 발견되어 그 후 </a:t>
            </a:r>
            <a:r>
              <a:rPr lang="en-US" altLang="ko-KR" sz="2400" err="1"/>
              <a:t>Goubin</a:t>
            </a:r>
            <a:r>
              <a:rPr lang="ko-KR" altLang="en-US" sz="2400"/>
              <a:t>에 의해 새로운 변환 기법이 제안됨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 err="1"/>
              <a:t>연산량이</a:t>
            </a:r>
            <a:r>
              <a:rPr lang="ko-KR" altLang="en-US" sz="2400"/>
              <a:t> 매우 적기 때문에 많은 암호 알고리즘에서 이 </a:t>
            </a:r>
            <a:r>
              <a:rPr lang="ko-KR" altLang="en-US" sz="2400" err="1"/>
              <a:t>부울</a:t>
            </a:r>
            <a:r>
              <a:rPr lang="en-US" altLang="ko-KR" sz="2400"/>
              <a:t>-</a:t>
            </a:r>
            <a:r>
              <a:rPr lang="ko-KR" altLang="en-US" sz="2400"/>
              <a:t>산술 </a:t>
            </a:r>
            <a:r>
              <a:rPr lang="ko-KR" altLang="en-US" sz="2400" err="1"/>
              <a:t>마스킹</a:t>
            </a:r>
            <a:r>
              <a:rPr lang="ko-KR" altLang="en-US" sz="2400"/>
              <a:t> 변환 기법을 사용한다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sz="2000" err="1"/>
              <a:t>입력값</a:t>
            </a:r>
            <a:r>
              <a:rPr lang="ko-KR" altLang="en-US" sz="2000"/>
              <a:t> </a:t>
            </a:r>
            <a:r>
              <a:rPr lang="en-US" altLang="ko-KR" sz="2000"/>
              <a:t>: x</a:t>
            </a:r>
            <a:r>
              <a:rPr lang="ko-KR" altLang="en-US" sz="2000"/>
              <a:t> ⊕</a:t>
            </a:r>
            <a:r>
              <a:rPr lang="en-US" altLang="ko-KR" sz="2000"/>
              <a:t>r ,r</a:t>
            </a:r>
            <a:r>
              <a:rPr lang="ko-KR" altLang="en-US" sz="2000"/>
              <a:t> </a:t>
            </a:r>
            <a:r>
              <a:rPr lang="ko-KR" altLang="en-US" sz="2000" err="1"/>
              <a:t>출력값</a:t>
            </a:r>
            <a:r>
              <a:rPr lang="ko-KR" altLang="en-US" sz="2000"/>
              <a:t> </a:t>
            </a:r>
            <a:r>
              <a:rPr lang="en-US" altLang="ko-KR" sz="2000"/>
              <a:t>: x-r </a:t>
            </a:r>
          </a:p>
          <a:p>
            <a:pPr marL="0" indent="0">
              <a:buNone/>
            </a:pPr>
            <a:endParaRPr lang="en-US" altLang="ko-KR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0492F-2FBE-428A-855F-C530FA65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01" y="3748270"/>
            <a:ext cx="4209479" cy="24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8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산술</a:t>
            </a:r>
            <a:r>
              <a:rPr lang="en-US" altLang="ko-KR"/>
              <a:t>-</a:t>
            </a:r>
            <a:r>
              <a:rPr lang="ko-KR" altLang="en-US" err="1"/>
              <a:t>부울</a:t>
            </a:r>
            <a:r>
              <a:rPr lang="ko-KR" altLang="en-US"/>
              <a:t> </a:t>
            </a:r>
            <a:r>
              <a:rPr lang="ko-KR" altLang="en-US" err="1"/>
              <a:t>마스킹변환</a:t>
            </a:r>
            <a:r>
              <a:rPr lang="ko-KR" altLang="en-US"/>
              <a:t>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6585D-8C8D-4994-8D1D-94DD65ACC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62253"/>
            <a:ext cx="11485765" cy="5057775"/>
          </a:xfrm>
        </p:spPr>
        <p:txBody>
          <a:bodyPr>
            <a:normAutofit/>
          </a:bodyPr>
          <a:lstStyle/>
          <a:p>
            <a:r>
              <a:rPr lang="en-US" altLang="ko-KR" sz="2400" err="1"/>
              <a:t>Goubin</a:t>
            </a:r>
            <a:r>
              <a:rPr lang="en-US" altLang="ko-KR" sz="2400"/>
              <a:t> </a:t>
            </a:r>
            <a:r>
              <a:rPr lang="ko-KR" altLang="en-US" sz="2400"/>
              <a:t>기법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 내부 루프 때문에 데이터의 비트 크기에 비례하여 </a:t>
            </a:r>
            <a:r>
              <a:rPr lang="ko-KR" altLang="en-US" sz="2400" err="1"/>
              <a:t>연산량이</a:t>
            </a:r>
            <a:r>
              <a:rPr lang="ko-KR" altLang="en-US" sz="2400"/>
              <a:t> 증가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 </a:t>
            </a:r>
            <a:r>
              <a:rPr lang="en-US" altLang="ko-KR" sz="2400"/>
              <a:t>5k+5</a:t>
            </a:r>
            <a:r>
              <a:rPr lang="ko-KR" altLang="en-US" sz="2400"/>
              <a:t>번의 연산 필요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 err="1"/>
              <a:t>입력값</a:t>
            </a:r>
            <a:r>
              <a:rPr lang="ko-KR" altLang="en-US" sz="2400"/>
              <a:t> </a:t>
            </a:r>
            <a:r>
              <a:rPr lang="en-US" altLang="ko-KR" sz="2400"/>
              <a:t>: x-</a:t>
            </a:r>
            <a:r>
              <a:rPr lang="en-US" altLang="ko-KR" sz="2400" err="1"/>
              <a:t>r,r</a:t>
            </a:r>
            <a:r>
              <a:rPr lang="en-US" altLang="ko-KR" sz="2400"/>
              <a:t>  </a:t>
            </a:r>
            <a:r>
              <a:rPr lang="ko-KR" altLang="en-US" sz="2400" err="1"/>
              <a:t>출력값</a:t>
            </a:r>
            <a:r>
              <a:rPr lang="ko-KR" altLang="en-US" sz="2400"/>
              <a:t> </a:t>
            </a:r>
            <a:r>
              <a:rPr lang="en-US" altLang="ko-KR" sz="2400"/>
              <a:t>: x</a:t>
            </a:r>
            <a:r>
              <a:rPr lang="ko-KR" altLang="en-US" sz="2400"/>
              <a:t> ⊕</a:t>
            </a:r>
            <a:r>
              <a:rPr lang="en-US" altLang="ko-KR" sz="2400"/>
              <a:t>r</a:t>
            </a:r>
          </a:p>
          <a:p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CB3740-6B8E-4553-A7DB-91A05BA0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4" y="2596939"/>
            <a:ext cx="3942366" cy="36230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79F196-1A2C-4DE6-8BB5-1A5DA2A01E36}"/>
              </a:ext>
            </a:extLst>
          </p:cNvPr>
          <p:cNvSpPr/>
          <p:nvPr/>
        </p:nvSpPr>
        <p:spPr>
          <a:xfrm>
            <a:off x="467718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23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산술</a:t>
            </a:r>
            <a:r>
              <a:rPr lang="en-US" altLang="ko-KR"/>
              <a:t>-</a:t>
            </a:r>
            <a:r>
              <a:rPr lang="ko-KR" altLang="en-US" err="1"/>
              <a:t>부울</a:t>
            </a:r>
            <a:r>
              <a:rPr lang="ko-KR" altLang="en-US"/>
              <a:t> </a:t>
            </a:r>
            <a:r>
              <a:rPr lang="ko-KR" altLang="en-US" err="1"/>
              <a:t>마스킹변환</a:t>
            </a:r>
            <a:r>
              <a:rPr lang="ko-KR" altLang="en-US"/>
              <a:t> 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F46585D-8C8D-4994-8D1D-94DD65ACCB7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162253"/>
                <a:ext cx="11485765" cy="5057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/>
                  <a:t>CT </a:t>
                </a:r>
                <a:r>
                  <a:rPr lang="ko-KR" altLang="en-US" sz="2400"/>
                  <a:t>산술</a:t>
                </a:r>
                <a:r>
                  <a:rPr lang="en-US" altLang="ko-KR" sz="2400"/>
                  <a:t>-</a:t>
                </a:r>
                <a:r>
                  <a:rPr lang="ko-KR" altLang="en-US" sz="2400"/>
                  <a:t>불 </a:t>
                </a:r>
                <a:r>
                  <a:rPr lang="ko-KR" altLang="en-US" sz="2400" err="1"/>
                  <a:t>마스킹</a:t>
                </a:r>
                <a:r>
                  <a:rPr lang="ko-KR" altLang="en-US" sz="2400"/>
                  <a:t> 변환</a:t>
                </a:r>
                <a:endParaRPr lang="en-US" altLang="ko-KR" sz="2400"/>
              </a:p>
              <a:p>
                <a:pPr marL="457200" lvl="1" indent="0">
                  <a:buNone/>
                </a:pPr>
                <a:r>
                  <a:rPr lang="en-US" altLang="ko-KR" sz="2000" err="1"/>
                  <a:t>Goubin</a:t>
                </a:r>
                <a:r>
                  <a:rPr lang="ko-KR" altLang="en-US" sz="2000"/>
                  <a:t>이 제안한 산술</a:t>
                </a:r>
                <a:r>
                  <a:rPr lang="en-US" altLang="ko-KR" sz="2000"/>
                  <a:t>-</a:t>
                </a:r>
                <a:r>
                  <a:rPr lang="ko-KR" altLang="en-US" sz="2000" err="1"/>
                  <a:t>부울</a:t>
                </a:r>
                <a:r>
                  <a:rPr lang="ko-KR" altLang="en-US" sz="2000"/>
                  <a:t> </a:t>
                </a:r>
                <a:r>
                  <a:rPr lang="ko-KR" altLang="en-US" sz="2000" err="1"/>
                  <a:t>마스킹</a:t>
                </a:r>
                <a:r>
                  <a:rPr lang="ko-KR" altLang="en-US" sz="2000"/>
                  <a:t> 변환 기법의 </a:t>
                </a:r>
                <a:r>
                  <a:rPr lang="ko-KR" altLang="en-US" sz="2000" err="1"/>
                  <a:t>연산량</a:t>
                </a:r>
                <a:r>
                  <a:rPr lang="ko-KR" altLang="en-US" sz="2000"/>
                  <a:t> 개선을 위해 </a:t>
                </a:r>
                <a:br>
                  <a:rPr lang="en-US" altLang="ko-KR" sz="2000"/>
                </a:br>
                <a:r>
                  <a:rPr lang="ko-KR" altLang="en-US" sz="2000" err="1"/>
                  <a:t>룩업</a:t>
                </a:r>
                <a:r>
                  <a:rPr lang="ko-KR" altLang="en-US" sz="2000"/>
                  <a:t> 테이블 </a:t>
                </a:r>
                <a:r>
                  <a:rPr lang="en-US" altLang="ko-KR" sz="2000"/>
                  <a:t>(look-up table) </a:t>
                </a:r>
                <a:r>
                  <a:rPr lang="ko-KR" altLang="en-US" sz="2000"/>
                  <a:t>기반의 산술</a:t>
                </a:r>
                <a:r>
                  <a:rPr lang="en-US" altLang="ko-KR" sz="2000"/>
                  <a:t>-</a:t>
                </a:r>
                <a:r>
                  <a:rPr lang="ko-KR" altLang="en-US" sz="2000" err="1"/>
                  <a:t>부울</a:t>
                </a:r>
                <a:r>
                  <a:rPr lang="ko-KR" altLang="en-US" sz="2000"/>
                  <a:t> </a:t>
                </a:r>
                <a:r>
                  <a:rPr lang="ko-KR" altLang="en-US" sz="2000" err="1"/>
                  <a:t>마스킹</a:t>
                </a:r>
                <a:r>
                  <a:rPr lang="ko-KR" altLang="en-US" sz="2000"/>
                  <a:t> 변환 기 법</a:t>
                </a:r>
                <a:endParaRPr lang="en-US" altLang="ko-KR" sz="2000"/>
              </a:p>
              <a:p>
                <a:endParaRPr lang="en-US" altLang="ko-KR" sz="2400"/>
              </a:p>
              <a:p>
                <a:r>
                  <a:rPr lang="ko-KR" altLang="en-US" sz="2400"/>
                  <a:t>산술 연산을 </a:t>
                </a:r>
                <a:r>
                  <a:rPr lang="ko-KR" altLang="en-US" sz="2400" err="1"/>
                  <a:t>부울</a:t>
                </a:r>
                <a:r>
                  <a:rPr lang="ko-KR" altLang="en-US" sz="2400"/>
                  <a:t> 연산으로 변환하는 </a:t>
                </a:r>
                <a:r>
                  <a:rPr lang="en-US" altLang="ko-KR" sz="2400"/>
                  <a:t>G-</a:t>
                </a:r>
                <a:r>
                  <a:rPr lang="ko-KR" altLang="en-US" sz="2400"/>
                  <a:t>테이블</a:t>
                </a:r>
                <a:r>
                  <a:rPr lang="en-US" altLang="ko-KR" sz="2400"/>
                  <a:t>, </a:t>
                </a:r>
                <a:br>
                  <a:rPr lang="en-US" altLang="ko-KR" sz="2400"/>
                </a:br>
                <a:r>
                  <a:rPr lang="ko-KR" altLang="en-US" sz="2400"/>
                  <a:t>모듈라 덧셈 시 발생하는 캐리를 저장하는 </a:t>
                </a:r>
                <a:r>
                  <a:rPr lang="en-US" altLang="ko-KR" sz="2400"/>
                  <a:t>C-</a:t>
                </a:r>
                <a:r>
                  <a:rPr lang="ko-KR" altLang="en-US" sz="2400"/>
                  <a:t>테이블사용 </a:t>
                </a:r>
                <a:br>
                  <a:rPr lang="en-US" altLang="ko-KR" sz="240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2400"/>
                  <a:t>의 태이블 값을 저장할 공간 필요</a:t>
                </a:r>
                <a:endParaRPr lang="en-US" altLang="ko-KR" sz="2400"/>
              </a:p>
              <a:p>
                <a:endParaRPr lang="en-US" altLang="ko-KR" sz="2400"/>
              </a:p>
              <a:p>
                <a:r>
                  <a:rPr lang="en-US" altLang="ko-KR" sz="2400" err="1"/>
                  <a:t>Debraize</a:t>
                </a:r>
                <a:r>
                  <a:rPr lang="en-US" altLang="ko-KR" sz="2400"/>
                  <a:t> </a:t>
                </a:r>
                <a:r>
                  <a:rPr lang="ko-KR" altLang="en-US" sz="2400"/>
                  <a:t>산술</a:t>
                </a:r>
                <a:r>
                  <a:rPr lang="en-US" altLang="ko-KR" sz="2400"/>
                  <a:t>-</a:t>
                </a:r>
                <a:r>
                  <a:rPr lang="ko-KR" altLang="en-US" sz="2400"/>
                  <a:t>불 </a:t>
                </a:r>
                <a:r>
                  <a:rPr lang="ko-KR" altLang="en-US" sz="2400" err="1"/>
                  <a:t>마스킹</a:t>
                </a:r>
                <a:r>
                  <a:rPr lang="ko-KR" altLang="en-US" sz="2400"/>
                  <a:t> 변환</a:t>
                </a:r>
                <a:endParaRPr lang="en-US" altLang="ko-KR" sz="2400"/>
              </a:p>
              <a:p>
                <a:pPr marL="457200" lvl="1" indent="0">
                  <a:buNone/>
                </a:pPr>
                <a:r>
                  <a:rPr lang="en-US" altLang="ko-KR" sz="2000" err="1"/>
                  <a:t>Debraize</a:t>
                </a:r>
                <a:r>
                  <a:rPr lang="ko-KR" altLang="en-US" sz="2000"/>
                  <a:t>는 안전성과 효율성을 개선한 </a:t>
                </a:r>
                <a:r>
                  <a:rPr lang="ko-KR" altLang="en-US" sz="2000" err="1"/>
                  <a:t>룩업</a:t>
                </a:r>
                <a:r>
                  <a:rPr lang="ko-KR" altLang="en-US" sz="2000"/>
                  <a:t> 테이블 기반의 새로운 방법을 제안</a:t>
                </a:r>
                <a:endParaRPr lang="en-US" altLang="ko-KR" sz="2000"/>
              </a:p>
              <a:p>
                <a:pPr marL="457200" lvl="1" indent="0">
                  <a:buNone/>
                </a:pPr>
                <a:endParaRPr lang="en-US" altLang="ko-KR" sz="20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/>
                  <a:t>개의 테이블 값을 저장할 공간 필요</a:t>
                </a:r>
                <a:endParaRPr lang="en-US" altLang="ko-KR" sz="240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F46585D-8C8D-4994-8D1D-94DD65ACC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162253"/>
                <a:ext cx="11485765" cy="5057775"/>
              </a:xfrm>
              <a:blipFill>
                <a:blip r:embed="rId2"/>
                <a:stretch>
                  <a:fillRect l="-743" t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2F79F196-1A2C-4DE6-8BB5-1A5DA2A01E36}"/>
              </a:ext>
            </a:extLst>
          </p:cNvPr>
          <p:cNvSpPr/>
          <p:nvPr/>
        </p:nvSpPr>
        <p:spPr>
          <a:xfrm>
            <a:off x="467718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31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Secure Addition </a:t>
            </a:r>
            <a:r>
              <a:rPr lang="ko-KR" altLang="en-US" err="1"/>
              <a:t>마스킹</a:t>
            </a:r>
            <a:r>
              <a:rPr lang="ko-KR" altLang="en-US"/>
              <a:t>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6585D-8C8D-4994-8D1D-94DD65ACC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872343"/>
            <a:ext cx="11485765" cy="4347685"/>
          </a:xfrm>
        </p:spPr>
        <p:txBody>
          <a:bodyPr>
            <a:normAutofit/>
          </a:bodyPr>
          <a:lstStyle/>
          <a:p>
            <a:r>
              <a:rPr lang="ko-KR" altLang="en-US"/>
              <a:t>불 </a:t>
            </a:r>
            <a:r>
              <a:rPr lang="ko-KR" altLang="en-US" err="1"/>
              <a:t>마스킹된</a:t>
            </a:r>
            <a:r>
              <a:rPr lang="ko-KR" altLang="en-US"/>
              <a:t> 두 개의 데이터를 더하기 해서는 </a:t>
            </a:r>
            <a:br>
              <a:rPr lang="en-US" altLang="ko-KR"/>
            </a:br>
            <a:r>
              <a:rPr lang="ko-KR" altLang="en-US" err="1"/>
              <a:t>불산술</a:t>
            </a:r>
            <a:r>
              <a:rPr lang="ko-KR" altLang="en-US"/>
              <a:t> </a:t>
            </a:r>
            <a:r>
              <a:rPr lang="ko-KR" altLang="en-US" err="1"/>
              <a:t>마스킹</a:t>
            </a:r>
            <a:r>
              <a:rPr lang="ko-KR" altLang="en-US"/>
              <a:t> 변환, 덧셈, 산술-불 </a:t>
            </a:r>
            <a:r>
              <a:rPr lang="ko-KR" altLang="en-US" err="1"/>
              <a:t>마스킹</a:t>
            </a:r>
            <a:r>
              <a:rPr lang="ko-KR" altLang="en-US"/>
              <a:t> 변환의 </a:t>
            </a:r>
            <a:br>
              <a:rPr lang="en-US" altLang="ko-KR"/>
            </a:br>
            <a:r>
              <a:rPr lang="ko-KR" altLang="en-US"/>
              <a:t>3단계 를 거쳐야 한다. </a:t>
            </a:r>
            <a:endParaRPr lang="en-US" altLang="ko-KR"/>
          </a:p>
          <a:p>
            <a:endParaRPr lang="en-US" altLang="ko-KR"/>
          </a:p>
          <a:p>
            <a:r>
              <a:rPr lang="ko-KR" altLang="en-US" err="1"/>
              <a:t>마스킹</a:t>
            </a:r>
            <a:r>
              <a:rPr lang="ko-KR" altLang="en-US"/>
              <a:t> 변환의 번거로움을 이고 </a:t>
            </a:r>
            <a:r>
              <a:rPr lang="ko-KR" altLang="en-US" err="1"/>
              <a:t>연산량을</a:t>
            </a:r>
            <a:r>
              <a:rPr lang="ko-KR" altLang="en-US"/>
              <a:t> 개선시키고자 </a:t>
            </a:r>
            <a:r>
              <a:rPr lang="ko-KR" altLang="en-US" err="1"/>
              <a:t>Secure</a:t>
            </a:r>
            <a:r>
              <a:rPr lang="ko-KR" altLang="en-US"/>
              <a:t> </a:t>
            </a:r>
            <a:r>
              <a:rPr lang="ko-KR" altLang="en-US" err="1"/>
              <a:t>Addition</a:t>
            </a:r>
            <a:r>
              <a:rPr lang="ko-KR" altLang="en-US"/>
              <a:t> 제안됨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두 개의 불 </a:t>
            </a:r>
            <a:r>
              <a:rPr lang="ko-KR" altLang="en-US" err="1"/>
              <a:t>마스킹된</a:t>
            </a:r>
            <a:r>
              <a:rPr lang="ko-KR" altLang="en-US"/>
              <a:t> 데이터를 </a:t>
            </a:r>
            <a:r>
              <a:rPr lang="ko-KR" altLang="en-US" err="1"/>
              <a:t>입력받아</a:t>
            </a:r>
            <a:r>
              <a:rPr lang="ko-KR" altLang="en-US"/>
              <a:t> 불 </a:t>
            </a:r>
            <a:r>
              <a:rPr lang="ko-KR" altLang="en-US" err="1"/>
              <a:t>마스킹</a:t>
            </a:r>
            <a:r>
              <a:rPr lang="ko-KR" altLang="en-US"/>
              <a:t> 된 덧셈 결과를 출력</a:t>
            </a:r>
          </a:p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79F196-1A2C-4DE6-8BB5-1A5DA2A01E36}"/>
              </a:ext>
            </a:extLst>
          </p:cNvPr>
          <p:cNvSpPr/>
          <p:nvPr/>
        </p:nvSpPr>
        <p:spPr>
          <a:xfrm>
            <a:off x="467718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AA55B0-60DC-4BE6-998B-54D9E1D3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5" t="33230" r="42135" b="10200"/>
          <a:stretch/>
        </p:blipFill>
        <p:spPr>
          <a:xfrm>
            <a:off x="8517898" y="1097338"/>
            <a:ext cx="3674102" cy="25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6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KRJ SA </a:t>
            </a:r>
            <a:r>
              <a:rPr lang="ko-KR" altLang="en-US" err="1"/>
              <a:t>마스킹</a:t>
            </a:r>
            <a:r>
              <a:rPr lang="ko-KR" altLang="en-US"/>
              <a:t> 기법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79F196-1A2C-4DE6-8BB5-1A5DA2A01E36}"/>
              </a:ext>
            </a:extLst>
          </p:cNvPr>
          <p:cNvSpPr/>
          <p:nvPr/>
        </p:nvSpPr>
        <p:spPr>
          <a:xfrm>
            <a:off x="467718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5CC5E-1138-4E14-88FF-334E3C31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70" y="1075642"/>
            <a:ext cx="3819408" cy="452720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5A2D506-2B4A-4682-A362-DC03DB3D7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949" y="1255157"/>
            <a:ext cx="7875738" cy="4753757"/>
          </a:xfrm>
        </p:spPr>
        <p:txBody>
          <a:bodyPr>
            <a:normAutofit/>
          </a:bodyPr>
          <a:lstStyle/>
          <a:p>
            <a:r>
              <a:rPr lang="en-US" altLang="ko-KR" sz="2400" err="1"/>
              <a:t>Karroumi</a:t>
            </a:r>
            <a:r>
              <a:rPr lang="ko-KR" altLang="en-US" sz="2400"/>
              <a:t>는 기존의 </a:t>
            </a:r>
            <a:r>
              <a:rPr lang="ko-KR" altLang="en-US" sz="2400" err="1"/>
              <a:t>마스킹</a:t>
            </a:r>
            <a:r>
              <a:rPr lang="ko-KR" altLang="en-US" sz="2400"/>
              <a:t> 변환의 </a:t>
            </a:r>
            <a:br>
              <a:rPr lang="en-US" altLang="ko-KR" sz="2400"/>
            </a:br>
            <a:r>
              <a:rPr lang="ko-KR" altLang="en-US" sz="2400"/>
              <a:t>번거로움과 </a:t>
            </a:r>
            <a:r>
              <a:rPr lang="ko-KR" altLang="en-US" sz="2400" err="1"/>
              <a:t>연산량을</a:t>
            </a:r>
            <a:r>
              <a:rPr lang="ko-KR" altLang="en-US" sz="2400"/>
              <a:t> 개선하기 위해 </a:t>
            </a:r>
            <a:br>
              <a:rPr lang="en-US" altLang="ko-KR" sz="2400"/>
            </a:br>
            <a:r>
              <a:rPr lang="ko-KR" altLang="en-US" sz="2400" err="1"/>
              <a:t>Secure</a:t>
            </a:r>
            <a:r>
              <a:rPr lang="ko-KR" altLang="en-US" sz="2400"/>
              <a:t> </a:t>
            </a:r>
            <a:r>
              <a:rPr lang="ko-KR" altLang="en-US" sz="2400" err="1"/>
              <a:t>Addition</a:t>
            </a:r>
            <a:r>
              <a:rPr lang="en-US" altLang="ko-KR" sz="2400"/>
              <a:t> </a:t>
            </a:r>
            <a:r>
              <a:rPr lang="ko-KR" altLang="en-US" sz="2400" err="1"/>
              <a:t>마스킹</a:t>
            </a:r>
            <a:r>
              <a:rPr lang="ko-KR" altLang="en-US" sz="2400"/>
              <a:t> 기법을 처음으로 제안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 err="1"/>
              <a:t>Goubin</a:t>
            </a:r>
            <a:r>
              <a:rPr lang="ko-KR" altLang="en-US" sz="2400"/>
              <a:t>의</a:t>
            </a:r>
            <a:r>
              <a:rPr lang="en-US" altLang="ko-KR" sz="2400"/>
              <a:t> </a:t>
            </a:r>
            <a:r>
              <a:rPr lang="ko-KR" altLang="en-US" sz="2400"/>
              <a:t>기법은 </a:t>
            </a:r>
            <a:r>
              <a:rPr lang="en-US" altLang="ko-KR" sz="2400"/>
              <a:t>5k+21</a:t>
            </a:r>
            <a:r>
              <a:rPr lang="ko-KR" altLang="en-US" sz="2400"/>
              <a:t>의 연산 필요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5k+8</a:t>
            </a:r>
            <a:r>
              <a:rPr lang="ko-KR" altLang="en-US" sz="2400"/>
              <a:t>의 연산 소요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VG SA  </a:t>
            </a:r>
            <a:r>
              <a:rPr lang="ko-KR" altLang="en-US" sz="2400" err="1"/>
              <a:t>마스킹</a:t>
            </a:r>
            <a:r>
              <a:rPr lang="ko-KR" altLang="en-US" sz="2400"/>
              <a:t> 기법</a:t>
            </a:r>
            <a:endParaRPr lang="en-US" altLang="ko-KR" sz="2400"/>
          </a:p>
          <a:p>
            <a:pPr lvl="1"/>
            <a:r>
              <a:rPr lang="en-US" altLang="ko-KR" sz="2000"/>
              <a:t>KRJ </a:t>
            </a:r>
            <a:r>
              <a:rPr lang="ko-KR" altLang="en-US" sz="2000"/>
              <a:t>기법에 </a:t>
            </a:r>
            <a:r>
              <a:rPr lang="ko-KR" altLang="en-US" sz="2000" err="1"/>
              <a:t>룩업</a:t>
            </a:r>
            <a:r>
              <a:rPr lang="ko-KR" altLang="en-US" sz="2000"/>
              <a:t> 테이블을 이용한 </a:t>
            </a:r>
            <a:r>
              <a:rPr lang="en-US" altLang="ko-KR" sz="2000"/>
              <a:t>SA </a:t>
            </a:r>
            <a:r>
              <a:rPr lang="ko-KR" altLang="en-US" sz="2000" err="1"/>
              <a:t>마스킹</a:t>
            </a:r>
            <a:r>
              <a:rPr lang="ko-KR" altLang="en-US" sz="2000"/>
              <a:t> 기법을 제안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28362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CGTV SA </a:t>
            </a:r>
            <a:r>
              <a:rPr lang="ko-KR" altLang="en-US" err="1"/>
              <a:t>마스킹</a:t>
            </a:r>
            <a:r>
              <a:rPr lang="ko-KR" altLang="en-US"/>
              <a:t> 기법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79F196-1A2C-4DE6-8BB5-1A5DA2A01E36}"/>
              </a:ext>
            </a:extLst>
          </p:cNvPr>
          <p:cNvSpPr/>
          <p:nvPr/>
        </p:nvSpPr>
        <p:spPr>
          <a:xfrm>
            <a:off x="467718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605C58-4A9C-4E74-AE17-A348D083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45" y="1032391"/>
            <a:ext cx="3552825" cy="516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87880D86-9B86-4804-9E2D-9966F30CCA8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814285"/>
                <a:ext cx="7594296" cy="390434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/>
                  <a:t> </a:t>
                </a:r>
                <a:r>
                  <a:rPr lang="en-US" altLang="ko-KR" sz="2400" err="1"/>
                  <a:t>Kogge</a:t>
                </a:r>
                <a:r>
                  <a:rPr lang="en-US" altLang="ko-KR" sz="2400"/>
                  <a:t>-Stone </a:t>
                </a:r>
                <a:r>
                  <a:rPr lang="ko-KR" altLang="en-US" sz="2400" err="1"/>
                  <a:t>올림수</a:t>
                </a:r>
                <a:r>
                  <a:rPr lang="ko-KR" altLang="en-US" sz="2400"/>
                  <a:t> 예견 </a:t>
                </a:r>
                <a:r>
                  <a:rPr lang="ko-KR" altLang="en-US" sz="2400" err="1"/>
                  <a:t>덧셈기</a:t>
                </a:r>
                <a:r>
                  <a:rPr lang="ko-KR" altLang="en-US" sz="2400"/>
                  <a:t> 기반의 </a:t>
                </a:r>
                <a:r>
                  <a:rPr lang="ko-KR" altLang="en-US" sz="2400" err="1"/>
                  <a:t>마스킹</a:t>
                </a:r>
                <a:r>
                  <a:rPr lang="ko-KR" altLang="en-US" sz="2400"/>
                  <a:t> 변환 기법을 제안</a:t>
                </a:r>
                <a:endParaRPr lang="en-US" altLang="ko-KR" sz="2400"/>
              </a:p>
              <a:p>
                <a:endParaRPr lang="en-US" altLang="ko-KR" sz="2400"/>
              </a:p>
              <a:p>
                <a:r>
                  <a:rPr lang="en-US" altLang="ko-KR" sz="2400" err="1"/>
                  <a:t>Goubin</a:t>
                </a:r>
                <a:r>
                  <a:rPr lang="en-US" altLang="ko-KR" sz="2400"/>
                  <a:t> </a:t>
                </a:r>
                <a:r>
                  <a:rPr lang="ko-KR" altLang="en-US" sz="2400"/>
                  <a:t>기법이나 </a:t>
                </a:r>
                <a:r>
                  <a:rPr lang="en-US" altLang="ko-KR" sz="2400"/>
                  <a:t>KRJ </a:t>
                </a:r>
                <a:r>
                  <a:rPr lang="ko-KR" altLang="en-US" sz="2400"/>
                  <a:t>기법의 경우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/>
                  <a:t> </a:t>
                </a:r>
                <a:br>
                  <a:rPr lang="en-US" altLang="ko-KR" sz="2400"/>
                </a:br>
                <a:r>
                  <a:rPr lang="en-US" altLang="ko-KR" sz="2400"/>
                  <a:t>CGTV </a:t>
                </a:r>
                <a:r>
                  <a:rPr lang="ko-KR" altLang="en-US" sz="2400"/>
                  <a:t>기법은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/>
                  <a:t> 의 연산 복잡도</a:t>
                </a:r>
                <a:endParaRPr lang="en-US" altLang="ko-KR" sz="2400"/>
              </a:p>
              <a:p>
                <a:endParaRPr lang="en-US" altLang="ko-KR" sz="2400"/>
              </a:p>
              <a:p>
                <a:r>
                  <a:rPr lang="ko-KR" altLang="en-US" sz="2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400"/>
                  <a:t>때 </a:t>
                </a:r>
                <a:r>
                  <a:rPr lang="en-US" altLang="ko-KR" sz="2400"/>
                  <a:t>24n+4</a:t>
                </a:r>
                <a:r>
                  <a:rPr lang="ko-KR" altLang="en-US" sz="2400"/>
                  <a:t>의 연산 소요</a:t>
                </a:r>
                <a:endParaRPr lang="en-US" altLang="ko-KR" sz="2400"/>
              </a:p>
            </p:txBody>
          </p:sp>
        </mc:Choice>
        <mc:Fallback xmlns="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87880D86-9B86-4804-9E2D-9966F30C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814285"/>
                <a:ext cx="7594296" cy="3904343"/>
              </a:xfrm>
              <a:blipFill>
                <a:blip r:embed="rId3"/>
                <a:stretch>
                  <a:fillRect l="-1124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89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CHAM</a:t>
            </a:r>
            <a:r>
              <a:rPr lang="ko-KR" altLang="en-US"/>
              <a:t>에 </a:t>
            </a:r>
            <a:r>
              <a:rPr lang="ko-KR" altLang="en-US" err="1"/>
              <a:t>마스킹</a:t>
            </a:r>
            <a:r>
              <a:rPr lang="en-US" altLang="ko-KR"/>
              <a:t> </a:t>
            </a:r>
            <a:r>
              <a:rPr lang="ko-KR" altLang="en-US"/>
              <a:t>적용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79F196-1A2C-4DE6-8BB5-1A5DA2A01E36}"/>
              </a:ext>
            </a:extLst>
          </p:cNvPr>
          <p:cNvSpPr/>
          <p:nvPr/>
        </p:nvSpPr>
        <p:spPr>
          <a:xfrm>
            <a:off x="467718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A57778-CFF0-48CE-814D-9ECEC3CF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6" y="1317558"/>
            <a:ext cx="6894041" cy="4797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E124C3-5311-403E-A549-CADA0C4F31C3}"/>
              </a:ext>
            </a:extLst>
          </p:cNvPr>
          <p:cNvSpPr txBox="1"/>
          <p:nvPr/>
        </p:nvSpPr>
        <p:spPr>
          <a:xfrm>
            <a:off x="7558390" y="1459148"/>
            <a:ext cx="374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참고논문에서 전체 사이클 비교시에 </a:t>
            </a:r>
            <a:r>
              <a:rPr lang="en-US" altLang="ko-KR"/>
              <a:t>lea</a:t>
            </a:r>
            <a:r>
              <a:rPr lang="ko-KR" altLang="en-US"/>
              <a:t>에 대한 마스크 적용시 </a:t>
            </a:r>
            <a:r>
              <a:rPr lang="en-US" altLang="ko-KR"/>
              <a:t>CGTV</a:t>
            </a:r>
            <a:r>
              <a:rPr lang="ko-KR" altLang="en-US"/>
              <a:t>기법이 제일 낮고 </a:t>
            </a:r>
            <a:r>
              <a:rPr lang="en-US" altLang="ko-KR"/>
              <a:t>KRJ</a:t>
            </a:r>
            <a:r>
              <a:rPr lang="ko-KR" altLang="en-US"/>
              <a:t>이 </a:t>
            </a:r>
            <a:r>
              <a:rPr lang="en-US" altLang="ko-KR"/>
              <a:t>2</a:t>
            </a:r>
            <a:r>
              <a:rPr lang="ko-KR" altLang="en-US"/>
              <a:t>번째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2E8F-7AC2-4D58-846E-47B7EBFEA8B9}"/>
              </a:ext>
            </a:extLst>
          </p:cNvPr>
          <p:cNvSpPr txBox="1"/>
          <p:nvPr/>
        </p:nvSpPr>
        <p:spPr>
          <a:xfrm>
            <a:off x="7558390" y="4059966"/>
            <a:ext cx="374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r>
              <a:rPr lang="ko-KR" altLang="en-US"/>
              <a:t>비트상에서 </a:t>
            </a:r>
            <a:endParaRPr lang="en-US" altLang="ko-KR"/>
          </a:p>
          <a:p>
            <a:r>
              <a:rPr lang="en-US" altLang="ko-KR"/>
              <a:t>CGTV</a:t>
            </a:r>
            <a:r>
              <a:rPr lang="ko-KR" altLang="en-US"/>
              <a:t>보다 </a:t>
            </a:r>
            <a:r>
              <a:rPr lang="en-US" altLang="ko-KR"/>
              <a:t>KRJ</a:t>
            </a:r>
            <a:r>
              <a:rPr lang="ko-KR" altLang="en-US"/>
              <a:t>가 더 적은 연산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8D7149-E729-4974-B3E9-BE19782448FE}"/>
              </a:ext>
            </a:extLst>
          </p:cNvPr>
          <p:cNvSpPr/>
          <p:nvPr/>
        </p:nvSpPr>
        <p:spPr>
          <a:xfrm>
            <a:off x="7558390" y="2759557"/>
            <a:ext cx="3544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err="1"/>
              <a:t>Goubin</a:t>
            </a:r>
            <a:r>
              <a:rPr lang="ko-KR" altLang="en-US"/>
              <a:t>, KRJ, CGTV 기법은 기본연산을 레지스터 간 연산으로 표현이 가능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1EAB4-C8E1-464A-9C39-2A27E1444694}"/>
              </a:ext>
            </a:extLst>
          </p:cNvPr>
          <p:cNvSpPr txBox="1"/>
          <p:nvPr/>
        </p:nvSpPr>
        <p:spPr>
          <a:xfrm>
            <a:off x="7558390" y="5029520"/>
            <a:ext cx="37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CGTV </a:t>
            </a:r>
            <a:r>
              <a:rPr lang="ko-KR" altLang="en-US"/>
              <a:t>레지스터 수가 부족 </a:t>
            </a:r>
          </a:p>
        </p:txBody>
      </p:sp>
    </p:spTree>
    <p:extLst>
      <p:ext uri="{BB962C8B-B14F-4D97-AF65-F5344CB8AC3E}">
        <p14:creationId xmlns:p14="http://schemas.microsoft.com/office/powerpoint/2010/main" val="218722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C8ED-1260-43DB-A845-8C4251E3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제안 </a:t>
            </a:r>
            <a:r>
              <a:rPr lang="ko-KR" altLang="en-US" err="1"/>
              <a:t>마스킹</a:t>
            </a:r>
            <a:r>
              <a:rPr lang="ko-KR" altLang="en-US"/>
              <a:t> 적용 기법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EB66D9-A6AA-47DA-8384-D7AAC2F1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14729112" descr="EMB0002e938a5e8">
            <a:extLst>
              <a:ext uri="{FF2B5EF4-FFF2-40B4-BE49-F238E27FC236}">
                <a16:creationId xmlns:a16="http://schemas.microsoft.com/office/drawing/2014/main" id="{2BD13550-7C35-42E7-9E37-A730C8FD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38" y="2190276"/>
            <a:ext cx="3985172" cy="40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20D819-A1ED-46AF-BD20-9BD8BAFE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7204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14700168" descr="EMB0002e938a5eb">
            <a:extLst>
              <a:ext uri="{FF2B5EF4-FFF2-40B4-BE49-F238E27FC236}">
                <a16:creationId xmlns:a16="http://schemas.microsoft.com/office/drawing/2014/main" id="{25BF82D9-5F53-49CE-AF19-0F4F885F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4" t="5247" r="1152"/>
          <a:stretch>
            <a:fillRect/>
          </a:stretch>
        </p:blipFill>
        <p:spPr bwMode="auto">
          <a:xfrm>
            <a:off x="6860581" y="2190276"/>
            <a:ext cx="3601381" cy="40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FBD62F9D-6AFF-47BF-80A3-A0809313F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598" y="1360272"/>
            <a:ext cx="11369675" cy="1037751"/>
          </a:xfrm>
        </p:spPr>
        <p:txBody>
          <a:bodyPr>
            <a:normAutofit/>
          </a:bodyPr>
          <a:lstStyle/>
          <a:p>
            <a:r>
              <a:rPr lang="en-US" altLang="ko-KR"/>
              <a:t>KRJ </a:t>
            </a:r>
            <a:r>
              <a:rPr lang="ko-KR" altLang="en-US"/>
              <a:t>기법을 사용</a:t>
            </a:r>
          </a:p>
          <a:p>
            <a:r>
              <a:rPr lang="ko-KR" altLang="en-US"/>
              <a:t>마스크 값은 </a:t>
            </a:r>
            <a:r>
              <a:rPr lang="en-US" altLang="ko-KR"/>
              <a:t>16</a:t>
            </a:r>
            <a:r>
              <a:rPr lang="ko-KR" altLang="en-US"/>
              <a:t>비트의 </a:t>
            </a:r>
            <a:r>
              <a:rPr lang="ko-KR" altLang="en-US" err="1"/>
              <a:t>난수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개를 사용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F76F5-AC9B-494F-B1EB-6BACCB5732F2}"/>
              </a:ext>
            </a:extLst>
          </p:cNvPr>
          <p:cNvSpPr/>
          <p:nvPr/>
        </p:nvSpPr>
        <p:spPr>
          <a:xfrm>
            <a:off x="8391195" y="3377920"/>
            <a:ext cx="56770" cy="16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kumimoji="1" lang="ko-KR" altLang="en-US" sz="7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7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CHAM</a:t>
            </a:r>
            <a:r>
              <a:rPr lang="ko-KR" altLang="en-US"/>
              <a:t>에 </a:t>
            </a:r>
            <a:r>
              <a:rPr lang="ko-KR" altLang="en-US" err="1"/>
              <a:t>마스킹</a:t>
            </a:r>
            <a:r>
              <a:rPr lang="en-US" altLang="ko-KR"/>
              <a:t> </a:t>
            </a:r>
            <a:r>
              <a:rPr lang="ko-KR" altLang="en-US"/>
              <a:t>적용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64B176-ECA1-4633-A493-B20FAFAE4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22967"/>
              </p:ext>
            </p:extLst>
          </p:nvPr>
        </p:nvGraphicFramePr>
        <p:xfrm>
          <a:off x="1785256" y="3429000"/>
          <a:ext cx="867954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35">
                  <a:extLst>
                    <a:ext uri="{9D8B030D-6E8A-4147-A177-3AD203B41FA5}">
                      <a16:colId xmlns:a16="http://schemas.microsoft.com/office/drawing/2014/main" val="3405775091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2344946513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1072189412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3186712883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779673335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1008063384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3590416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Non masking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4Round</a:t>
                      </a:r>
                    </a:p>
                    <a:p>
                      <a:pPr algn="ctr"/>
                      <a:r>
                        <a:rPr lang="en-US" altLang="ko-KR"/>
                        <a:t>v1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4Round</a:t>
                      </a:r>
                    </a:p>
                    <a:p>
                      <a:pPr algn="ctr"/>
                      <a:r>
                        <a:rPr lang="en-US" altLang="ko-KR"/>
                        <a:t>v2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Goubin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KRJ v1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KRJ v2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0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Lenguage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ASM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ASM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9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Cycle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clock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2,424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2,269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1,513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145,405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87,405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32,221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29120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12CF07B3-73D8-41CC-B6FC-F20559851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949" y="1255157"/>
            <a:ext cx="11368160" cy="4753757"/>
          </a:xfrm>
        </p:spPr>
        <p:txBody>
          <a:bodyPr>
            <a:normAutofit/>
          </a:bodyPr>
          <a:lstStyle/>
          <a:p>
            <a:pPr indent="12700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2400" kern="0">
                <a:solidFill>
                  <a:srgbClr val="000000"/>
                </a:solidFill>
                <a:latin typeface="+mn-ea"/>
              </a:rPr>
              <a:t> 레퍼런스 코드에 비하여 </a:t>
            </a:r>
            <a:r>
              <a:rPr lang="en-US" altLang="ko-KR" sz="2400" kern="0">
                <a:solidFill>
                  <a:srgbClr val="000000"/>
                </a:solidFill>
                <a:latin typeface="+mn-ea"/>
              </a:rPr>
              <a:t>13</a:t>
            </a:r>
            <a:r>
              <a:rPr lang="ko-KR" altLang="en-US" sz="2400" kern="0">
                <a:solidFill>
                  <a:srgbClr val="000000"/>
                </a:solidFill>
                <a:latin typeface="+mn-ea"/>
              </a:rPr>
              <a:t>배 느린 성능</a:t>
            </a:r>
            <a:endParaRPr lang="en-US" altLang="ko-KR" sz="2400" kern="0">
              <a:solidFill>
                <a:srgbClr val="000000"/>
              </a:solidFill>
              <a:latin typeface="+mn-ea"/>
            </a:endParaRPr>
          </a:p>
          <a:p>
            <a:pPr indent="127000" algn="just" fontAlgn="base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ko-KR" altLang="en-US" sz="2400" kern="0">
                <a:solidFill>
                  <a:srgbClr val="000000"/>
                </a:solidFill>
                <a:latin typeface="+mn-ea"/>
              </a:rPr>
              <a:t> 최적화 전에 비하여 약 </a:t>
            </a:r>
            <a:r>
              <a:rPr lang="en-US" altLang="ko-KR" sz="2400" kern="0">
                <a:solidFill>
                  <a:srgbClr val="000000"/>
                </a:solidFill>
                <a:latin typeface="+mn-ea"/>
              </a:rPr>
              <a:t>60%</a:t>
            </a:r>
            <a:r>
              <a:rPr lang="ko-KR" altLang="en-US" sz="2400" kern="0">
                <a:solidFill>
                  <a:srgbClr val="000000"/>
                </a:solidFill>
                <a:latin typeface="+mn-ea"/>
              </a:rPr>
              <a:t>의 성능 향상됨을 확인</a:t>
            </a:r>
          </a:p>
        </p:txBody>
      </p:sp>
    </p:spTree>
    <p:extLst>
      <p:ext uri="{BB962C8B-B14F-4D97-AF65-F5344CB8AC3E}">
        <p14:creationId xmlns:p14="http://schemas.microsoft.com/office/powerpoint/2010/main" val="32645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CHAM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/>
              <a:t>전력 분석 공격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err="1"/>
              <a:t>마스킹</a:t>
            </a:r>
            <a:r>
              <a:rPr lang="ko-KR" altLang="en-US"/>
              <a:t> 기법 적용과 최적화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CHAM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6F09-551B-4E63-9701-8780C00C9471}"/>
              </a:ext>
            </a:extLst>
          </p:cNvPr>
          <p:cNvSpPr txBox="1"/>
          <p:nvPr/>
        </p:nvSpPr>
        <p:spPr>
          <a:xfrm>
            <a:off x="411919" y="969910"/>
            <a:ext cx="11368159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cs typeface="Arial"/>
              </a:rPr>
              <a:t>ARX (</a:t>
            </a:r>
            <a:r>
              <a:rPr lang="ko-KR" altLang="en-US" sz="2000">
                <a:cs typeface="Arial"/>
              </a:rPr>
              <a:t>더하기</a:t>
            </a:r>
            <a:r>
              <a:rPr lang="en-US" sz="2000">
                <a:cs typeface="Arial"/>
              </a:rPr>
              <a:t>,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회전</a:t>
            </a:r>
            <a:r>
              <a:rPr lang="en-US" sz="2000">
                <a:cs typeface="Arial"/>
              </a:rPr>
              <a:t>, XOR)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연산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기반</a:t>
            </a:r>
            <a:r>
              <a:rPr lang="en-US" sz="2000">
                <a:cs typeface="Arial"/>
              </a:rPr>
              <a:t> 4-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분기</a:t>
            </a:r>
            <a:r>
              <a:rPr lang="en-US" sz="2000">
                <a:cs typeface="Arial"/>
              </a:rPr>
              <a:t> Feistel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구조</a:t>
            </a:r>
            <a:endParaRPr lang="en-US" altLang="ko-KR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cs typeface="Arial"/>
              </a:rPr>
              <a:t>구조의 상태 정보를 유지하지 않는 </a:t>
            </a:r>
            <a:r>
              <a:rPr lang="en-US" altLang="ko-KR" sz="2000">
                <a:cs typeface="Arial"/>
              </a:rPr>
              <a:t>stateless </a:t>
            </a:r>
            <a:r>
              <a:rPr lang="ko-KR" altLang="en-US" sz="2000">
                <a:cs typeface="Arial"/>
              </a:rPr>
              <a:t>키 스케줄</a:t>
            </a:r>
            <a:endParaRPr lang="en-US" altLang="ko-KR" sz="2000">
              <a:cs typeface="Arial"/>
            </a:endParaRPr>
          </a:p>
          <a:p>
            <a:endParaRPr lang="en-US" altLang="ko-KR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kern="0">
                <a:solidFill>
                  <a:srgbClr val="000000"/>
                </a:solidFill>
                <a:latin typeface="+mn-ea"/>
              </a:rPr>
              <a:t>8 </a:t>
            </a:r>
            <a:r>
              <a:rPr lang="ko-KR" altLang="en-US" sz="2000" kern="0">
                <a:solidFill>
                  <a:srgbClr val="000000"/>
                </a:solidFill>
                <a:latin typeface="+mn-ea"/>
              </a:rPr>
              <a:t>비트 </a:t>
            </a:r>
            <a:r>
              <a:rPr lang="en-US" altLang="ko-KR" sz="2000" kern="0">
                <a:solidFill>
                  <a:srgbClr val="000000"/>
                </a:solidFill>
                <a:latin typeface="+mn-ea"/>
              </a:rPr>
              <a:t>AVR </a:t>
            </a:r>
            <a:r>
              <a:rPr lang="ko-KR" altLang="en-US" sz="2000" kern="0">
                <a:solidFill>
                  <a:srgbClr val="000000"/>
                </a:solidFill>
                <a:latin typeface="+mn-ea"/>
              </a:rPr>
              <a:t>마이크로 컨트롤러의 작업 수를 최소화하기 위해 </a:t>
            </a:r>
            <a:r>
              <a:rPr lang="en-US" altLang="ko-KR" sz="2000" kern="0">
                <a:solidFill>
                  <a:srgbClr val="000000"/>
                </a:solidFill>
                <a:latin typeface="+mn-ea"/>
              </a:rPr>
              <a:t>1 </a:t>
            </a:r>
            <a:r>
              <a:rPr lang="ko-KR" altLang="en-US" sz="2000" kern="0">
                <a:solidFill>
                  <a:srgbClr val="000000"/>
                </a:solidFill>
                <a:latin typeface="+mn-ea"/>
              </a:rPr>
              <a:t>비트 및 </a:t>
            </a:r>
            <a:r>
              <a:rPr lang="en-US" altLang="ko-KR" sz="2000" kern="0">
                <a:solidFill>
                  <a:srgbClr val="000000"/>
                </a:solidFill>
                <a:latin typeface="+mn-ea"/>
              </a:rPr>
              <a:t>8 </a:t>
            </a:r>
            <a:r>
              <a:rPr lang="ko-KR" altLang="en-US" sz="2000" kern="0">
                <a:solidFill>
                  <a:srgbClr val="000000"/>
                </a:solidFill>
                <a:latin typeface="+mn-ea"/>
              </a:rPr>
              <a:t>비트 두 가지 유형의 왼쪽 회전을 사용</a:t>
            </a:r>
            <a:endParaRPr lang="en-US" altLang="ko-KR" sz="2000" ker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ker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cs typeface="Arial"/>
              </a:rPr>
              <a:t>자원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제약을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받는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 err="1">
                <a:cs typeface="Arial"/>
              </a:rPr>
              <a:t>저사양</a:t>
            </a:r>
            <a:r>
              <a:rPr lang="ko-KR" altLang="en-US" sz="2000">
                <a:cs typeface="Arial"/>
              </a:rPr>
              <a:t> 디바이스 </a:t>
            </a:r>
            <a:r>
              <a:rPr lang="en-US" altLang="ko-KR" sz="2000" err="1">
                <a:cs typeface="Arial"/>
              </a:rPr>
              <a:t>장치에</a:t>
            </a:r>
            <a:r>
              <a:rPr lang="ko-KR" altLang="en-US" sz="2000">
                <a:cs typeface="Arial"/>
              </a:rPr>
              <a:t>서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효율적인</a:t>
            </a:r>
            <a:r>
              <a:rPr lang="en-US" altLang="ko-KR" sz="2000">
                <a:cs typeface="Arial"/>
              </a:rPr>
              <a:t> </a:t>
            </a:r>
            <a:r>
              <a:rPr lang="ko-KR" altLang="ko-KR" sz="2000">
                <a:cs typeface="Arial"/>
              </a:rPr>
              <a:t>국산</a:t>
            </a:r>
            <a:r>
              <a:rPr lang="en-US" altLang="ko-KR" sz="2000">
                <a:cs typeface="Arial"/>
              </a:rPr>
              <a:t> </a:t>
            </a:r>
            <a:r>
              <a:rPr lang="en-US" altLang="ko-KR" sz="2000" err="1">
                <a:cs typeface="Arial"/>
              </a:rPr>
              <a:t>경량</a:t>
            </a:r>
            <a:r>
              <a:rPr lang="en-US" altLang="ko-KR" sz="200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블록</a:t>
            </a:r>
            <a:r>
              <a:rPr lang="en-US" altLang="ko-KR" sz="200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암호</a:t>
            </a:r>
            <a:endParaRPr lang="en-US" altLang="ko-KR" sz="2000" ker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kern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>
                <a:latin typeface="맑은 고딕"/>
                <a:cs typeface="Arial"/>
              </a:rPr>
              <a:t>32 비트</a:t>
            </a:r>
            <a:r>
              <a:rPr lang="ko-KR" altLang="en-US" sz="2000">
                <a:latin typeface="맑은 고딕"/>
                <a:cs typeface="Arial"/>
              </a:rPr>
              <a:t>에 적합하만 </a:t>
            </a:r>
            <a:r>
              <a:rPr lang="ko-KR" altLang="ko-KR" sz="2000">
                <a:latin typeface="맑은 고딕"/>
                <a:cs typeface="Arial"/>
              </a:rPr>
              <a:t>8 비트 및 16 비트</a:t>
            </a:r>
            <a:r>
              <a:rPr lang="en-US" altLang="ko-KR" sz="2000">
                <a:latin typeface="맑은 고딕"/>
                <a:cs typeface="Arial"/>
              </a:rPr>
              <a:t> </a:t>
            </a:r>
            <a:r>
              <a:rPr lang="ko-KR" altLang="en-US" sz="2000">
                <a:latin typeface="맑은 고딕"/>
                <a:cs typeface="Arial"/>
              </a:rPr>
              <a:t>환경에서는 효율적이지 못한 </a:t>
            </a:r>
            <a:r>
              <a:rPr lang="en-US" altLang="ko-KR" sz="2000">
                <a:latin typeface="맑은 고딕"/>
                <a:cs typeface="Arial"/>
              </a:rPr>
              <a:t>LEA</a:t>
            </a:r>
            <a:r>
              <a:rPr lang="ko-KR" altLang="en-US" sz="2000">
                <a:latin typeface="맑은 고딕"/>
                <a:cs typeface="Arial"/>
              </a:rPr>
              <a:t>에 대한 </a:t>
            </a:r>
            <a:r>
              <a:rPr lang="ko-KR" altLang="en-US" sz="2000" err="1">
                <a:latin typeface="맑은 고딕"/>
                <a:cs typeface="Arial"/>
              </a:rPr>
              <a:t>개선판</a:t>
            </a:r>
            <a:endParaRPr lang="en-US" altLang="ko-KR" sz="2000">
              <a:latin typeface="+mn-ea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cs typeface="Arial"/>
              </a:rPr>
              <a:t>CHAM-64 / 128, CHAM-128 / 128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및</a:t>
            </a:r>
            <a:r>
              <a:rPr lang="en-US" sz="2000">
                <a:cs typeface="Arial"/>
              </a:rPr>
              <a:t> CHAM-128 / 256</a:t>
            </a:r>
            <a:r>
              <a:rPr lang="en-US" altLang="ko-KR" sz="2000">
                <a:cs typeface="Arial"/>
              </a:rPr>
              <a:t>  </a:t>
            </a:r>
            <a:r>
              <a:rPr lang="ko-KR" altLang="en-US" sz="2000">
                <a:cs typeface="Arial"/>
              </a:rPr>
              <a:t>세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>
                <a:cs typeface="Arial"/>
              </a:rPr>
              <a:t>가지</a:t>
            </a:r>
            <a:endParaRPr lang="en-US" altLang="ko-KR" sz="2000">
              <a:cs typeface="Arial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3B7F7E3-0FAC-44E9-B9B0-FB99B869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08" y="4960681"/>
            <a:ext cx="4798705" cy="14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9697B-511C-41EE-9B0F-B0D67078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>
                <a:latin typeface="맑은 고딕"/>
              </a:rPr>
              <a:t>Key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schedule </a:t>
            </a:r>
            <a:r>
              <a:rPr lang="ko-KR" altLang="en-US">
                <a:latin typeface="맑은 고딕"/>
              </a:rPr>
              <a:t>특징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6705A-F68C-4762-9A3F-88662F990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" t="4372" r="69037" b="5607"/>
          <a:stretch/>
        </p:blipFill>
        <p:spPr>
          <a:xfrm>
            <a:off x="619432" y="1342238"/>
            <a:ext cx="5075338" cy="483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E4916-A53F-4F5F-BEED-B439C4A716D4}"/>
              </a:ext>
            </a:extLst>
          </p:cNvPr>
          <p:cNvSpPr txBox="1"/>
          <p:nvPr/>
        </p:nvSpPr>
        <p:spPr>
          <a:xfrm>
            <a:off x="5694770" y="2203995"/>
            <a:ext cx="5922003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altLang="ko-KR" sz="2000"/>
          </a:p>
          <a:p>
            <a:pPr marL="285750" indent="-285750">
              <a:buFont typeface="Arial"/>
              <a:buChar char="•"/>
            </a:pPr>
            <a:r>
              <a:rPr lang="ko-KR" altLang="en-US" sz="2000"/>
              <a:t>하나의 키 워드에 </a:t>
            </a:r>
            <a:r>
              <a:rPr lang="en-US" altLang="ko-KR" sz="2000"/>
              <a:t>2</a:t>
            </a:r>
            <a:r>
              <a:rPr lang="ko-KR" altLang="en-US" sz="2000"/>
              <a:t>개의 라운드 키 생성</a:t>
            </a:r>
            <a:endParaRPr lang="en-US" altLang="ko-KR" sz="20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2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>
                <a:cs typeface="Arial"/>
              </a:rPr>
              <a:t>모든 경우의 키 값에 대해서 겹치지 않게 라운드키가 생성된다.</a:t>
            </a:r>
          </a:p>
          <a:p>
            <a:pPr marL="285750" indent="-285750">
              <a:buFont typeface="Arial"/>
              <a:buChar char="•"/>
            </a:pPr>
            <a:endParaRPr lang="ko-KR" altLang="en-US" sz="2000"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ko-KR" altLang="en-US" sz="2000">
                <a:cs typeface="Arial"/>
              </a:rPr>
              <a:t>하나의 </a:t>
            </a:r>
            <a:r>
              <a:rPr lang="ko-KR" sz="2000">
                <a:latin typeface="맑은 고딕"/>
                <a:cs typeface="Arial"/>
              </a:rPr>
              <a:t>라운드키를 획득한다면 </a:t>
            </a:r>
            <a:r>
              <a:rPr lang="ko-KR" sz="2000" err="1">
                <a:latin typeface="맑은 고딕"/>
                <a:cs typeface="Arial"/>
              </a:rPr>
              <a:t>전탐색</a:t>
            </a:r>
            <a:r>
              <a:rPr lang="ko-KR" sz="2000">
                <a:latin typeface="맑은 고딕"/>
                <a:cs typeface="Arial"/>
              </a:rPr>
              <a:t> 기법을 통해서 키를 알아 낼 수 있다.</a:t>
            </a:r>
            <a:endParaRPr lang="ko-KR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00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8D-67CF-4AF9-93D6-8D96B0C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Encryption </a:t>
            </a:r>
            <a:r>
              <a:rPr lang="ko-KR" altLang="en-US"/>
              <a:t>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70289-D38F-432F-8AE7-06B5603A4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2" t="6934" r="2389" b="5126"/>
          <a:stretch/>
        </p:blipFill>
        <p:spPr>
          <a:xfrm>
            <a:off x="2209151" y="1128239"/>
            <a:ext cx="6911989" cy="284546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8A5D6C0-5E25-4D4B-9BAC-EC1DCD502AE1}"/>
              </a:ext>
            </a:extLst>
          </p:cNvPr>
          <p:cNvSpPr/>
          <p:nvPr/>
        </p:nvSpPr>
        <p:spPr>
          <a:xfrm>
            <a:off x="3712469" y="3018197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FD80E3-CBA7-4B8C-9D6A-49DC4EFFC7F8}"/>
              </a:ext>
            </a:extLst>
          </p:cNvPr>
          <p:cNvSpPr/>
          <p:nvPr/>
        </p:nvSpPr>
        <p:spPr>
          <a:xfrm>
            <a:off x="3922267" y="3326266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32D5E9-3AE1-4873-AD78-74F38A738DE5}"/>
              </a:ext>
            </a:extLst>
          </p:cNvPr>
          <p:cNvSpPr/>
          <p:nvPr/>
        </p:nvSpPr>
        <p:spPr>
          <a:xfrm>
            <a:off x="4658873" y="3313376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564478-4E96-4E2D-A958-78543FDB2ADA}"/>
              </a:ext>
            </a:extLst>
          </p:cNvPr>
          <p:cNvSpPr/>
          <p:nvPr/>
        </p:nvSpPr>
        <p:spPr>
          <a:xfrm>
            <a:off x="6682212" y="3077290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4E20F8-0C11-4FEB-A3A4-3615855E5358}"/>
              </a:ext>
            </a:extLst>
          </p:cNvPr>
          <p:cNvSpPr/>
          <p:nvPr/>
        </p:nvSpPr>
        <p:spPr>
          <a:xfrm>
            <a:off x="6935726" y="3304575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B86FBB-8E4F-4429-AB88-14B2B0BEBB6E}"/>
              </a:ext>
            </a:extLst>
          </p:cNvPr>
          <p:cNvSpPr/>
          <p:nvPr/>
        </p:nvSpPr>
        <p:spPr>
          <a:xfrm>
            <a:off x="7683762" y="3324714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318980-2D2D-426C-8F04-1B2283F16990}"/>
              </a:ext>
            </a:extLst>
          </p:cNvPr>
          <p:cNvSpPr/>
          <p:nvPr/>
        </p:nvSpPr>
        <p:spPr>
          <a:xfrm>
            <a:off x="2592329" y="4000062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FFD59-9BD5-4C7A-AE8D-F5EB59642B13}"/>
              </a:ext>
            </a:extLst>
          </p:cNvPr>
          <p:cNvSpPr txBox="1"/>
          <p:nvPr/>
        </p:nvSpPr>
        <p:spPr>
          <a:xfrm>
            <a:off x="2701187" y="390060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cs typeface="Arial"/>
              </a:rPr>
              <a:t>공격 가능한 중간값 지점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5798B-95BC-421D-8BF0-AF963B35A346}"/>
              </a:ext>
            </a:extLst>
          </p:cNvPr>
          <p:cNvSpPr txBox="1"/>
          <p:nvPr/>
        </p:nvSpPr>
        <p:spPr>
          <a:xfrm>
            <a:off x="872596" y="4169761"/>
            <a:ext cx="10907484" cy="2118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>
                <a:cs typeface="Arial"/>
              </a:rPr>
              <a:t>2라운드마다 각 연산이 반복되어 실행된다.</a:t>
            </a:r>
            <a:endParaRPr lang="en-US" altLang="ko-KR"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cs typeface="Arial"/>
              </a:rPr>
              <a:t>다음 라운드키 값을 찾기 위해서는 전 단계 라운드키를 알아내고 연산 결과 값을 계산 해야 한다.</a:t>
            </a:r>
            <a:endParaRPr lang="en-US" altLang="ko-KR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>
                <a:cs typeface="Arial"/>
              </a:rPr>
              <a:t>라운드마다 해당하는 하나의 라운드 키를 사용한다. 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/>
              <a:t>라운드 키를 저장하는 데  필요한 메모리 크기를 줄이기 위하여</a:t>
            </a:r>
            <a:r>
              <a:rPr lang="en-US" altLang="ko-KR">
                <a:cs typeface="Arial"/>
              </a:rPr>
              <a:t> </a:t>
            </a:r>
            <a:r>
              <a:rPr lang="ko-KR" altLang="en-US"/>
              <a:t>반복적으로 재사용</a:t>
            </a:r>
            <a:r>
              <a:rPr lang="ko-KR" altLang="en-US">
                <a:cs typeface="Arial"/>
              </a:rPr>
              <a:t> 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ko-KR" altLang="en-US">
                <a:cs typeface="Arial"/>
              </a:rPr>
              <a:t> k/</a:t>
            </a:r>
            <a:r>
              <a:rPr lang="ko-KR" altLang="en-US" err="1">
                <a:cs typeface="Arial"/>
              </a:rPr>
              <a:t>w</a:t>
            </a:r>
            <a:r>
              <a:rPr lang="ko-KR" altLang="en-US">
                <a:cs typeface="Arial"/>
              </a:rPr>
              <a:t> 만큼의 개수의 라운드키를 알면 모든 키를 알 수 있다.</a:t>
            </a:r>
          </a:p>
        </p:txBody>
      </p:sp>
    </p:spTree>
    <p:extLst>
      <p:ext uri="{BB962C8B-B14F-4D97-AF65-F5344CB8AC3E}">
        <p14:creationId xmlns:p14="http://schemas.microsoft.com/office/powerpoint/2010/main" val="173832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8D-67CF-4AF9-93D6-8D96B0C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제안 </a:t>
            </a:r>
            <a:r>
              <a:rPr lang="en-US" altLang="ko-KR"/>
              <a:t>CPA </a:t>
            </a:r>
            <a:r>
              <a:rPr lang="ko-KR" altLang="en-US"/>
              <a:t>공격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3BA9D-9ADC-4B1B-8B93-43EBCDFCE935}"/>
              </a:ext>
            </a:extLst>
          </p:cNvPr>
          <p:cNvSpPr txBox="1"/>
          <p:nvPr/>
        </p:nvSpPr>
        <p:spPr>
          <a:xfrm>
            <a:off x="596544" y="1361515"/>
            <a:ext cx="6187989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>
                <a:cs typeface="Arial"/>
              </a:rPr>
              <a:t>홀수 라운드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연산</a:t>
            </a: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ROL 연산 후( ) 지점 공격</a:t>
            </a:r>
            <a:endParaRPr lang="en-US" alt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cs typeface="Arial"/>
              </a:rPr>
              <a:t>RK에</a:t>
            </a:r>
            <a:r>
              <a:rPr lang="ko-KR" altLang="en-US" sz="1600">
                <a:cs typeface="Arial"/>
              </a:rPr>
              <a:t> 우측부분에 8bit</a:t>
            </a:r>
            <a:r>
              <a:rPr lang="ko-KR" sz="1600">
                <a:latin typeface="맑은 고딕"/>
                <a:cs typeface="Arial"/>
              </a:rPr>
              <a:t>(RK</a:t>
            </a:r>
            <a:r>
              <a:rPr lang="ko-KR" sz="900">
                <a:latin typeface="맑은 고딕"/>
                <a:cs typeface="Arial"/>
              </a:rPr>
              <a:t>8-15</a:t>
            </a:r>
            <a:r>
              <a:rPr lang="ko-KR" sz="1600">
                <a:latin typeface="맑은 고딕"/>
                <a:cs typeface="Arial"/>
              </a:rPr>
              <a:t>)</a:t>
            </a:r>
            <a:r>
              <a:rPr lang="ko-KR" altLang="en-US" sz="1600">
                <a:cs typeface="Arial"/>
              </a:rPr>
              <a:t>만 </a:t>
            </a:r>
            <a:r>
              <a:rPr lang="ko-KR" altLang="en-US" sz="1600" err="1">
                <a:cs typeface="Arial"/>
              </a:rPr>
              <a:t>추측값를</a:t>
            </a:r>
            <a:r>
              <a:rPr lang="ko-KR" altLang="en-US" sz="1600">
                <a:cs typeface="Arial"/>
              </a:rPr>
              <a:t> 넣고 결과값 중 가장 상관계수 값이 높은 </a:t>
            </a:r>
            <a:r>
              <a:rPr lang="ko-KR" altLang="en-US" sz="1600" err="1">
                <a:cs typeface="Arial"/>
              </a:rPr>
              <a:t>추측값를</a:t>
            </a:r>
            <a:r>
              <a:rPr lang="ko-KR" altLang="en-US" sz="1600">
                <a:cs typeface="Arial"/>
              </a:rPr>
              <a:t> 라운드키의 우측 8bit로 선택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 err="1">
                <a:latin typeface="맑은 고딕"/>
                <a:cs typeface="Arial"/>
              </a:rPr>
              <a:t>RK에</a:t>
            </a:r>
            <a:r>
              <a:rPr lang="ko-KR" sz="1600">
                <a:latin typeface="맑은 고딕"/>
                <a:cs typeface="Arial"/>
              </a:rPr>
              <a:t> </a:t>
            </a:r>
            <a:r>
              <a:rPr lang="ko-KR" altLang="en-US" sz="1600">
                <a:latin typeface="맑은 고딕"/>
                <a:cs typeface="Arial"/>
              </a:rPr>
              <a:t>좌측부분에</a:t>
            </a:r>
            <a:r>
              <a:rPr lang="ko-KR" sz="1600">
                <a:latin typeface="맑은 고딕"/>
                <a:cs typeface="Arial"/>
              </a:rPr>
              <a:t> 8bit(</a:t>
            </a:r>
            <a:r>
              <a:rPr lang="en-US" altLang="ko-KR" sz="1600">
                <a:latin typeface="맑은 고딕"/>
                <a:cs typeface="Arial"/>
              </a:rPr>
              <a:t>RK</a:t>
            </a:r>
            <a:r>
              <a:rPr lang="en-US" altLang="ko-KR" sz="800">
                <a:latin typeface="맑은 고딕"/>
                <a:cs typeface="Arial"/>
              </a:rPr>
              <a:t>0-7</a:t>
            </a:r>
            <a:r>
              <a:rPr lang="ko-KR" sz="1600">
                <a:latin typeface="맑은 고딕"/>
                <a:cs typeface="Arial"/>
              </a:rPr>
              <a:t>)만 </a:t>
            </a:r>
            <a:r>
              <a:rPr lang="ko-KR" sz="1600" err="1">
                <a:latin typeface="맑은 고딕"/>
                <a:cs typeface="Arial"/>
              </a:rPr>
              <a:t>추측</a:t>
            </a:r>
            <a:r>
              <a:rPr lang="ko-KR" altLang="en-US" sz="1600" err="1">
                <a:latin typeface="맑은 고딕"/>
                <a:cs typeface="Arial"/>
              </a:rPr>
              <a:t>값</a:t>
            </a:r>
            <a:r>
              <a:rPr lang="ko-KR" sz="1600" err="1">
                <a:latin typeface="맑은 고딕"/>
                <a:cs typeface="Arial"/>
              </a:rPr>
              <a:t>를</a:t>
            </a:r>
            <a:r>
              <a:rPr lang="ko-KR" sz="1600">
                <a:latin typeface="맑은 고딕"/>
                <a:cs typeface="Arial"/>
              </a:rPr>
              <a:t> 넣고 </a:t>
            </a:r>
            <a:r>
              <a:rPr lang="ko-KR" altLang="en-US" sz="1600">
                <a:latin typeface="맑은 고딕"/>
                <a:cs typeface="Arial"/>
              </a:rPr>
              <a:t>결과값</a:t>
            </a:r>
            <a:r>
              <a:rPr lang="ko-KR" sz="1600">
                <a:latin typeface="맑은 고딕"/>
                <a:cs typeface="Arial"/>
              </a:rPr>
              <a:t> 중 가</a:t>
            </a:r>
            <a:r>
              <a:rPr lang="ko-KR" altLang="en-US" sz="1600">
                <a:latin typeface="맑은 고딕"/>
                <a:cs typeface="Arial"/>
              </a:rPr>
              <a:t>장</a:t>
            </a:r>
            <a:r>
              <a:rPr lang="ko-KR" sz="1600">
                <a:latin typeface="맑은 고딕"/>
                <a:cs typeface="Arial"/>
              </a:rPr>
              <a:t> 상관계수 값이 높은 </a:t>
            </a:r>
            <a:r>
              <a:rPr lang="ko-KR" sz="1600" err="1">
                <a:latin typeface="맑은 고딕"/>
                <a:cs typeface="Arial"/>
              </a:rPr>
              <a:t>추측</a:t>
            </a:r>
            <a:r>
              <a:rPr lang="ko-KR" altLang="en-US" sz="1600" err="1">
                <a:latin typeface="맑은 고딕"/>
                <a:cs typeface="Arial"/>
              </a:rPr>
              <a:t>값</a:t>
            </a:r>
            <a:r>
              <a:rPr lang="ko-KR" sz="1600" err="1">
                <a:latin typeface="맑은 고딕"/>
                <a:cs typeface="Arial"/>
              </a:rPr>
              <a:t>를</a:t>
            </a:r>
            <a:r>
              <a:rPr lang="ko-KR" sz="1600">
                <a:latin typeface="맑은 고딕"/>
                <a:cs typeface="Arial"/>
              </a:rPr>
              <a:t> 라운드키의 </a:t>
            </a:r>
            <a:r>
              <a:rPr lang="ko-KR" altLang="en-US" sz="1600">
                <a:latin typeface="맑은 고딕"/>
                <a:cs typeface="Arial"/>
              </a:rPr>
              <a:t>좌측</a:t>
            </a:r>
            <a:r>
              <a:rPr lang="ko-KR" sz="1600">
                <a:latin typeface="맑은 고딕"/>
                <a:cs typeface="Arial"/>
              </a:rPr>
              <a:t> 8bit로 선택</a:t>
            </a:r>
          </a:p>
          <a:p>
            <a:pPr marL="285750" indent="-285750">
              <a:buFont typeface="Arial,Sans-Serif"/>
              <a:buChar char="•"/>
            </a:pPr>
            <a:endParaRPr lang="ko-KR" altLang="en-US" sz="1600">
              <a:latin typeface="맑은 고딕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600">
                <a:latin typeface="맑은 고딕"/>
                <a:cs typeface="Arial"/>
              </a:rPr>
              <a:t>획득한 </a:t>
            </a:r>
            <a:r>
              <a:rPr lang="ko-KR" altLang="en-US" sz="1600" err="1">
                <a:latin typeface="맑은 고딕"/>
                <a:cs typeface="Arial"/>
              </a:rPr>
              <a:t>라운드키값으로</a:t>
            </a:r>
            <a:r>
              <a:rPr lang="ko-KR" altLang="en-US" sz="1600">
                <a:latin typeface="맑은 고딕"/>
                <a:cs typeface="Arial"/>
              </a:rPr>
              <a:t> </a:t>
            </a:r>
            <a:r>
              <a:rPr lang="ko-KR" altLang="en-US" sz="1600" err="1">
                <a:latin typeface="맑은 고딕"/>
                <a:cs typeface="Arial"/>
              </a:rPr>
              <a:t>마스터키값</a:t>
            </a:r>
            <a:r>
              <a:rPr lang="ko-KR" altLang="en-US" sz="1600">
                <a:latin typeface="맑은 고딕"/>
                <a:cs typeface="Arial"/>
              </a:rPr>
              <a:t> 획득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FDA8A5-705D-42D8-B14B-7781A9D95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2" t="8612" r="33482" b="9091"/>
          <a:stretch/>
        </p:blipFill>
        <p:spPr>
          <a:xfrm>
            <a:off x="7519235" y="1477449"/>
            <a:ext cx="3821036" cy="285168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56A090B-18EF-4A07-84F7-0DBB654BC474}"/>
              </a:ext>
            </a:extLst>
          </p:cNvPr>
          <p:cNvSpPr/>
          <p:nvPr/>
        </p:nvSpPr>
        <p:spPr>
          <a:xfrm>
            <a:off x="10048308" y="3776085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89E9B8D-0966-4FB8-9C22-C9BF25287F2E}"/>
              </a:ext>
            </a:extLst>
          </p:cNvPr>
          <p:cNvSpPr/>
          <p:nvPr/>
        </p:nvSpPr>
        <p:spPr>
          <a:xfrm>
            <a:off x="9025707" y="3480958"/>
            <a:ext cx="85046" cy="6718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85EC749-F504-4D23-96E0-159A2962D5B8}"/>
              </a:ext>
            </a:extLst>
          </p:cNvPr>
          <p:cNvSpPr/>
          <p:nvPr/>
        </p:nvSpPr>
        <p:spPr>
          <a:xfrm>
            <a:off x="9233525" y="3771903"/>
            <a:ext cx="85046" cy="67187"/>
          </a:xfrm>
          <a:prstGeom prst="ellipse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650541-2874-4FCC-B24B-0A0431C99B76}"/>
              </a:ext>
            </a:extLst>
          </p:cNvPr>
          <p:cNvSpPr/>
          <p:nvPr/>
        </p:nvSpPr>
        <p:spPr>
          <a:xfrm>
            <a:off x="2158941" y="1998223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C2B42923-F24C-4E1D-9F8F-6F40C16D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55" y="5221587"/>
            <a:ext cx="4225528" cy="272450"/>
          </a:xfrm>
          <a:prstGeom prst="rect">
            <a:avLst/>
          </a:prstGeom>
        </p:spPr>
      </p:pic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76BC39A-DD49-464F-9168-91E1814D7323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4631531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713FA1F-471D-4CCC-9040-5F75554C3A4B}"/>
              </a:ext>
            </a:extLst>
          </p:cNvPr>
          <p:cNvGraphicFramePr>
            <a:graphicFrameLocks noGrp="1"/>
          </p:cNvGraphicFramePr>
          <p:nvPr/>
        </p:nvGraphicFramePr>
        <p:xfrm>
          <a:off x="3375422" y="463153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B0C6E335-1ED8-45E6-BF7D-C56622CEA32F}"/>
              </a:ext>
            </a:extLst>
          </p:cNvPr>
          <p:cNvGraphicFramePr>
            <a:graphicFrameLocks noGrp="1"/>
          </p:cNvGraphicFramePr>
          <p:nvPr/>
        </p:nvGraphicFramePr>
        <p:xfrm>
          <a:off x="9072561" y="4613672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992B8DC1-78BA-43C3-AAD1-2471739F6B45}"/>
              </a:ext>
            </a:extLst>
          </p:cNvPr>
          <p:cNvGraphicFramePr>
            <a:graphicFrameLocks noGrp="1"/>
          </p:cNvGraphicFramePr>
          <p:nvPr/>
        </p:nvGraphicFramePr>
        <p:xfrm>
          <a:off x="6607968" y="461367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5" name="표 21">
            <a:extLst>
              <a:ext uri="{FF2B5EF4-FFF2-40B4-BE49-F238E27FC236}">
                <a16:creationId xmlns:a16="http://schemas.microsoft.com/office/drawing/2014/main" id="{FFC5352F-F4AB-4409-9577-317D629D2704}"/>
              </a:ext>
            </a:extLst>
          </p:cNvPr>
          <p:cNvGraphicFramePr>
            <a:graphicFrameLocks noGrp="1"/>
          </p:cNvGraphicFramePr>
          <p:nvPr/>
        </p:nvGraphicFramePr>
        <p:xfrm>
          <a:off x="3369468" y="5679279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6ADE86CD-EBA4-4692-A416-31A60AAC6076}"/>
              </a:ext>
            </a:extLst>
          </p:cNvPr>
          <p:cNvGraphicFramePr>
            <a:graphicFrameLocks noGrp="1"/>
          </p:cNvGraphicFramePr>
          <p:nvPr/>
        </p:nvGraphicFramePr>
        <p:xfrm>
          <a:off x="6613920" y="5643561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7" name="표 21">
            <a:extLst>
              <a:ext uri="{FF2B5EF4-FFF2-40B4-BE49-F238E27FC236}">
                <a16:creationId xmlns:a16="http://schemas.microsoft.com/office/drawing/2014/main" id="{743EBDEC-7C87-401A-981D-AC58A22E5611}"/>
              </a:ext>
            </a:extLst>
          </p:cNvPr>
          <p:cNvGraphicFramePr>
            <a:graphicFrameLocks noGrp="1"/>
          </p:cNvGraphicFramePr>
          <p:nvPr/>
        </p:nvGraphicFramePr>
        <p:xfrm>
          <a:off x="922733" y="569118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5E398BA6-835A-49D5-AE26-B9B01888F8FE}"/>
              </a:ext>
            </a:extLst>
          </p:cNvPr>
          <p:cNvGraphicFramePr>
            <a:graphicFrameLocks noGrp="1"/>
          </p:cNvGraphicFramePr>
          <p:nvPr/>
        </p:nvGraphicFramePr>
        <p:xfrm>
          <a:off x="9126139" y="5631653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pic>
        <p:nvPicPr>
          <p:cNvPr id="29" name="그림 1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1454FF37-15B1-478A-97E1-2DE0391C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79" y="5221587"/>
            <a:ext cx="4225528" cy="2724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5EF0F3-A5A5-4D26-A462-4593C50EFE7B}"/>
              </a:ext>
            </a:extLst>
          </p:cNvPr>
          <p:cNvSpPr/>
          <p:nvPr/>
        </p:nvSpPr>
        <p:spPr>
          <a:xfrm>
            <a:off x="3346846" y="5644752"/>
            <a:ext cx="2440780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9F02-CEA9-498F-9C4A-6BF6F7043D22}"/>
              </a:ext>
            </a:extLst>
          </p:cNvPr>
          <p:cNvSpPr/>
          <p:nvPr/>
        </p:nvSpPr>
        <p:spPr>
          <a:xfrm>
            <a:off x="6585345" y="5614986"/>
            <a:ext cx="2440780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7DC9C46-2505-45DE-A4AD-8B9A0EF36204}"/>
              </a:ext>
            </a:extLst>
          </p:cNvPr>
          <p:cNvSpPr/>
          <p:nvPr/>
        </p:nvSpPr>
        <p:spPr>
          <a:xfrm>
            <a:off x="4133230" y="500553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437270A8-F639-4063-8100-A0AF14722F32}"/>
              </a:ext>
            </a:extLst>
          </p:cNvPr>
          <p:cNvSpPr/>
          <p:nvPr/>
        </p:nvSpPr>
        <p:spPr>
          <a:xfrm>
            <a:off x="9877995" y="500553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같음 기호 33">
            <a:extLst>
              <a:ext uri="{FF2B5EF4-FFF2-40B4-BE49-F238E27FC236}">
                <a16:creationId xmlns:a16="http://schemas.microsoft.com/office/drawing/2014/main" id="{AB023A53-E564-4EFD-A3F5-B447AC917A18}"/>
              </a:ext>
            </a:extLst>
          </p:cNvPr>
          <p:cNvSpPr/>
          <p:nvPr/>
        </p:nvSpPr>
        <p:spPr>
          <a:xfrm>
            <a:off x="334564" y="5728095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같음 기호 34">
            <a:extLst>
              <a:ext uri="{FF2B5EF4-FFF2-40B4-BE49-F238E27FC236}">
                <a16:creationId xmlns:a16="http://schemas.microsoft.com/office/drawing/2014/main" id="{3D13E2E0-B71B-4F25-96B2-2BE1F6970B69}"/>
              </a:ext>
            </a:extLst>
          </p:cNvPr>
          <p:cNvSpPr/>
          <p:nvPr/>
        </p:nvSpPr>
        <p:spPr>
          <a:xfrm>
            <a:off x="6132908" y="5698329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AA2DA1E-F7F2-427B-9ADF-9700590367D2}"/>
              </a:ext>
            </a:extLst>
          </p:cNvPr>
          <p:cNvCxnSpPr/>
          <p:nvPr/>
        </p:nvCxnSpPr>
        <p:spPr>
          <a:xfrm flipH="1">
            <a:off x="5990034" y="4406501"/>
            <a:ext cx="5952" cy="18633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8D-67CF-4AF9-93D6-8D96B0C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제안 </a:t>
            </a:r>
            <a:r>
              <a:rPr lang="en-US" altLang="ko-KR"/>
              <a:t>CPA </a:t>
            </a:r>
            <a:r>
              <a:rPr lang="ko-KR" altLang="en-US"/>
              <a:t>공격 기법</a:t>
            </a:r>
          </a:p>
        </p:txBody>
      </p:sp>
      <p:pic>
        <p:nvPicPr>
          <p:cNvPr id="37" name="그림 16">
            <a:extLst>
              <a:ext uri="{FF2B5EF4-FFF2-40B4-BE49-F238E27FC236}">
                <a16:creationId xmlns:a16="http://schemas.microsoft.com/office/drawing/2014/main" id="{751ED18F-EB9C-4094-88D7-63D7282C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09" y="5206473"/>
            <a:ext cx="5500915" cy="3518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550F2F-2B4C-45A6-BFDC-B5F65772193F}"/>
              </a:ext>
            </a:extLst>
          </p:cNvPr>
          <p:cNvSpPr txBox="1"/>
          <p:nvPr/>
        </p:nvSpPr>
        <p:spPr>
          <a:xfrm>
            <a:off x="620928" y="1440763"/>
            <a:ext cx="6297717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>
                <a:cs typeface="Arial"/>
              </a:rPr>
              <a:t>짝수 라운드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연산</a:t>
            </a:r>
            <a:endParaRPr lang="ko-KR" altLang="en-US" sz="1600">
              <a:cs typeface="Arial"/>
            </a:endParaRPr>
          </a:p>
          <a:p>
            <a:endParaRPr lang="en-US" alt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latin typeface="맑은 고딕"/>
                <a:cs typeface="Arial"/>
              </a:rPr>
              <a:t>RK</a:t>
            </a:r>
            <a:r>
              <a:rPr lang="ko-KR" sz="1100">
                <a:latin typeface="맑은 고딕"/>
                <a:cs typeface="Arial"/>
              </a:rPr>
              <a:t>8-15</a:t>
            </a:r>
            <a:r>
              <a:rPr lang="ko-KR" sz="1600">
                <a:latin typeface="맑은 고딕"/>
                <a:cs typeface="Arial"/>
              </a:rPr>
              <a:t>는</a:t>
            </a:r>
            <a:r>
              <a:rPr lang="ko-KR" altLang="en-US" sz="1600">
                <a:latin typeface="맑은 고딕"/>
                <a:cs typeface="Arial"/>
              </a:rPr>
              <a:t>    지점을 공격, </a:t>
            </a:r>
            <a:r>
              <a:rPr lang="en-US" altLang="ko-KR" sz="1600">
                <a:latin typeface="맑은 고딕"/>
                <a:cs typeface="Arial"/>
              </a:rPr>
              <a:t>RK</a:t>
            </a:r>
            <a:r>
              <a:rPr lang="en-US" altLang="ko-KR" sz="1050">
                <a:latin typeface="맑은 고딕"/>
                <a:cs typeface="Arial"/>
              </a:rPr>
              <a:t>0-7</a:t>
            </a:r>
            <a:r>
              <a:rPr lang="en-US" altLang="ko-KR" sz="1600">
                <a:latin typeface="맑은 고딕"/>
                <a:cs typeface="Arial"/>
              </a:rPr>
              <a:t>은     </a:t>
            </a:r>
            <a:r>
              <a:rPr lang="en-US" altLang="ko-KR" sz="1600" err="1">
                <a:latin typeface="맑은 고딕"/>
                <a:cs typeface="Arial"/>
              </a:rPr>
              <a:t>지점을</a:t>
            </a:r>
            <a:r>
              <a:rPr lang="en-US" altLang="ko-KR" sz="1600">
                <a:latin typeface="맑은 고딕"/>
                <a:cs typeface="Arial"/>
              </a:rPr>
              <a:t> </a:t>
            </a:r>
            <a:r>
              <a:rPr lang="en-US" altLang="ko-KR" sz="1600" err="1">
                <a:latin typeface="맑은 고딕"/>
                <a:cs typeface="Arial"/>
              </a:rPr>
              <a:t>공격한다</a:t>
            </a:r>
            <a:r>
              <a:rPr lang="en-US" altLang="ko-KR" sz="1600">
                <a:latin typeface="맑은 고딕"/>
                <a:cs typeface="Arial"/>
              </a:rPr>
              <a:t>.</a:t>
            </a: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latin typeface="맑은 고딕"/>
                <a:cs typeface="Arial"/>
              </a:rPr>
              <a:t>먼저 RK</a:t>
            </a:r>
            <a:r>
              <a:rPr lang="ko-KR" sz="900">
                <a:latin typeface="맑은 고딕"/>
                <a:cs typeface="Arial"/>
              </a:rPr>
              <a:t>8-15</a:t>
            </a:r>
            <a:r>
              <a:rPr lang="ko-KR" altLang="en-US" sz="1600">
                <a:cs typeface="Arial"/>
              </a:rPr>
              <a:t>만 </a:t>
            </a:r>
            <a:r>
              <a:rPr lang="ko-KR" altLang="en-US" sz="1600" err="1">
                <a:cs typeface="Arial"/>
              </a:rPr>
              <a:t>추측값를</a:t>
            </a:r>
            <a:r>
              <a:rPr lang="ko-KR" altLang="en-US" sz="1600">
                <a:cs typeface="Arial"/>
              </a:rPr>
              <a:t> 넣고 결과값 중 가장 상관계수 값이 높은 </a:t>
            </a:r>
            <a:r>
              <a:rPr lang="ko-KR" altLang="en-US" sz="1600" err="1">
                <a:cs typeface="Arial"/>
              </a:rPr>
              <a:t>추측값를</a:t>
            </a:r>
            <a:r>
              <a:rPr lang="ko-KR" altLang="en-US" sz="1600">
                <a:cs typeface="Arial"/>
              </a:rPr>
              <a:t> 라운드키의 우측 8bit로 선택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>
                <a:latin typeface="맑은 고딕"/>
                <a:cs typeface="Arial"/>
              </a:rPr>
              <a:t>앞부분에서 구한 </a:t>
            </a:r>
            <a:r>
              <a:rPr lang="en-US" altLang="ko-KR" sz="1600">
                <a:latin typeface="맑은 고딕"/>
                <a:cs typeface="Arial"/>
              </a:rPr>
              <a:t>RK</a:t>
            </a:r>
            <a:r>
              <a:rPr lang="en-US" altLang="ko-KR" sz="1100">
                <a:latin typeface="맑은 고딕"/>
                <a:cs typeface="Arial"/>
              </a:rPr>
              <a:t>8-15</a:t>
            </a:r>
            <a:r>
              <a:rPr lang="en-US" altLang="ko-KR" sz="1600">
                <a:latin typeface="맑은 고딕"/>
                <a:cs typeface="Arial"/>
              </a:rPr>
              <a:t>값과 RK</a:t>
            </a:r>
            <a:r>
              <a:rPr lang="en-US" altLang="ko-KR" sz="800">
                <a:latin typeface="맑은 고딕"/>
                <a:cs typeface="Arial"/>
              </a:rPr>
              <a:t>0-7</a:t>
            </a:r>
            <a:r>
              <a:rPr lang="ko-KR" altLang="en-US" sz="1600">
                <a:latin typeface="맑은 고딕"/>
                <a:cs typeface="Arial"/>
              </a:rPr>
              <a:t>에 </a:t>
            </a:r>
            <a:r>
              <a:rPr lang="ko-KR" altLang="en-US" sz="1600" err="1">
                <a:latin typeface="맑은 고딕"/>
                <a:cs typeface="Arial"/>
              </a:rPr>
              <a:t>추측값를</a:t>
            </a:r>
            <a:r>
              <a:rPr lang="ko-KR" sz="1600">
                <a:latin typeface="맑은 고딕"/>
                <a:cs typeface="Arial"/>
              </a:rPr>
              <a:t> 넣고 </a:t>
            </a:r>
            <a:r>
              <a:rPr lang="ko-KR" altLang="en-US" sz="1600">
                <a:latin typeface="맑은 고딕"/>
                <a:cs typeface="Arial"/>
              </a:rPr>
              <a:t>결과값</a:t>
            </a:r>
            <a:r>
              <a:rPr lang="ko-KR" sz="1600">
                <a:latin typeface="맑은 고딕"/>
                <a:cs typeface="Arial"/>
              </a:rPr>
              <a:t> 중 가</a:t>
            </a:r>
            <a:r>
              <a:rPr lang="ko-KR" altLang="en-US" sz="1600">
                <a:latin typeface="맑은 고딕"/>
                <a:cs typeface="Arial"/>
              </a:rPr>
              <a:t>장</a:t>
            </a:r>
            <a:r>
              <a:rPr lang="ko-KR" sz="1600">
                <a:latin typeface="맑은 고딕"/>
                <a:cs typeface="Arial"/>
              </a:rPr>
              <a:t> 상관계수 값이 높은 </a:t>
            </a:r>
            <a:r>
              <a:rPr lang="ko-KR" sz="1600" err="1">
                <a:latin typeface="맑은 고딕"/>
                <a:cs typeface="Arial"/>
              </a:rPr>
              <a:t>추측</a:t>
            </a:r>
            <a:r>
              <a:rPr lang="ko-KR" altLang="en-US" sz="1600" err="1">
                <a:latin typeface="맑은 고딕"/>
                <a:cs typeface="Arial"/>
              </a:rPr>
              <a:t>값</a:t>
            </a:r>
            <a:r>
              <a:rPr lang="ko-KR" sz="1600" err="1">
                <a:latin typeface="맑은 고딕"/>
                <a:cs typeface="Arial"/>
              </a:rPr>
              <a:t>를</a:t>
            </a:r>
            <a:r>
              <a:rPr lang="ko-KR" sz="1600">
                <a:latin typeface="맑은 고딕"/>
                <a:cs typeface="Arial"/>
              </a:rPr>
              <a:t> 라운드키의 </a:t>
            </a:r>
            <a:r>
              <a:rPr lang="ko-KR" altLang="en-US" sz="1600">
                <a:latin typeface="맑은 고딕"/>
                <a:cs typeface="Arial"/>
              </a:rPr>
              <a:t>좌측</a:t>
            </a:r>
            <a:r>
              <a:rPr lang="ko-KR" sz="1600">
                <a:latin typeface="맑은 고딕"/>
                <a:cs typeface="Arial"/>
              </a:rPr>
              <a:t> 8bit로 선택</a:t>
            </a:r>
            <a:endParaRPr lang="ko-KR" sz="16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ko-KR" sz="1600">
              <a:latin typeface="맑은 고딕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>
                <a:latin typeface="맑은 고딕"/>
                <a:cs typeface="Arial"/>
              </a:rPr>
              <a:t>획득한 </a:t>
            </a:r>
            <a:r>
              <a:rPr lang="ko-KR" sz="1600" err="1">
                <a:latin typeface="맑은 고딕"/>
                <a:cs typeface="Arial"/>
              </a:rPr>
              <a:t>라운드키값으로</a:t>
            </a:r>
            <a:r>
              <a:rPr lang="ko-KR" sz="1600">
                <a:latin typeface="맑은 고딕"/>
                <a:cs typeface="Arial"/>
              </a:rPr>
              <a:t> </a:t>
            </a:r>
            <a:r>
              <a:rPr lang="ko-KR" sz="1600" err="1">
                <a:latin typeface="맑은 고딕"/>
                <a:cs typeface="Arial"/>
              </a:rPr>
              <a:t>마스터키값</a:t>
            </a:r>
            <a:r>
              <a:rPr lang="ko-KR" sz="1600">
                <a:latin typeface="맑은 고딕"/>
                <a:cs typeface="Arial"/>
              </a:rPr>
              <a:t> 획득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8D86047-ED02-4F73-98F4-E04F90B0A123}"/>
              </a:ext>
            </a:extLst>
          </p:cNvPr>
          <p:cNvSpPr/>
          <p:nvPr/>
        </p:nvSpPr>
        <p:spPr>
          <a:xfrm>
            <a:off x="4012803" y="2073637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21">
            <a:extLst>
              <a:ext uri="{FF2B5EF4-FFF2-40B4-BE49-F238E27FC236}">
                <a16:creationId xmlns:a16="http://schemas.microsoft.com/office/drawing/2014/main" id="{89F2A71A-01EE-4FC4-B2BC-BDFA5CA007ED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4631531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1" name="표 21">
            <a:extLst>
              <a:ext uri="{FF2B5EF4-FFF2-40B4-BE49-F238E27FC236}">
                <a16:creationId xmlns:a16="http://schemas.microsoft.com/office/drawing/2014/main" id="{E1B0CE63-19D8-4D7C-9CDB-F529967568DD}"/>
              </a:ext>
            </a:extLst>
          </p:cNvPr>
          <p:cNvGraphicFramePr>
            <a:graphicFrameLocks noGrp="1"/>
          </p:cNvGraphicFramePr>
          <p:nvPr/>
        </p:nvGraphicFramePr>
        <p:xfrm>
          <a:off x="3375422" y="463153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2" name="표 21">
            <a:extLst>
              <a:ext uri="{FF2B5EF4-FFF2-40B4-BE49-F238E27FC236}">
                <a16:creationId xmlns:a16="http://schemas.microsoft.com/office/drawing/2014/main" id="{86627D05-3438-40D8-B22B-A415FB14125D}"/>
              </a:ext>
            </a:extLst>
          </p:cNvPr>
          <p:cNvGraphicFramePr>
            <a:graphicFrameLocks noGrp="1"/>
          </p:cNvGraphicFramePr>
          <p:nvPr/>
        </p:nvGraphicFramePr>
        <p:xfrm>
          <a:off x="6607968" y="461367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3" name="표 21">
            <a:extLst>
              <a:ext uri="{FF2B5EF4-FFF2-40B4-BE49-F238E27FC236}">
                <a16:creationId xmlns:a16="http://schemas.microsoft.com/office/drawing/2014/main" id="{88E5E2ED-D1D5-4733-BBF9-C63D0E85B0A9}"/>
              </a:ext>
            </a:extLst>
          </p:cNvPr>
          <p:cNvGraphicFramePr>
            <a:graphicFrameLocks noGrp="1"/>
          </p:cNvGraphicFramePr>
          <p:nvPr/>
        </p:nvGraphicFramePr>
        <p:xfrm>
          <a:off x="3369468" y="5679279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4" name="표 21">
            <a:extLst>
              <a:ext uri="{FF2B5EF4-FFF2-40B4-BE49-F238E27FC236}">
                <a16:creationId xmlns:a16="http://schemas.microsoft.com/office/drawing/2014/main" id="{ABC40761-B847-4F7B-97BA-086CE1AE7A3D}"/>
              </a:ext>
            </a:extLst>
          </p:cNvPr>
          <p:cNvGraphicFramePr>
            <a:graphicFrameLocks noGrp="1"/>
          </p:cNvGraphicFramePr>
          <p:nvPr/>
        </p:nvGraphicFramePr>
        <p:xfrm>
          <a:off x="6613920" y="5643561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5" name="표 21">
            <a:extLst>
              <a:ext uri="{FF2B5EF4-FFF2-40B4-BE49-F238E27FC236}">
                <a16:creationId xmlns:a16="http://schemas.microsoft.com/office/drawing/2014/main" id="{E7659CEF-B5C3-4B78-9627-FCC5C710B8A3}"/>
              </a:ext>
            </a:extLst>
          </p:cNvPr>
          <p:cNvGraphicFramePr>
            <a:graphicFrameLocks noGrp="1"/>
          </p:cNvGraphicFramePr>
          <p:nvPr/>
        </p:nvGraphicFramePr>
        <p:xfrm>
          <a:off x="922733" y="569118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6" name="표 21">
            <a:extLst>
              <a:ext uri="{FF2B5EF4-FFF2-40B4-BE49-F238E27FC236}">
                <a16:creationId xmlns:a16="http://schemas.microsoft.com/office/drawing/2014/main" id="{91FBD238-E563-4B1F-B4A0-8DB6E303DAA3}"/>
              </a:ext>
            </a:extLst>
          </p:cNvPr>
          <p:cNvGraphicFramePr>
            <a:graphicFrameLocks noGrp="1"/>
          </p:cNvGraphicFramePr>
          <p:nvPr/>
        </p:nvGraphicFramePr>
        <p:xfrm>
          <a:off x="9126139" y="5631653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215E4C-96BA-4D52-A199-4B8037AD2CC4}"/>
              </a:ext>
            </a:extLst>
          </p:cNvPr>
          <p:cNvSpPr/>
          <p:nvPr/>
        </p:nvSpPr>
        <p:spPr>
          <a:xfrm>
            <a:off x="3346846" y="5644752"/>
            <a:ext cx="2440780" cy="434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DA1459-E1D6-4396-8284-9908D7F81C38}"/>
              </a:ext>
            </a:extLst>
          </p:cNvPr>
          <p:cNvSpPr/>
          <p:nvPr/>
        </p:nvSpPr>
        <p:spPr>
          <a:xfrm>
            <a:off x="6585345" y="5614986"/>
            <a:ext cx="2440780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0F80F5E-CDAC-4F5E-B9F9-BF6BB2C40A7D}"/>
              </a:ext>
            </a:extLst>
          </p:cNvPr>
          <p:cNvSpPr/>
          <p:nvPr/>
        </p:nvSpPr>
        <p:spPr>
          <a:xfrm>
            <a:off x="4121135" y="5017625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08B26389-E02A-4AE2-8D16-E2DBD8EF43A2}"/>
              </a:ext>
            </a:extLst>
          </p:cNvPr>
          <p:cNvSpPr/>
          <p:nvPr/>
        </p:nvSpPr>
        <p:spPr>
          <a:xfrm>
            <a:off x="9865900" y="502972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같음 기호 50">
            <a:extLst>
              <a:ext uri="{FF2B5EF4-FFF2-40B4-BE49-F238E27FC236}">
                <a16:creationId xmlns:a16="http://schemas.microsoft.com/office/drawing/2014/main" id="{0517DD26-F3F7-40E8-8A4E-C34EECDAB71A}"/>
              </a:ext>
            </a:extLst>
          </p:cNvPr>
          <p:cNvSpPr/>
          <p:nvPr/>
        </p:nvSpPr>
        <p:spPr>
          <a:xfrm>
            <a:off x="334564" y="5728095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같음 기호 51">
            <a:extLst>
              <a:ext uri="{FF2B5EF4-FFF2-40B4-BE49-F238E27FC236}">
                <a16:creationId xmlns:a16="http://schemas.microsoft.com/office/drawing/2014/main" id="{B3FCCBD2-B893-4742-8B85-5CF7354FDEE1}"/>
              </a:ext>
            </a:extLst>
          </p:cNvPr>
          <p:cNvSpPr/>
          <p:nvPr/>
        </p:nvSpPr>
        <p:spPr>
          <a:xfrm>
            <a:off x="6132908" y="5698329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8BE0C6B-F523-420C-8769-19C30655B481}"/>
              </a:ext>
            </a:extLst>
          </p:cNvPr>
          <p:cNvCxnSpPr/>
          <p:nvPr/>
        </p:nvCxnSpPr>
        <p:spPr>
          <a:xfrm flipH="1">
            <a:off x="5990034" y="4406501"/>
            <a:ext cx="5952" cy="18633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FAA3EC53-9412-4834-B787-663F5B3F9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80" t="9408" r="3359" b="10104"/>
          <a:stretch/>
        </p:blipFill>
        <p:spPr>
          <a:xfrm>
            <a:off x="7082010" y="1573266"/>
            <a:ext cx="4148814" cy="2788984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A8975227-7127-42BF-9D3B-E0FFC7658172}"/>
              </a:ext>
            </a:extLst>
          </p:cNvPr>
          <p:cNvSpPr/>
          <p:nvPr/>
        </p:nvSpPr>
        <p:spPr>
          <a:xfrm>
            <a:off x="9780417" y="3847809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9177BD2-9D9B-4DC5-B574-E23D3675D833}"/>
              </a:ext>
            </a:extLst>
          </p:cNvPr>
          <p:cNvSpPr/>
          <p:nvPr/>
        </p:nvSpPr>
        <p:spPr>
          <a:xfrm>
            <a:off x="8757816" y="3540490"/>
            <a:ext cx="85046" cy="6718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06F3DE4-8545-4569-B87B-92ECEB50F931}"/>
              </a:ext>
            </a:extLst>
          </p:cNvPr>
          <p:cNvSpPr/>
          <p:nvPr/>
        </p:nvSpPr>
        <p:spPr>
          <a:xfrm>
            <a:off x="8977826" y="3843627"/>
            <a:ext cx="85046" cy="67187"/>
          </a:xfrm>
          <a:prstGeom prst="ellipse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E9D207-38FC-44AA-A635-9365F48196B9}"/>
              </a:ext>
            </a:extLst>
          </p:cNvPr>
          <p:cNvSpPr/>
          <p:nvPr/>
        </p:nvSpPr>
        <p:spPr>
          <a:xfrm>
            <a:off x="1847538" y="2069689"/>
            <a:ext cx="85046" cy="67187"/>
          </a:xfrm>
          <a:prstGeom prst="ellipse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graphicFrame>
        <p:nvGraphicFramePr>
          <p:cNvPr id="59" name="표 21">
            <a:extLst>
              <a:ext uri="{FF2B5EF4-FFF2-40B4-BE49-F238E27FC236}">
                <a16:creationId xmlns:a16="http://schemas.microsoft.com/office/drawing/2014/main" id="{48649C63-7012-432A-83D6-11B3FA126DD7}"/>
              </a:ext>
            </a:extLst>
          </p:cNvPr>
          <p:cNvGraphicFramePr>
            <a:graphicFrameLocks noGrp="1"/>
          </p:cNvGraphicFramePr>
          <p:nvPr/>
        </p:nvGraphicFramePr>
        <p:xfrm>
          <a:off x="9099586" y="462576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50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3E8CD2-5EC0-4256-9BB9-2C9883743559}"/>
              </a:ext>
            </a:extLst>
          </p:cNvPr>
          <p:cNvSpPr/>
          <p:nvPr/>
        </p:nvSpPr>
        <p:spPr>
          <a:xfrm>
            <a:off x="820362" y="4563836"/>
            <a:ext cx="5031617" cy="4959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A639F5-E5D4-41CE-9744-CD60FCADD5F1}"/>
              </a:ext>
            </a:extLst>
          </p:cNvPr>
          <p:cNvSpPr/>
          <p:nvPr/>
        </p:nvSpPr>
        <p:spPr>
          <a:xfrm>
            <a:off x="6517218" y="4563835"/>
            <a:ext cx="5031617" cy="4959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16" descr="개체, 시계이(가) 표시된 사진&#10;&#10;높은 신뢰도로 생성된 설명">
            <a:extLst>
              <a:ext uri="{FF2B5EF4-FFF2-40B4-BE49-F238E27FC236}">
                <a16:creationId xmlns:a16="http://schemas.microsoft.com/office/drawing/2014/main" id="{D11DF746-773F-44AA-91B1-4C53CD6B4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9" t="5022" r="3752" b="-6274"/>
          <a:stretch/>
        </p:blipFill>
        <p:spPr>
          <a:xfrm>
            <a:off x="558326" y="5235339"/>
            <a:ext cx="5301792" cy="3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2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8D-67CF-4AF9-93D6-8D96B0C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실험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8DC13-8874-43E1-AD90-99117E1F28D0}"/>
              </a:ext>
            </a:extLst>
          </p:cNvPr>
          <p:cNvSpPr txBox="1"/>
          <p:nvPr/>
        </p:nvSpPr>
        <p:spPr>
          <a:xfrm>
            <a:off x="411920" y="1327825"/>
            <a:ext cx="6952729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8bit </a:t>
            </a:r>
            <a:r>
              <a:rPr lang="en-US" altLang="ko-KR" err="1">
                <a:cs typeface="Arial"/>
              </a:rPr>
              <a:t>프로세서에서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돌아가는</a:t>
            </a:r>
            <a:r>
              <a:rPr lang="en-US" altLang="ko-KR">
                <a:cs typeface="Arial"/>
              </a:rPr>
              <a:t> CHAM-64/128 </a:t>
            </a:r>
            <a:r>
              <a:rPr lang="en-US" altLang="ko-KR" err="1">
                <a:cs typeface="Arial"/>
              </a:rPr>
              <a:t>대상</a:t>
            </a: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8</a:t>
            </a:r>
            <a:r>
              <a:rPr lang="ko-KR" altLang="en-US">
                <a:cs typeface="Arial"/>
              </a:rPr>
              <a:t>비트 씩 나눠서 공격한다</a:t>
            </a:r>
            <a:r>
              <a:rPr lang="en-US" altLang="ko-KR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ko-KR"/>
          </a:p>
          <a:p>
            <a:pPr marL="285750" indent="-285750">
              <a:buFont typeface="Arial"/>
              <a:buChar char="•"/>
            </a:pPr>
            <a:r>
              <a:rPr lang="en-US" altLang="ko-KR"/>
              <a:t>1~8</a:t>
            </a:r>
            <a:r>
              <a:rPr lang="ko-KR" altLang="en-US"/>
              <a:t>라운드까지의 파형을 수집</a:t>
            </a:r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cs typeface="Arial"/>
              </a:rPr>
              <a:t>좌측 연산과 우측 연산을 다른 방법 사용하여 반복</a:t>
            </a:r>
          </a:p>
        </p:txBody>
      </p:sp>
      <p:pic>
        <p:nvPicPr>
          <p:cNvPr id="16" name="_x504797864" descr="EMB0002595c5ee9">
            <a:extLst>
              <a:ext uri="{FF2B5EF4-FFF2-40B4-BE49-F238E27FC236}">
                <a16:creationId xmlns:a16="http://schemas.microsoft.com/office/drawing/2014/main" id="{74599DC9-027F-47BC-857B-B3F61EC1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980"/>
          <a:stretch>
            <a:fillRect/>
          </a:stretch>
        </p:blipFill>
        <p:spPr bwMode="auto">
          <a:xfrm>
            <a:off x="7604895" y="1088918"/>
            <a:ext cx="4456476" cy="24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504797720" descr="EMB0002595c5eea">
            <a:extLst>
              <a:ext uri="{FF2B5EF4-FFF2-40B4-BE49-F238E27FC236}">
                <a16:creationId xmlns:a16="http://schemas.microsoft.com/office/drawing/2014/main" id="{FFD3CAC1-AC34-47EE-B9BD-798CEDF1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r="2710"/>
          <a:stretch>
            <a:fillRect/>
          </a:stretch>
        </p:blipFill>
        <p:spPr bwMode="auto">
          <a:xfrm>
            <a:off x="7604895" y="3761133"/>
            <a:ext cx="4456476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9">
            <a:extLst>
              <a:ext uri="{FF2B5EF4-FFF2-40B4-BE49-F238E27FC236}">
                <a16:creationId xmlns:a16="http://schemas.microsoft.com/office/drawing/2014/main" id="{CB54D76E-B9F0-48AB-B7AF-8CA3D39D6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9" y="3592151"/>
            <a:ext cx="7473696" cy="26144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4B7AC7-034A-42B1-9798-03990B24FBC8}"/>
              </a:ext>
            </a:extLst>
          </p:cNvPr>
          <p:cNvSpPr/>
          <p:nvPr/>
        </p:nvSpPr>
        <p:spPr>
          <a:xfrm>
            <a:off x="9279" y="5304782"/>
            <a:ext cx="7498080" cy="225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7445AB-E6AA-46E8-A10A-03B5050D4C76}"/>
              </a:ext>
            </a:extLst>
          </p:cNvPr>
          <p:cNvSpPr/>
          <p:nvPr/>
        </p:nvSpPr>
        <p:spPr>
          <a:xfrm>
            <a:off x="9279" y="5536429"/>
            <a:ext cx="3773424" cy="2011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0FBC0A-FB24-40EB-8946-E3AC4AEB0781}"/>
              </a:ext>
            </a:extLst>
          </p:cNvPr>
          <p:cNvSpPr/>
          <p:nvPr/>
        </p:nvSpPr>
        <p:spPr>
          <a:xfrm>
            <a:off x="9279" y="5761981"/>
            <a:ext cx="3773424" cy="22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err="1"/>
              <a:t>마스킹</a:t>
            </a:r>
            <a:r>
              <a:rPr lang="ko-KR" altLang="en-US"/>
              <a:t> 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F46585D-8C8D-4994-8D1D-94DD65ACCB7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592478"/>
                <a:ext cx="11485765" cy="50577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/>
                  <a:t>사이드 채널 분석 공격을 막기위한 일반적인 대책으로 알고리즘 </a:t>
                </a:r>
                <a:r>
                  <a:rPr lang="ko-KR" altLang="en-US" sz="2400" err="1"/>
                  <a:t>마스킹</a:t>
                </a:r>
                <a:endParaRPr lang="en-US" altLang="ko-KR" sz="2400"/>
              </a:p>
              <a:p>
                <a:endParaRPr lang="en-US" altLang="ko-KR" sz="2400"/>
              </a:p>
              <a:p>
                <a:r>
                  <a:rPr lang="ko-KR" altLang="en-US" sz="2400" err="1"/>
                  <a:t>부울</a:t>
                </a:r>
                <a:r>
                  <a:rPr lang="ko-KR" altLang="en-US" sz="2400"/>
                  <a:t> </a:t>
                </a:r>
                <a:r>
                  <a:rPr lang="ko-KR" altLang="en-US" sz="2400" err="1"/>
                  <a:t>마스킹</a:t>
                </a:r>
                <a:r>
                  <a:rPr lang="ko-KR" altLang="en-US" sz="2400"/>
                  <a:t> </a:t>
                </a:r>
                <a:r>
                  <a:rPr lang="en-US" altLang="ko-KR" sz="2400"/>
                  <a:t>: x’=(x</a:t>
                </a:r>
                <a:r>
                  <a:rPr lang="ko-KR" altLang="en-US" sz="2400"/>
                  <a:t>⊕</a:t>
                </a:r>
                <a:r>
                  <a:rPr lang="en-US" altLang="ko-KR" sz="2400"/>
                  <a:t>r)</a:t>
                </a:r>
              </a:p>
              <a:p>
                <a:endParaRPr lang="en-US" altLang="ko-KR" sz="2400"/>
              </a:p>
              <a:p>
                <a:r>
                  <a:rPr lang="ko-KR" altLang="en-US" sz="2400"/>
                  <a:t>산술 </a:t>
                </a:r>
                <a:r>
                  <a:rPr lang="ko-KR" altLang="en-US" sz="2400" err="1"/>
                  <a:t>마스킹</a:t>
                </a:r>
                <a:r>
                  <a:rPr lang="ko-KR" altLang="en-US" sz="2400"/>
                  <a:t> </a:t>
                </a:r>
                <a:r>
                  <a:rPr lang="en-US" altLang="ko-KR" sz="2400"/>
                  <a:t>: A=x-r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ko-KR" sz="2400"/>
              </a:p>
              <a:p>
                <a:endParaRPr lang="en-US" altLang="ko-KR" sz="2400"/>
              </a:p>
              <a:p>
                <a:r>
                  <a:rPr lang="en-US" altLang="ko-KR" sz="2400"/>
                  <a:t>CHAM</a:t>
                </a:r>
                <a:r>
                  <a:rPr lang="ko-KR" altLang="en-US" sz="2400"/>
                  <a:t>과 같은 </a:t>
                </a:r>
                <a:r>
                  <a:rPr lang="en-US" altLang="ko-KR" sz="2400"/>
                  <a:t>ARX </a:t>
                </a:r>
                <a:r>
                  <a:rPr lang="ko-KR" altLang="en-US" sz="2400"/>
                  <a:t>구조의 알고리즘에 </a:t>
                </a:r>
                <a:r>
                  <a:rPr lang="ko-KR" altLang="en-US" sz="2400" err="1"/>
                  <a:t>마스킹</a:t>
                </a:r>
                <a:r>
                  <a:rPr lang="ko-KR" altLang="en-US" sz="2400"/>
                  <a:t> 기법이 적용되는 경우 불 </a:t>
                </a:r>
                <a:r>
                  <a:rPr lang="ko-KR" altLang="en-US" sz="2400" err="1"/>
                  <a:t>마스킹</a:t>
                </a:r>
                <a:r>
                  <a:rPr lang="ko-KR" altLang="en-US" sz="2400"/>
                  <a:t> 기법과 산술 </a:t>
                </a:r>
                <a:r>
                  <a:rPr lang="ko-KR" altLang="en-US" sz="2400" err="1"/>
                  <a:t>마스킹을</a:t>
                </a:r>
                <a:r>
                  <a:rPr lang="ko-KR" altLang="en-US" sz="2400"/>
                  <a:t> 상호 변환 하는 과정이 필요</a:t>
                </a:r>
                <a:endParaRPr lang="en-US" altLang="ko-KR" sz="2400"/>
              </a:p>
              <a:p>
                <a:pPr marL="0" indent="0">
                  <a:buNone/>
                </a:pPr>
                <a:endParaRPr lang="en-US" altLang="ko-KR" sz="2400"/>
              </a:p>
              <a:p>
                <a:endParaRPr lang="en-US" altLang="ko-KR" sz="2400"/>
              </a:p>
              <a:p>
                <a:endParaRPr lang="ko-KR" altLang="en-US" sz="2400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F46585D-8C8D-4994-8D1D-94DD65ACC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592478"/>
                <a:ext cx="11485765" cy="5057775"/>
              </a:xfrm>
              <a:blipFill>
                <a:blip r:embed="rId2"/>
                <a:stretch>
                  <a:fillRect l="-743" t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11425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Macintosh PowerPoint</Application>
  <PresentationFormat>와이드스크린</PresentationFormat>
  <Paragraphs>294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Arial,Sans-Serif</vt:lpstr>
      <vt:lpstr>Arial</vt:lpstr>
      <vt:lpstr>Cambria Math</vt:lpstr>
      <vt:lpstr>Wingdings</vt:lpstr>
      <vt:lpstr>CryptoCraft 테마</vt:lpstr>
      <vt:lpstr>제목 테마</vt:lpstr>
      <vt:lpstr>8-비트 프로세서에서 CHAM-64/128  CPA 공격과 마스킹 기법 최적화 적용</vt:lpstr>
      <vt:lpstr>PowerPoint 프레젠테이션</vt:lpstr>
      <vt:lpstr> CHAM</vt:lpstr>
      <vt:lpstr> Key schedule 특징</vt:lpstr>
      <vt:lpstr> Encryption 특징</vt:lpstr>
      <vt:lpstr> 제안 CPA 공격 기법</vt:lpstr>
      <vt:lpstr> 제안 CPA 공격 기법</vt:lpstr>
      <vt:lpstr> 실험 결과</vt:lpstr>
      <vt:lpstr> 마스킹 기법</vt:lpstr>
      <vt:lpstr> 마스킹 기법</vt:lpstr>
      <vt:lpstr> 부울 – 산술 마스킹 변환 기법</vt:lpstr>
      <vt:lpstr> 산술-부울 마스킹변환 기법</vt:lpstr>
      <vt:lpstr> 산술-부울 마스킹변환 기법</vt:lpstr>
      <vt:lpstr> Secure Addition 마스킹 기법</vt:lpstr>
      <vt:lpstr> KRJ SA 마스킹 기법</vt:lpstr>
      <vt:lpstr> CGTV SA 마스킹 기법</vt:lpstr>
      <vt:lpstr> CHAM에 마스킹 적용</vt:lpstr>
      <vt:lpstr> 제안 마스킹 적용 기법</vt:lpstr>
      <vt:lpstr> CHAM에 마스킹 적용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1</cp:revision>
  <dcterms:created xsi:type="dcterms:W3CDTF">2019-03-05T04:29:07Z</dcterms:created>
  <dcterms:modified xsi:type="dcterms:W3CDTF">2019-09-01T04:00:01Z</dcterms:modified>
</cp:coreProperties>
</file>