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1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8" r:id="rId4"/>
    <p:sldId id="269" r:id="rId5"/>
    <p:sldId id="270" r:id="rId6"/>
    <p:sldId id="265" r:id="rId7"/>
    <p:sldId id="271" r:id="rId8"/>
    <p:sldId id="273" r:id="rId9"/>
    <p:sldId id="272" r:id="rId10"/>
    <p:sldId id="258" r:id="rId11"/>
    <p:sldId id="267" r:id="rId12"/>
  </p:sldIdLst>
  <p:sldSz cx="9144000" cy="6858000" type="screen4x3"/>
  <p:notesSz cx="6858000" cy="9144000"/>
  <p:embeddedFontLst>
    <p:embeddedFont>
      <p:font typeface="Calibri Light" panose="020F0302020204030204" pitchFamily="34" charset="0"/>
      <p:regular r:id="rId14"/>
      <p:italic r:id="rId15"/>
    </p:embeddedFont>
    <p:embeddedFont>
      <p:font typeface="맑은 고딕" panose="020B0503020000020004" pitchFamily="50" charset="-127"/>
      <p:regular r:id="rId16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5063"/>
    <a:srgbClr val="454859"/>
    <a:srgbClr val="EB4233"/>
    <a:srgbClr val="EEB305"/>
    <a:srgbClr val="349A52"/>
    <a:srgbClr val="4084F4"/>
    <a:srgbClr val="757993"/>
    <a:srgbClr val="3E4150"/>
    <a:srgbClr val="F8F8FB"/>
    <a:srgbClr val="8B8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5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DBF169-80DD-4D09-B6A6-A036AB6E860A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DCECE-FEE6-4A49-A7D0-BF7366B61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428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DCECE-FEE6-4A49-A7D0-BF7366B613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160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DCECE-FEE6-4A49-A7D0-BF7366B613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812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DCECE-FEE6-4A49-A7D0-BF7366B613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291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28FF-56F0-4568-9C94-0DC91CD91FAC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36F4-0273-4FC8-ABDD-959213F21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47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28FF-56F0-4568-9C94-0DC91CD91FAC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36F4-0273-4FC8-ABDD-959213F21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918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28FF-56F0-4568-9C94-0DC91CD91FAC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36F4-0273-4FC8-ABDD-959213F21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619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28FF-56F0-4568-9C94-0DC91CD91FAC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36F4-0273-4FC8-ABDD-959213F21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823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28FF-56F0-4568-9C94-0DC91CD91FAC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36F4-0273-4FC8-ABDD-959213F21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080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xmlns="" id="{B0837C6D-14DA-4E3D-970D-C8A882F1AB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8488" y="376701"/>
            <a:ext cx="3179421" cy="304384"/>
          </a:xfrm>
        </p:spPr>
        <p:txBody>
          <a:bodyPr wrap="none">
            <a:noAutofit/>
          </a:bodyPr>
          <a:lstStyle>
            <a:lvl1pPr marL="0" algn="l" defTabSz="457200" rtl="0" eaLnBrk="1" latinLnBrk="0" hangingPunct="1">
              <a:defRPr lang="ko-KR" altLang="en-US" sz="1600" kern="1200" spc="-15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  <a:cs typeface="+mn-cs"/>
              </a:defRPr>
            </a:lvl1pPr>
          </a:lstStyle>
          <a:p>
            <a:r>
              <a:rPr lang="ko-KR" altLang="en-US" sz="1600" spc="-15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슬라이드 주제를 여기에 입력해주세요</a:t>
            </a:r>
            <a:endParaRPr lang="ko-KR" altLang="en-US" sz="900" spc="-15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810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28FF-56F0-4568-9C94-0DC91CD91FAC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36F4-0273-4FC8-ABDD-959213F21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3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28FF-56F0-4568-9C94-0DC91CD91FAC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36F4-0273-4FC8-ABDD-959213F21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229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28FF-56F0-4568-9C94-0DC91CD91FAC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36F4-0273-4FC8-ABDD-959213F21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138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28FF-56F0-4568-9C94-0DC91CD91FAC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36F4-0273-4FC8-ABDD-959213F21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967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28FF-56F0-4568-9C94-0DC91CD91FAC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936F4-0273-4FC8-ABDD-959213F21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05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628FF-56F0-4568-9C94-0DC91CD91FAC}" type="datetimeFigureOut">
              <a:rPr lang="ko-KR" altLang="en-US" smtClean="0"/>
              <a:t>2018-11-23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936F4-0273-4FC8-ABDD-959213F218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15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DE51431-3754-46B5-B055-61B2BB71B473}"/>
              </a:ext>
            </a:extLst>
          </p:cNvPr>
          <p:cNvSpPr/>
          <p:nvPr/>
        </p:nvSpPr>
        <p:spPr>
          <a:xfrm>
            <a:off x="4318623" y="3028440"/>
            <a:ext cx="303906" cy="2487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81F92AEF-CA08-4D6C-818E-3CD43136E5AB}"/>
              </a:ext>
            </a:extLst>
          </p:cNvPr>
          <p:cNvSpPr/>
          <p:nvPr/>
        </p:nvSpPr>
        <p:spPr>
          <a:xfrm>
            <a:off x="3194823" y="2692032"/>
            <a:ext cx="2855410" cy="58516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lang="ko-KR" altLang="en-US" sz="3400" spc="-187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생체인식 카드결제</a:t>
            </a:r>
            <a:endParaRPr lang="ko-KR" altLang="en-US" sz="3400" spc="-187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4613740-F930-4FE6-8184-D5EB57027AC8}"/>
              </a:ext>
            </a:extLst>
          </p:cNvPr>
          <p:cNvSpPr/>
          <p:nvPr/>
        </p:nvSpPr>
        <p:spPr>
          <a:xfrm>
            <a:off x="2901894" y="3522849"/>
            <a:ext cx="3441269" cy="1631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4FBD3841-9B69-4879-BF14-625C54CB82D1}"/>
              </a:ext>
            </a:extLst>
          </p:cNvPr>
          <p:cNvSpPr/>
          <p:nvPr/>
        </p:nvSpPr>
        <p:spPr>
          <a:xfrm>
            <a:off x="5751796" y="4493068"/>
            <a:ext cx="2855410" cy="585164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2000" b="1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1871314 </a:t>
            </a:r>
            <a:r>
              <a:rPr lang="ko-KR" altLang="en-US" sz="2000" b="1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김동호</a:t>
            </a:r>
            <a:endParaRPr lang="en-US" altLang="ko-KR" sz="2000" b="1" dirty="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en-US" altLang="ko-KR" sz="2000" b="1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1871335 </a:t>
            </a:r>
            <a:r>
              <a:rPr lang="ko-KR" altLang="en-US" sz="2000" b="1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김지원</a:t>
            </a:r>
            <a:endParaRPr lang="en-US" altLang="ko-KR" sz="2000" b="1" dirty="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en-US" altLang="ko-KR" sz="2000" b="1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1871367 </a:t>
            </a:r>
            <a:r>
              <a:rPr lang="ko-KR" altLang="en-US" sz="2000" b="1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심수민</a:t>
            </a:r>
            <a:endParaRPr lang="ko-KR" altLang="en-US" sz="2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774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8A67F2A6-5F0D-447F-9CA5-6A0BD4CD3B7E}"/>
              </a:ext>
            </a:extLst>
          </p:cNvPr>
          <p:cNvSpPr/>
          <p:nvPr/>
        </p:nvSpPr>
        <p:spPr>
          <a:xfrm>
            <a:off x="586319" y="823230"/>
            <a:ext cx="8239304" cy="334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A71A433C-DA74-49AF-BEC8-A0ED9D61CCD2}"/>
              </a:ext>
            </a:extLst>
          </p:cNvPr>
          <p:cNvSpPr/>
          <p:nvPr/>
        </p:nvSpPr>
        <p:spPr>
          <a:xfrm>
            <a:off x="4560448" y="898846"/>
            <a:ext cx="923748" cy="240778"/>
          </a:xfrm>
          <a:prstGeom prst="roundRect">
            <a:avLst>
              <a:gd name="adj" fmla="val 50000"/>
            </a:avLst>
          </a:prstGeom>
          <a:solidFill>
            <a:srgbClr val="4084F4"/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altLang="ko-KR" sz="1100" b="1" spc="-7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4</a:t>
            </a:r>
            <a:r>
              <a:rPr lang="ko-KR" altLang="en-US" sz="1100" b="1" spc="-7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번 </a:t>
            </a:r>
            <a:r>
              <a:rPr lang="ko-KR" altLang="en-US" sz="1100" b="1" spc="-7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목차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BA94E5C7-1CA2-48E3-89D7-5EA23262D53A}"/>
              </a:ext>
            </a:extLst>
          </p:cNvPr>
          <p:cNvSpPr/>
          <p:nvPr/>
        </p:nvSpPr>
        <p:spPr>
          <a:xfrm>
            <a:off x="1958630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2</a:t>
            </a:r>
            <a:r>
              <a:rPr lang="ko-KR" altLang="en-US" sz="1000" b="1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번 목차</a:t>
            </a:r>
            <a:endParaRPr lang="ko-KR" altLang="en-US" sz="1000" b="1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048FD682-60DA-4C2C-86EF-2E257DAEAEC4}"/>
              </a:ext>
            </a:extLst>
          </p:cNvPr>
          <p:cNvSpPr/>
          <p:nvPr/>
        </p:nvSpPr>
        <p:spPr>
          <a:xfrm>
            <a:off x="3181139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3</a:t>
            </a:r>
            <a:r>
              <a:rPr lang="ko-KR" altLang="en-US" sz="1000" b="1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번 목차</a:t>
            </a:r>
            <a:endParaRPr lang="ko-KR" altLang="en-US" sz="1000" b="1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EC1763DB-7B5F-4B4B-BD2F-1E0BCC777B56}"/>
              </a:ext>
            </a:extLst>
          </p:cNvPr>
          <p:cNvSpPr/>
          <p:nvPr/>
        </p:nvSpPr>
        <p:spPr>
          <a:xfrm>
            <a:off x="657721" y="874768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1</a:t>
            </a:r>
            <a:r>
              <a:rPr lang="ko-KR" altLang="en-US" sz="1000" b="1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번 </a:t>
            </a:r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목차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DAC7A28B-E80F-4EEC-ACB4-0A74BDC0EF9D}"/>
              </a:ext>
            </a:extLst>
          </p:cNvPr>
          <p:cNvCxnSpPr/>
          <p:nvPr/>
        </p:nvCxnSpPr>
        <p:spPr>
          <a:xfrm>
            <a:off x="1984587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89B7A204-FF3F-4401-8D88-2A8541415563}"/>
              </a:ext>
            </a:extLst>
          </p:cNvPr>
          <p:cNvCxnSpPr/>
          <p:nvPr/>
        </p:nvCxnSpPr>
        <p:spPr>
          <a:xfrm>
            <a:off x="3181139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20B59432-94A3-4176-A434-A8E4E7CF6A4E}"/>
              </a:ext>
            </a:extLst>
          </p:cNvPr>
          <p:cNvCxnSpPr/>
          <p:nvPr/>
        </p:nvCxnSpPr>
        <p:spPr>
          <a:xfrm>
            <a:off x="440046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8A178B3D-97E5-48B0-B0E2-92B542AA68D2}"/>
              </a:ext>
            </a:extLst>
          </p:cNvPr>
          <p:cNvSpPr/>
          <p:nvPr/>
        </p:nvSpPr>
        <p:spPr>
          <a:xfrm>
            <a:off x="1079932" y="263518"/>
            <a:ext cx="3320531" cy="30438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ko-KR" altLang="en-US" sz="28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생체인식 카드 결제의 장단점</a:t>
            </a:r>
            <a:endParaRPr lang="ko-KR" altLang="en-US" sz="28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7876" y="2501357"/>
            <a:ext cx="70998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Bold" panose="02020603020101020101" pitchFamily="18" charset="-127"/>
              </a:rPr>
              <a:t>▶ </a:t>
            </a:r>
            <a:r>
              <a:rPr lang="ko-KR" altLang="en-US" sz="2000" dirty="0" smtClean="0">
                <a:ea typeface="아리따-돋움(TTF)-Bold" panose="02020603020101020101"/>
              </a:rPr>
              <a:t>장점</a:t>
            </a:r>
            <a:endParaRPr lang="en-US" altLang="ko-KR" sz="2000" dirty="0" smtClean="0">
              <a:ea typeface="아리따-돋움(TTF)-Bold" panose="02020603020101020101"/>
            </a:endParaRPr>
          </a:p>
          <a:p>
            <a:r>
              <a:rPr lang="en-US" altLang="ko-KR" sz="2000" dirty="0">
                <a:ea typeface="아리따-돋움(TTF)-Bold" panose="02020603020101020101"/>
              </a:rPr>
              <a:t> </a:t>
            </a:r>
            <a:r>
              <a:rPr lang="en-US" altLang="ko-KR" sz="2000" dirty="0" smtClean="0">
                <a:ea typeface="아리따-돋움(TTF)-Bold" panose="02020603020101020101"/>
              </a:rPr>
              <a:t>   </a:t>
            </a:r>
            <a:r>
              <a:rPr lang="ko-KR" altLang="en-US" sz="2000" dirty="0" smtClean="0">
                <a:ea typeface="아리따-돋움(TTF)-Bold" panose="02020603020101020101"/>
              </a:rPr>
              <a:t>전자서명이나 비밀번호를 설정할 필요가 없다</a:t>
            </a:r>
            <a:endParaRPr lang="en-US" altLang="ko-KR" sz="2000" dirty="0" smtClean="0">
              <a:ea typeface="아리따-돋움(TTF)-Bold" panose="02020603020101020101"/>
            </a:endParaRPr>
          </a:p>
          <a:p>
            <a:r>
              <a:rPr lang="en-US" altLang="ko-KR" sz="2000" dirty="0">
                <a:ea typeface="아리따-돋움(TTF)-Bold" panose="02020603020101020101"/>
              </a:rPr>
              <a:t> </a:t>
            </a:r>
            <a:r>
              <a:rPr lang="en-US" altLang="ko-KR" sz="2000" dirty="0" smtClean="0">
                <a:ea typeface="아리따-돋움(TTF)-Bold" panose="02020603020101020101"/>
              </a:rPr>
              <a:t>   </a:t>
            </a:r>
            <a:r>
              <a:rPr lang="ko-KR" altLang="en-US" sz="2000" dirty="0" smtClean="0">
                <a:ea typeface="아리따-돋움(TTF)-Bold" panose="02020603020101020101"/>
              </a:rPr>
              <a:t>위</a:t>
            </a:r>
            <a:r>
              <a:rPr lang="en-US" altLang="ko-KR" sz="2000" dirty="0">
                <a:ea typeface="아리따-돋움(TTF)-Bold" panose="02020603020101020101"/>
              </a:rPr>
              <a:t>·</a:t>
            </a:r>
            <a:r>
              <a:rPr lang="ko-KR" altLang="en-US" sz="2000" dirty="0">
                <a:ea typeface="아리따-돋움(TTF)-Bold" panose="02020603020101020101"/>
              </a:rPr>
              <a:t>변조가 </a:t>
            </a:r>
            <a:r>
              <a:rPr lang="ko-KR" altLang="en-US" sz="2000" dirty="0" smtClean="0">
                <a:ea typeface="아리따-돋움(TTF)-Bold" panose="02020603020101020101"/>
              </a:rPr>
              <a:t>어렵고 신용카드 도용을 막을 수 있다</a:t>
            </a:r>
            <a:r>
              <a:rPr lang="en-US" altLang="ko-KR" sz="2000" dirty="0" smtClean="0">
                <a:ea typeface="아리따-돋움(TTF)-Bold" panose="02020603020101020101"/>
              </a:rPr>
              <a:t>.</a:t>
            </a:r>
          </a:p>
          <a:p>
            <a:r>
              <a:rPr lang="en-US" altLang="ko-KR" sz="2000" dirty="0">
                <a:ea typeface="아리따-돋움(TTF)-Bold" panose="02020603020101020101"/>
              </a:rPr>
              <a:t> </a:t>
            </a:r>
            <a:r>
              <a:rPr lang="en-US" altLang="ko-KR" sz="2000" dirty="0" smtClean="0">
                <a:ea typeface="아리따-돋움(TTF)-Bold" panose="02020603020101020101"/>
              </a:rPr>
              <a:t>   </a:t>
            </a:r>
            <a:r>
              <a:rPr lang="ko-KR" altLang="en-US" sz="2000" dirty="0" smtClean="0">
                <a:ea typeface="아리따-돋움(TTF)-Bold" panose="02020603020101020101"/>
              </a:rPr>
              <a:t>인증 </a:t>
            </a:r>
            <a:r>
              <a:rPr lang="ko-KR" altLang="en-US" sz="2000" dirty="0">
                <a:ea typeface="아리따-돋움(TTF)-Bold" panose="02020603020101020101"/>
              </a:rPr>
              <a:t>속도가 빠르고 사용 </a:t>
            </a:r>
            <a:r>
              <a:rPr lang="ko-KR" altLang="en-US" sz="2000" dirty="0" smtClean="0">
                <a:ea typeface="아리따-돋움(TTF)-Bold" panose="02020603020101020101"/>
              </a:rPr>
              <a:t>방법이 편리하다</a:t>
            </a:r>
            <a:endParaRPr lang="ko-KR" altLang="en-US" sz="2000" dirty="0">
              <a:ea typeface="아리따-돋움(TTF)-Bold" panose="02020603020101020101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07172" y="4003014"/>
            <a:ext cx="73569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Bold" panose="02020603020101020101" pitchFamily="18" charset="-127"/>
              </a:rPr>
              <a:t>▶ </a:t>
            </a:r>
            <a:r>
              <a:rPr lang="ko-KR" altLang="en-US" sz="2000" dirty="0" smtClean="0">
                <a:ea typeface="아리따-돋움(TTF)-Bold" panose="02020603020101020101"/>
              </a:rPr>
              <a:t>단</a:t>
            </a:r>
            <a:r>
              <a:rPr lang="ko-KR" altLang="en-US" sz="2000" dirty="0" smtClean="0">
                <a:ea typeface="아리따-돋움(TTF)-Bold" panose="02020603020101020101"/>
              </a:rPr>
              <a:t>점</a:t>
            </a:r>
            <a:endParaRPr lang="en-US" altLang="ko-KR" sz="2000" dirty="0">
              <a:ea typeface="아리따-돋움(TTF)-Bold" panose="02020603020101020101"/>
            </a:endParaRPr>
          </a:p>
          <a:p>
            <a:r>
              <a:rPr lang="ko-KR" altLang="en-US" sz="2000" dirty="0" smtClean="0">
                <a:ea typeface="아리따-돋움(TTF)-Bold" panose="02020603020101020101"/>
              </a:rPr>
              <a:t>   현재 카드보다 제작 비용이 더 들어간다</a:t>
            </a:r>
            <a:endParaRPr lang="en-US" altLang="ko-KR" sz="2000" dirty="0" smtClean="0">
              <a:ea typeface="아리따-돋움(TTF)-Bold" panose="02020603020101020101"/>
            </a:endParaRPr>
          </a:p>
          <a:p>
            <a:r>
              <a:rPr lang="ko-KR" altLang="en-US" sz="2000" dirty="0" smtClean="0">
                <a:ea typeface="아리따-돋움(TTF)-Bold" panose="02020603020101020101"/>
              </a:rPr>
              <a:t>   상용화 되는데 시간이 많이 걸린다</a:t>
            </a:r>
            <a:endParaRPr lang="en-US" altLang="ko-KR" sz="2000" dirty="0" smtClean="0">
              <a:ea typeface="아리따-돋움(TTF)-Bold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295654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C3FF545C-6709-4499-A7D8-8C6052F90A56}"/>
              </a:ext>
            </a:extLst>
          </p:cNvPr>
          <p:cNvSpPr/>
          <p:nvPr/>
        </p:nvSpPr>
        <p:spPr>
          <a:xfrm>
            <a:off x="2122397" y="2546431"/>
            <a:ext cx="5000263" cy="2797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endParaRPr lang="ko-KR" altLang="en-US" sz="1200" b="1" spc="-10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chemeClr val="bg1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2B22EAE-1838-4936-B9BC-A369EEA7E203}"/>
              </a:ext>
            </a:extLst>
          </p:cNvPr>
          <p:cNvSpPr/>
          <p:nvPr/>
        </p:nvSpPr>
        <p:spPr>
          <a:xfrm>
            <a:off x="3085658" y="2989537"/>
            <a:ext cx="2855410" cy="585164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3800" spc="-187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QnA</a:t>
            </a:r>
            <a:endParaRPr lang="ko-KR" altLang="en-US" sz="13800" spc="-187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4613740-F930-4FE6-8184-D5EB57027AC8}"/>
              </a:ext>
            </a:extLst>
          </p:cNvPr>
          <p:cNvSpPr/>
          <p:nvPr/>
        </p:nvSpPr>
        <p:spPr>
          <a:xfrm>
            <a:off x="2939866" y="3713154"/>
            <a:ext cx="3441269" cy="16311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427EEA4C-7C12-4027-AACF-1BAC0A23E20C}"/>
              </a:ext>
            </a:extLst>
          </p:cNvPr>
          <p:cNvSpPr/>
          <p:nvPr/>
        </p:nvSpPr>
        <p:spPr>
          <a:xfrm>
            <a:off x="3690990" y="4461075"/>
            <a:ext cx="17620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경청해 주셔서 감사합니다</a:t>
            </a:r>
            <a:endParaRPr lang="ko-KR" altLang="en-US" sz="1200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02C7F02F-8459-4DD7-805B-4A5785723CD7}"/>
              </a:ext>
            </a:extLst>
          </p:cNvPr>
          <p:cNvCxnSpPr>
            <a:cxnSpLocks/>
          </p:cNvCxnSpPr>
          <p:nvPr/>
        </p:nvCxnSpPr>
        <p:spPr>
          <a:xfrm>
            <a:off x="2944139" y="4421529"/>
            <a:ext cx="3255722" cy="0"/>
          </a:xfrm>
          <a:prstGeom prst="line">
            <a:avLst/>
          </a:prstGeom>
          <a:ln w="19050">
            <a:solidFill>
              <a:srgbClr val="757993">
                <a:alpha val="39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13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94C73C1-A486-452F-9419-E17E9BCBE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180" y="3557413"/>
            <a:ext cx="3065040" cy="29876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C8E5B58-6A41-4758-89FA-1A097DC44E8C}"/>
              </a:ext>
            </a:extLst>
          </p:cNvPr>
          <p:cNvSpPr/>
          <p:nvPr/>
        </p:nvSpPr>
        <p:spPr>
          <a:xfrm>
            <a:off x="2644881" y="3434370"/>
            <a:ext cx="3854238" cy="19197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2DE51431-3754-46B5-B055-61B2BB71B473}"/>
              </a:ext>
            </a:extLst>
          </p:cNvPr>
          <p:cNvSpPr/>
          <p:nvPr/>
        </p:nvSpPr>
        <p:spPr>
          <a:xfrm>
            <a:off x="4318623" y="3028440"/>
            <a:ext cx="303906" cy="2487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BE559993-AF49-4A3F-ADC1-ABF40D666BFA}"/>
              </a:ext>
            </a:extLst>
          </p:cNvPr>
          <p:cNvSpPr/>
          <p:nvPr/>
        </p:nvSpPr>
        <p:spPr>
          <a:xfrm>
            <a:off x="2988424" y="3534069"/>
            <a:ext cx="2145312" cy="330310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r>
              <a:rPr lang="en-US" altLang="ko-KR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1. </a:t>
            </a:r>
            <a:r>
              <a:rPr lang="ko-KR" altLang="en-US" sz="20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기존의 카드 결제 방식</a:t>
            </a:r>
            <a:endParaRPr lang="ko-KR" altLang="en-US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4B96D1CD-0DE9-4497-84B3-509468968222}"/>
              </a:ext>
            </a:extLst>
          </p:cNvPr>
          <p:cNvSpPr/>
          <p:nvPr/>
        </p:nvSpPr>
        <p:spPr>
          <a:xfrm>
            <a:off x="2988424" y="3876505"/>
            <a:ext cx="2145312" cy="330310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r>
              <a:rPr lang="en-US" altLang="ko-KR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2. </a:t>
            </a:r>
            <a:r>
              <a:rPr lang="ko-KR" altLang="en-US" sz="20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카드 범죄 사례</a:t>
            </a:r>
            <a:endParaRPr lang="ko-KR" altLang="en-US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5738CE4E-ACB0-46DD-92CA-B9EF1367663E}"/>
              </a:ext>
            </a:extLst>
          </p:cNvPr>
          <p:cNvSpPr/>
          <p:nvPr/>
        </p:nvSpPr>
        <p:spPr>
          <a:xfrm>
            <a:off x="2988424" y="4218941"/>
            <a:ext cx="2145312" cy="330310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r>
              <a:rPr lang="en-US" altLang="ko-KR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3. </a:t>
            </a:r>
            <a:r>
              <a:rPr lang="ko-KR" altLang="en-US" sz="20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생체인식 기술을 도입한 카드결제</a:t>
            </a:r>
            <a:endParaRPr lang="ko-KR" altLang="en-US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3107836-54AC-46C4-8A40-B653A5944CE5}"/>
              </a:ext>
            </a:extLst>
          </p:cNvPr>
          <p:cNvSpPr/>
          <p:nvPr/>
        </p:nvSpPr>
        <p:spPr>
          <a:xfrm>
            <a:off x="2988424" y="4561377"/>
            <a:ext cx="2145312" cy="330310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r>
              <a:rPr lang="en-US" altLang="ko-KR" sz="20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4. </a:t>
            </a:r>
            <a:r>
              <a:rPr lang="ko-KR" altLang="en-US" sz="20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장단점</a:t>
            </a:r>
            <a:endParaRPr lang="ko-KR" altLang="en-US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2E3C33AF-6D53-4BAA-A722-DFD8069F559E}"/>
              </a:ext>
            </a:extLst>
          </p:cNvPr>
          <p:cNvSpPr/>
          <p:nvPr/>
        </p:nvSpPr>
        <p:spPr>
          <a:xfrm>
            <a:off x="2988424" y="4903813"/>
            <a:ext cx="2145312" cy="330310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r>
              <a:rPr lang="en-US" altLang="ko-KR" sz="20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5.</a:t>
            </a:r>
            <a:r>
              <a:rPr lang="en-US" altLang="ko-KR" sz="20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 </a:t>
            </a:r>
            <a:r>
              <a:rPr lang="en-US" altLang="ko-KR" sz="20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Q&amp;A</a:t>
            </a:r>
            <a:endParaRPr lang="ko-KR" altLang="en-US" sz="20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97512" y="2736052"/>
            <a:ext cx="873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목차</a:t>
            </a:r>
            <a:endParaRPr lang="ko-KR" altLang="en-US" sz="32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58444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AB601660-9E5C-4E92-9C37-A95C19B2CDB9}"/>
              </a:ext>
            </a:extLst>
          </p:cNvPr>
          <p:cNvSpPr/>
          <p:nvPr/>
        </p:nvSpPr>
        <p:spPr>
          <a:xfrm>
            <a:off x="709468" y="1364436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ko-KR" altLang="en-US" sz="1600" spc="-150" dirty="0" err="1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마그네틱</a:t>
            </a:r>
            <a:r>
              <a:rPr lang="ko-KR" altLang="en-US" sz="1600" spc="-15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 카드  원리</a:t>
            </a:r>
            <a:endParaRPr lang="ko-KR" altLang="en-US" sz="1600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8C5E3B52-C8DA-497B-8595-7C661441FE4D}"/>
              </a:ext>
            </a:extLst>
          </p:cNvPr>
          <p:cNvSpPr/>
          <p:nvPr/>
        </p:nvSpPr>
        <p:spPr>
          <a:xfrm>
            <a:off x="586319" y="823230"/>
            <a:ext cx="8239304" cy="334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37A66CE6-E5D7-4CFE-B1EE-A7CB10619D19}"/>
              </a:ext>
            </a:extLst>
          </p:cNvPr>
          <p:cNvSpPr/>
          <p:nvPr/>
        </p:nvSpPr>
        <p:spPr>
          <a:xfrm>
            <a:off x="807172" y="874649"/>
            <a:ext cx="923748" cy="240778"/>
          </a:xfrm>
          <a:prstGeom prst="roundRect">
            <a:avLst>
              <a:gd name="adj" fmla="val 50000"/>
            </a:avLst>
          </a:prstGeom>
          <a:solidFill>
            <a:srgbClr val="4084F4"/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altLang="ko-KR" sz="1100" b="1" spc="-7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1</a:t>
            </a:r>
            <a:r>
              <a:rPr lang="ko-KR" altLang="en-US" sz="1100" b="1" spc="-7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번 목차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682F0F53-D80B-458A-AE8E-5335AA573C02}"/>
              </a:ext>
            </a:extLst>
          </p:cNvPr>
          <p:cNvSpPr/>
          <p:nvPr/>
        </p:nvSpPr>
        <p:spPr>
          <a:xfrm>
            <a:off x="1958630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2</a:t>
            </a:r>
            <a:r>
              <a:rPr lang="ko-KR" altLang="en-US" sz="1000" b="1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번 목차</a:t>
            </a:r>
            <a:endParaRPr lang="ko-KR" altLang="en-US" sz="1000" b="1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35E45E0-1424-414F-9AD9-5489A72CDEF1}"/>
              </a:ext>
            </a:extLst>
          </p:cNvPr>
          <p:cNvSpPr/>
          <p:nvPr/>
        </p:nvSpPr>
        <p:spPr>
          <a:xfrm>
            <a:off x="3181139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3</a:t>
            </a:r>
            <a:r>
              <a:rPr lang="ko-KR" altLang="en-US" sz="1000" b="1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번 목차</a:t>
            </a:r>
            <a:endParaRPr lang="ko-KR" altLang="en-US" sz="1000" b="1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5747A755-BB4B-4283-BB5B-7A66366195FE}"/>
              </a:ext>
            </a:extLst>
          </p:cNvPr>
          <p:cNvSpPr/>
          <p:nvPr/>
        </p:nvSpPr>
        <p:spPr>
          <a:xfrm>
            <a:off x="4403651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4</a:t>
            </a:r>
            <a:r>
              <a:rPr lang="ko-KR" altLang="en-US" sz="1000" b="1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번 목차</a:t>
            </a:r>
            <a:endParaRPr lang="ko-KR" altLang="en-US" sz="1000" b="1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A81FEACE-E7EC-419F-8FFB-B0444D013808}"/>
              </a:ext>
            </a:extLst>
          </p:cNvPr>
          <p:cNvCxnSpPr/>
          <p:nvPr/>
        </p:nvCxnSpPr>
        <p:spPr>
          <a:xfrm>
            <a:off x="1984587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9343E050-0637-4FBB-B279-136C7F442575}"/>
              </a:ext>
            </a:extLst>
          </p:cNvPr>
          <p:cNvCxnSpPr/>
          <p:nvPr/>
        </p:nvCxnSpPr>
        <p:spPr>
          <a:xfrm>
            <a:off x="3181139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CA8D3602-CF47-434C-82FC-169A0B5576DF}"/>
              </a:ext>
            </a:extLst>
          </p:cNvPr>
          <p:cNvCxnSpPr/>
          <p:nvPr/>
        </p:nvCxnSpPr>
        <p:spPr>
          <a:xfrm>
            <a:off x="440046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5B6FF60A-49AF-431F-B14C-3D76AE9DB04A}"/>
              </a:ext>
            </a:extLst>
          </p:cNvPr>
          <p:cNvSpPr/>
          <p:nvPr/>
        </p:nvSpPr>
        <p:spPr>
          <a:xfrm>
            <a:off x="534488" y="2041747"/>
            <a:ext cx="2472323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lnSpc>
                <a:spcPct val="110000"/>
              </a:lnSpc>
              <a:spcBef>
                <a:spcPts val="150"/>
              </a:spcBef>
              <a:defRPr/>
            </a:pPr>
            <a:r>
              <a:rPr lang="ko-KR" altLang="en-US" sz="2400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Bold" panose="02020603020101020101" pitchFamily="18" charset="-127"/>
              </a:rPr>
              <a:t>▶</a:t>
            </a:r>
            <a:r>
              <a:rPr lang="ko-KR" altLang="en-US" sz="2400" spc="-100" dirty="0" err="1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Bold" panose="02020603020101020101" pitchFamily="18" charset="-127"/>
              </a:rPr>
              <a:t>마그네틱</a:t>
            </a:r>
            <a:r>
              <a:rPr lang="ko-KR" altLang="en-US" sz="2400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Bold" panose="02020603020101020101" pitchFamily="18" charset="-127"/>
              </a:rPr>
              <a:t> 카드        </a:t>
            </a:r>
            <a:endParaRPr lang="id-ID" altLang="ko-KR" sz="24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E60F7CAA-C79A-4050-A883-DA38348DE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041" y="498899"/>
            <a:ext cx="3179421" cy="304384"/>
          </a:xfrm>
        </p:spPr>
        <p:txBody>
          <a:bodyPr/>
          <a:lstStyle/>
          <a:p>
            <a:r>
              <a:rPr lang="ko-KR" altLang="en-US" sz="2800" b="1" spc="-1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기존의 카드 결제 방식</a:t>
            </a:r>
            <a:r>
              <a:rPr lang="ko-KR" altLang="en-US" b="1" spc="-100" dirty="0"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/>
            </a:r>
            <a:br>
              <a:rPr lang="ko-KR" altLang="en-US" b="1" spc="-100" dirty="0"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</a:b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537" y="2041747"/>
            <a:ext cx="3246543" cy="207778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82508" y="4717385"/>
            <a:ext cx="76261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Bold" panose="02020603020101020101" pitchFamily="18" charset="-127"/>
              </a:rPr>
              <a:t>플라스틱</a:t>
            </a:r>
            <a:r>
              <a:rPr lang="en-US" altLang="ko-KR" sz="2400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ko-KR" altLang="en-US" sz="2400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Bold" panose="02020603020101020101" pitchFamily="18" charset="-127"/>
              </a:rPr>
              <a:t>카드 표면에 자성 재료를 칠한 것으로써 </a:t>
            </a:r>
            <a:r>
              <a:rPr lang="ko-KR" altLang="en-US" sz="2400" spc="-100" dirty="0" err="1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Bold" panose="02020603020101020101" pitchFamily="18" charset="-127"/>
              </a:rPr>
              <a:t>자성면을</a:t>
            </a:r>
            <a:r>
              <a:rPr lang="ko-KR" altLang="en-US" sz="2400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ko-KR" altLang="en-US" sz="2400" spc="-100" dirty="0" err="1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Bold" panose="02020603020101020101" pitchFamily="18" charset="-127"/>
              </a:rPr>
              <a:t>자화</a:t>
            </a:r>
            <a:r>
              <a:rPr lang="ko-KR" altLang="en-US" sz="2400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Bold" panose="02020603020101020101" pitchFamily="18" charset="-127"/>
              </a:rPr>
              <a:t> 시킴으로써 입력한 데이터가 기록되는 원리이다</a:t>
            </a:r>
            <a:r>
              <a:rPr lang="en-US" altLang="ko-KR" sz="2400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Bold" panose="02020603020101020101" pitchFamily="18" charset="-127"/>
              </a:rPr>
              <a:t>.</a:t>
            </a:r>
            <a:r>
              <a:rPr lang="ko-KR" altLang="en-US" sz="2400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Bold" panose="02020603020101020101" pitchFamily="18" charset="-127"/>
              </a:rPr>
              <a:t>      </a:t>
            </a:r>
            <a:endParaRPr lang="id-ID" altLang="ko-KR" sz="2400" b="1" spc="-100" dirty="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82508" y="2729399"/>
            <a:ext cx="37657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Bold" panose="02020603020101020101" pitchFamily="18" charset="-127"/>
              </a:rPr>
              <a:t>·1960</a:t>
            </a:r>
            <a:r>
              <a:rPr lang="ko-KR" altLang="en-US" sz="2400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Bold" panose="02020603020101020101" pitchFamily="18" charset="-127"/>
              </a:rPr>
              <a:t>년 미국 </a:t>
            </a:r>
            <a:r>
              <a:rPr lang="en-US" altLang="ko-KR" sz="2400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Bold" panose="02020603020101020101" pitchFamily="18" charset="-127"/>
              </a:rPr>
              <a:t>IBM</a:t>
            </a:r>
            <a:r>
              <a:rPr lang="ko-KR" altLang="en-US" sz="2400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Bold" panose="02020603020101020101" pitchFamily="18" charset="-127"/>
              </a:rPr>
              <a:t>에서 개발</a:t>
            </a:r>
            <a:endParaRPr lang="en-US" altLang="ko-KR" sz="2400" spc="-100" dirty="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Medium" panose="02020603020101020101" pitchFamily="18" charset="-127"/>
              <a:ea typeface="아리따-돋움(TTF)-Bold" panose="02020603020101020101" pitchFamily="18" charset="-127"/>
            </a:endParaRPr>
          </a:p>
          <a:p>
            <a:endParaRPr lang="en-US" altLang="ko-KR" sz="2400" spc="-100" dirty="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Medium" panose="02020603020101020101" pitchFamily="18" charset="-127"/>
              <a:ea typeface="아리따-돋움(TTF)-Bold" panose="02020603020101020101" pitchFamily="18" charset="-127"/>
            </a:endParaRPr>
          </a:p>
          <a:p>
            <a:r>
              <a:rPr lang="en-US" altLang="ko-KR" sz="2400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Bold" panose="02020603020101020101" pitchFamily="18" charset="-127"/>
              </a:rPr>
              <a:t>·</a:t>
            </a:r>
            <a:r>
              <a:rPr lang="ko-KR" altLang="en-US" sz="2400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Bold" panose="02020603020101020101" pitchFamily="18" charset="-127"/>
              </a:rPr>
              <a:t>자기 테이프의 원리를 응용       </a:t>
            </a:r>
            <a:endParaRPr lang="id-ID" altLang="ko-KR" sz="24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320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AB601660-9E5C-4E92-9C37-A95C19B2CDB9}"/>
              </a:ext>
            </a:extLst>
          </p:cNvPr>
          <p:cNvSpPr/>
          <p:nvPr/>
        </p:nvSpPr>
        <p:spPr>
          <a:xfrm>
            <a:off x="709468" y="1364436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en-US" altLang="ko-KR" sz="1600" spc="-15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IC </a:t>
            </a:r>
            <a:r>
              <a:rPr lang="ko-KR" altLang="en-US" sz="1600" spc="-15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카드 원리</a:t>
            </a:r>
            <a:endParaRPr lang="ko-KR" altLang="en-US" sz="1600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8C5E3B52-C8DA-497B-8595-7C661441FE4D}"/>
              </a:ext>
            </a:extLst>
          </p:cNvPr>
          <p:cNvSpPr/>
          <p:nvPr/>
        </p:nvSpPr>
        <p:spPr>
          <a:xfrm>
            <a:off x="586319" y="823230"/>
            <a:ext cx="8239304" cy="334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37A66CE6-E5D7-4CFE-B1EE-A7CB10619D19}"/>
              </a:ext>
            </a:extLst>
          </p:cNvPr>
          <p:cNvSpPr/>
          <p:nvPr/>
        </p:nvSpPr>
        <p:spPr>
          <a:xfrm>
            <a:off x="807172" y="874649"/>
            <a:ext cx="923748" cy="240778"/>
          </a:xfrm>
          <a:prstGeom prst="roundRect">
            <a:avLst>
              <a:gd name="adj" fmla="val 50000"/>
            </a:avLst>
          </a:prstGeom>
          <a:solidFill>
            <a:srgbClr val="4084F4"/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altLang="ko-KR" sz="1100" b="1" spc="-7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1</a:t>
            </a:r>
            <a:r>
              <a:rPr lang="ko-KR" altLang="en-US" sz="1100" b="1" spc="-7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번 목차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682F0F53-D80B-458A-AE8E-5335AA573C02}"/>
              </a:ext>
            </a:extLst>
          </p:cNvPr>
          <p:cNvSpPr/>
          <p:nvPr/>
        </p:nvSpPr>
        <p:spPr>
          <a:xfrm>
            <a:off x="1958630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2</a:t>
            </a:r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번 목차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35E45E0-1424-414F-9AD9-5489A72CDEF1}"/>
              </a:ext>
            </a:extLst>
          </p:cNvPr>
          <p:cNvSpPr/>
          <p:nvPr/>
        </p:nvSpPr>
        <p:spPr>
          <a:xfrm>
            <a:off x="3181139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3</a:t>
            </a:r>
            <a:r>
              <a:rPr lang="ko-KR" altLang="en-US" sz="1000" b="1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번 목차</a:t>
            </a:r>
            <a:endParaRPr lang="ko-KR" altLang="en-US" sz="1000" b="1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5747A755-BB4B-4283-BB5B-7A66366195FE}"/>
              </a:ext>
            </a:extLst>
          </p:cNvPr>
          <p:cNvSpPr/>
          <p:nvPr/>
        </p:nvSpPr>
        <p:spPr>
          <a:xfrm>
            <a:off x="4403651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4</a:t>
            </a:r>
            <a:r>
              <a:rPr lang="ko-KR" altLang="en-US" sz="1000" b="1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번 목차</a:t>
            </a:r>
            <a:endParaRPr lang="ko-KR" altLang="en-US" sz="1000" b="1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A81FEACE-E7EC-419F-8FFB-B0444D013808}"/>
              </a:ext>
            </a:extLst>
          </p:cNvPr>
          <p:cNvCxnSpPr/>
          <p:nvPr/>
        </p:nvCxnSpPr>
        <p:spPr>
          <a:xfrm>
            <a:off x="1984587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9343E050-0637-4FBB-B279-136C7F442575}"/>
              </a:ext>
            </a:extLst>
          </p:cNvPr>
          <p:cNvCxnSpPr/>
          <p:nvPr/>
        </p:nvCxnSpPr>
        <p:spPr>
          <a:xfrm>
            <a:off x="3181139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CA8D3602-CF47-434C-82FC-169A0B5576DF}"/>
              </a:ext>
            </a:extLst>
          </p:cNvPr>
          <p:cNvCxnSpPr/>
          <p:nvPr/>
        </p:nvCxnSpPr>
        <p:spPr>
          <a:xfrm>
            <a:off x="440046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E60F7CAA-C79A-4050-A883-DA38348DE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041" y="498899"/>
            <a:ext cx="3179421" cy="304384"/>
          </a:xfrm>
        </p:spPr>
        <p:txBody>
          <a:bodyPr/>
          <a:lstStyle/>
          <a:p>
            <a:r>
              <a:rPr lang="ko-KR" altLang="en-US" sz="2800" b="1" spc="-1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기존의 카드 결제 방식</a:t>
            </a:r>
            <a:r>
              <a:rPr lang="ko-KR" altLang="en-US" b="1" spc="-100" dirty="0"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/>
            </a:r>
            <a:br>
              <a:rPr lang="ko-KR" altLang="en-US" b="1" spc="-100" dirty="0"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</a:b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57794" y="2049712"/>
            <a:ext cx="17908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Bold" panose="02020603020101020101" pitchFamily="18" charset="-127"/>
              </a:rPr>
              <a:t>▶</a:t>
            </a:r>
            <a:r>
              <a:rPr lang="en-US" altLang="ko-KR" sz="2400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Bold" panose="02020603020101020101" pitchFamily="18" charset="-127"/>
              </a:rPr>
              <a:t>IC </a:t>
            </a:r>
            <a:r>
              <a:rPr lang="ko-KR" altLang="en-US" sz="2400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Bold" panose="02020603020101020101" pitchFamily="18" charset="-127"/>
              </a:rPr>
              <a:t>카드       </a:t>
            </a:r>
            <a:endParaRPr lang="id-ID" altLang="ko-KR" sz="24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163" y="1948800"/>
            <a:ext cx="2738206" cy="182412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971" y="3772930"/>
            <a:ext cx="703957" cy="56841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72703" y="4563568"/>
            <a:ext cx="72539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Bold" panose="02020603020101020101" pitchFamily="18" charset="-127"/>
              </a:rPr>
              <a:t>스마트 카드라고 불리기도 하며 마이크로프로세서와 메모리가 </a:t>
            </a:r>
            <a:endParaRPr lang="en-US" altLang="ko-KR" sz="2400" spc="-100" dirty="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Medium" panose="02020603020101020101" pitchFamily="18" charset="-127"/>
              <a:ea typeface="아리따-돋움(TTF)-Bold" panose="02020603020101020101" pitchFamily="18" charset="-127"/>
            </a:endParaRPr>
          </a:p>
          <a:p>
            <a:r>
              <a:rPr lang="ko-KR" altLang="en-US" sz="2400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Bold" panose="02020603020101020101" pitchFamily="18" charset="-127"/>
              </a:rPr>
              <a:t>내장되어  카드 내에서 정보의 저장과 처리가 가능하기 때문에 </a:t>
            </a:r>
            <a:endParaRPr lang="en-US" altLang="ko-KR" sz="2400" spc="-100" dirty="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Medium" panose="02020603020101020101" pitchFamily="18" charset="-127"/>
              <a:ea typeface="아리따-돋움(TTF)-Bold" panose="02020603020101020101" pitchFamily="18" charset="-127"/>
            </a:endParaRPr>
          </a:p>
          <a:p>
            <a:r>
              <a:rPr lang="ko-KR" altLang="en-US" sz="2400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Bold" panose="02020603020101020101" pitchFamily="18" charset="-127"/>
              </a:rPr>
              <a:t>다기능 카드로 사용이 가능하다</a:t>
            </a:r>
            <a:r>
              <a:rPr lang="en-US" altLang="ko-KR" sz="2400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Bold" panose="02020603020101020101" pitchFamily="18" charset="-127"/>
              </a:rPr>
              <a:t>.</a:t>
            </a:r>
            <a:r>
              <a:rPr lang="ko-KR" altLang="en-US" sz="2400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Bold" panose="02020603020101020101" pitchFamily="18" charset="-127"/>
              </a:rPr>
              <a:t>     </a:t>
            </a:r>
            <a:endParaRPr lang="id-ID" altLang="ko-KR" sz="24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82508" y="2729399"/>
            <a:ext cx="33185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Bold" panose="02020603020101020101" pitchFamily="18" charset="-127"/>
              </a:rPr>
              <a:t>·1974</a:t>
            </a:r>
            <a:r>
              <a:rPr lang="ko-KR" altLang="en-US" sz="2400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Bold" panose="02020603020101020101" pitchFamily="18" charset="-127"/>
              </a:rPr>
              <a:t>년 특허 출원됨</a:t>
            </a:r>
            <a:endParaRPr lang="en-US" altLang="ko-KR" sz="2400" spc="-100" dirty="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Medium" panose="02020603020101020101" pitchFamily="18" charset="-127"/>
              <a:ea typeface="아리따-돋움(TTF)-Bold" panose="02020603020101020101" pitchFamily="18" charset="-127"/>
            </a:endParaRPr>
          </a:p>
          <a:p>
            <a:endParaRPr lang="en-US" altLang="ko-KR" sz="2400" spc="-100" dirty="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Medium" panose="02020603020101020101" pitchFamily="18" charset="-127"/>
              <a:ea typeface="아리따-돋움(TTF)-Bold" panose="02020603020101020101" pitchFamily="18" charset="-127"/>
            </a:endParaRPr>
          </a:p>
          <a:p>
            <a:r>
              <a:rPr lang="en-US" altLang="ko-KR" sz="2400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Bold" panose="02020603020101020101" pitchFamily="18" charset="-127"/>
              </a:rPr>
              <a:t>·</a:t>
            </a:r>
            <a:r>
              <a:rPr lang="ko-KR" altLang="en-US" sz="2400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Bold" panose="02020603020101020101" pitchFamily="18" charset="-127"/>
              </a:rPr>
              <a:t>집적회로가 삽입된 카드     </a:t>
            </a:r>
            <a:endParaRPr lang="id-ID" altLang="ko-KR" sz="24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165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AB601660-9E5C-4E92-9C37-A95C19B2CDB9}"/>
              </a:ext>
            </a:extLst>
          </p:cNvPr>
          <p:cNvSpPr/>
          <p:nvPr/>
        </p:nvSpPr>
        <p:spPr>
          <a:xfrm>
            <a:off x="709468" y="1364436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ko-KR" altLang="en-US" sz="1600" spc="-150" dirty="0" err="1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마그네틱</a:t>
            </a:r>
            <a:r>
              <a:rPr lang="ko-KR" altLang="en-US" sz="1600" spc="-15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 카드와 </a:t>
            </a:r>
            <a:r>
              <a:rPr lang="en-US" altLang="ko-KR" sz="1600" spc="-15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IC</a:t>
            </a:r>
            <a:r>
              <a:rPr lang="ko-KR" altLang="en-US" sz="1600" spc="-15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카드의 장단점</a:t>
            </a:r>
            <a:endParaRPr lang="ko-KR" altLang="en-US" sz="1600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8C5E3B52-C8DA-497B-8595-7C661441FE4D}"/>
              </a:ext>
            </a:extLst>
          </p:cNvPr>
          <p:cNvSpPr/>
          <p:nvPr/>
        </p:nvSpPr>
        <p:spPr>
          <a:xfrm>
            <a:off x="586319" y="823230"/>
            <a:ext cx="8239304" cy="334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37A66CE6-E5D7-4CFE-B1EE-A7CB10619D19}"/>
              </a:ext>
            </a:extLst>
          </p:cNvPr>
          <p:cNvSpPr/>
          <p:nvPr/>
        </p:nvSpPr>
        <p:spPr>
          <a:xfrm>
            <a:off x="807172" y="874649"/>
            <a:ext cx="923748" cy="240778"/>
          </a:xfrm>
          <a:prstGeom prst="roundRect">
            <a:avLst>
              <a:gd name="adj" fmla="val 50000"/>
            </a:avLst>
          </a:prstGeom>
          <a:solidFill>
            <a:srgbClr val="4084F4"/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altLang="ko-KR" sz="1100" b="1" spc="-7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1</a:t>
            </a:r>
            <a:r>
              <a:rPr lang="ko-KR" altLang="en-US" sz="1100" b="1" spc="-7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번 목차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682F0F53-D80B-458A-AE8E-5335AA573C02}"/>
              </a:ext>
            </a:extLst>
          </p:cNvPr>
          <p:cNvSpPr/>
          <p:nvPr/>
        </p:nvSpPr>
        <p:spPr>
          <a:xfrm>
            <a:off x="1958630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2</a:t>
            </a:r>
            <a:r>
              <a:rPr lang="ko-KR" altLang="en-US" sz="1000" b="1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번 목차</a:t>
            </a:r>
            <a:endParaRPr lang="ko-KR" altLang="en-US" sz="1000" b="1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35E45E0-1424-414F-9AD9-5489A72CDEF1}"/>
              </a:ext>
            </a:extLst>
          </p:cNvPr>
          <p:cNvSpPr/>
          <p:nvPr/>
        </p:nvSpPr>
        <p:spPr>
          <a:xfrm>
            <a:off x="3181139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3</a:t>
            </a:r>
            <a:r>
              <a:rPr lang="ko-KR" altLang="en-US" sz="1000" b="1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번 목차</a:t>
            </a:r>
            <a:endParaRPr lang="ko-KR" altLang="en-US" sz="1000" b="1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5747A755-BB4B-4283-BB5B-7A66366195FE}"/>
              </a:ext>
            </a:extLst>
          </p:cNvPr>
          <p:cNvSpPr/>
          <p:nvPr/>
        </p:nvSpPr>
        <p:spPr>
          <a:xfrm>
            <a:off x="4403651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4</a:t>
            </a:r>
            <a:r>
              <a:rPr lang="ko-KR" altLang="en-US" sz="1000" b="1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번 목차</a:t>
            </a:r>
            <a:endParaRPr lang="ko-KR" altLang="en-US" sz="1000" b="1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A81FEACE-E7EC-419F-8FFB-B0444D013808}"/>
              </a:ext>
            </a:extLst>
          </p:cNvPr>
          <p:cNvCxnSpPr/>
          <p:nvPr/>
        </p:nvCxnSpPr>
        <p:spPr>
          <a:xfrm>
            <a:off x="1984587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9343E050-0637-4FBB-B279-136C7F442575}"/>
              </a:ext>
            </a:extLst>
          </p:cNvPr>
          <p:cNvCxnSpPr/>
          <p:nvPr/>
        </p:nvCxnSpPr>
        <p:spPr>
          <a:xfrm>
            <a:off x="3181139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CA8D3602-CF47-434C-82FC-169A0B5576DF}"/>
              </a:ext>
            </a:extLst>
          </p:cNvPr>
          <p:cNvCxnSpPr/>
          <p:nvPr/>
        </p:nvCxnSpPr>
        <p:spPr>
          <a:xfrm>
            <a:off x="440046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E60F7CAA-C79A-4050-A883-DA38348DE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041" y="498899"/>
            <a:ext cx="3179421" cy="304384"/>
          </a:xfrm>
        </p:spPr>
        <p:txBody>
          <a:bodyPr/>
          <a:lstStyle/>
          <a:p>
            <a:r>
              <a:rPr lang="ko-KR" altLang="en-US" sz="2800" b="1" spc="-100" dirty="0"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기존의 카드 결제 방식</a:t>
            </a:r>
            <a:r>
              <a:rPr lang="ko-KR" altLang="en-US" b="1" spc="-100" dirty="0"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/>
            </a:r>
            <a:br>
              <a:rPr lang="ko-KR" altLang="en-US" b="1" spc="-100" dirty="0">
                <a:solidFill>
                  <a:srgbClr val="4084F4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</a:b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630244" y="1983400"/>
            <a:ext cx="17908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Bold" panose="02020603020101020101" pitchFamily="18" charset="-127"/>
              </a:rPr>
              <a:t>▶</a:t>
            </a:r>
            <a:r>
              <a:rPr lang="en-US" altLang="ko-KR" sz="2400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Bold" panose="02020603020101020101" pitchFamily="18" charset="-127"/>
              </a:rPr>
              <a:t>IC </a:t>
            </a:r>
            <a:r>
              <a:rPr lang="ko-KR" altLang="en-US" sz="2400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Bold" panose="02020603020101020101" pitchFamily="18" charset="-127"/>
              </a:rPr>
              <a:t>카드       </a:t>
            </a:r>
            <a:endParaRPr lang="id-ID" altLang="ko-KR" sz="24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86319" y="1983400"/>
            <a:ext cx="25394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Bold" panose="02020603020101020101" pitchFamily="18" charset="-127"/>
              </a:rPr>
              <a:t>▶</a:t>
            </a:r>
            <a:r>
              <a:rPr lang="ko-KR" altLang="en-US" sz="2400" spc="-100" dirty="0" err="1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Bold" panose="02020603020101020101" pitchFamily="18" charset="-127"/>
              </a:rPr>
              <a:t>마그네틱</a:t>
            </a:r>
            <a:r>
              <a:rPr lang="ko-KR" altLang="en-US" sz="2400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Bold" panose="02020603020101020101" pitchFamily="18" charset="-127"/>
              </a:rPr>
              <a:t> 카드       </a:t>
            </a:r>
            <a:endParaRPr lang="id-ID" altLang="ko-KR" sz="24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32787" y="3192443"/>
            <a:ext cx="388119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Bold" panose="02020603020101020101" pitchFamily="18" charset="-127"/>
              </a:rPr>
              <a:t>·</a:t>
            </a:r>
            <a:r>
              <a:rPr lang="ko-KR" altLang="en-US" sz="2400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Bold" panose="02020603020101020101" pitchFamily="18" charset="-127"/>
              </a:rPr>
              <a:t>값이 싸다</a:t>
            </a:r>
            <a:endParaRPr lang="en-US" altLang="ko-KR" sz="2400" spc="-100" dirty="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Medium" panose="02020603020101020101" pitchFamily="18" charset="-127"/>
              <a:ea typeface="아리따-돋움(TTF)-Bold" panose="02020603020101020101" pitchFamily="18" charset="-127"/>
            </a:endParaRPr>
          </a:p>
          <a:p>
            <a:endParaRPr lang="en-US" altLang="ko-KR" sz="2400" spc="-100" dirty="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Medium" panose="02020603020101020101" pitchFamily="18" charset="-127"/>
              <a:ea typeface="아리따-돋움(TTF)-Bold" panose="02020603020101020101" pitchFamily="18" charset="-127"/>
            </a:endParaRPr>
          </a:p>
          <a:p>
            <a:r>
              <a:rPr lang="en-US" altLang="ko-KR" sz="2400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Bold" panose="02020603020101020101" pitchFamily="18" charset="-127"/>
              </a:rPr>
              <a:t>·</a:t>
            </a:r>
            <a:r>
              <a:rPr lang="ko-KR" altLang="en-US" sz="2400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Bold" panose="02020603020101020101" pitchFamily="18" charset="-127"/>
              </a:rPr>
              <a:t>광범위하게 보급</a:t>
            </a:r>
            <a:endParaRPr lang="en-US" altLang="ko-KR" sz="2400" spc="-100" dirty="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Medium" panose="02020603020101020101" pitchFamily="18" charset="-127"/>
              <a:ea typeface="아리따-돋움(TTF)-Bold" panose="02020603020101020101" pitchFamily="18" charset="-127"/>
            </a:endParaRPr>
          </a:p>
          <a:p>
            <a:endParaRPr lang="en-US" altLang="ko-KR" sz="2400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Medium" panose="02020603020101020101" pitchFamily="18" charset="-127"/>
              <a:ea typeface="아리따-돋움(TTF)-Bold" panose="02020603020101020101" pitchFamily="18" charset="-127"/>
            </a:endParaRPr>
          </a:p>
          <a:p>
            <a:r>
              <a:rPr lang="en-US" altLang="ko-KR" sz="2400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Bold" panose="02020603020101020101" pitchFamily="18" charset="-127"/>
              </a:rPr>
              <a:t>·</a:t>
            </a:r>
            <a:r>
              <a:rPr lang="ko-KR" altLang="en-US" sz="2400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Bold" panose="02020603020101020101" pitchFamily="18" charset="-127"/>
              </a:rPr>
              <a:t>위조와 개조 등에 사용되기 쉽다</a:t>
            </a:r>
            <a:endParaRPr lang="id-ID" altLang="ko-KR" sz="2400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630244" y="3202600"/>
            <a:ext cx="4195379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Bold" panose="02020603020101020101" pitchFamily="18" charset="-127"/>
              </a:rPr>
              <a:t>·</a:t>
            </a:r>
            <a:r>
              <a:rPr lang="ko-KR" altLang="en-US" sz="2400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Bold" panose="02020603020101020101" pitchFamily="18" charset="-127"/>
              </a:rPr>
              <a:t>기록용량이 크다</a:t>
            </a:r>
            <a:endParaRPr lang="en-US" altLang="ko-KR" sz="2400" spc="-100" dirty="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Medium" panose="02020603020101020101" pitchFamily="18" charset="-127"/>
              <a:ea typeface="아리따-돋움(TTF)-Bold" panose="02020603020101020101" pitchFamily="18" charset="-127"/>
            </a:endParaRPr>
          </a:p>
          <a:p>
            <a:endParaRPr lang="en-US" altLang="ko-KR" sz="2400" spc="-100" dirty="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Medium" panose="02020603020101020101" pitchFamily="18" charset="-127"/>
              <a:ea typeface="아리따-돋움(TTF)-Bold" panose="02020603020101020101" pitchFamily="18" charset="-127"/>
            </a:endParaRPr>
          </a:p>
          <a:p>
            <a:r>
              <a:rPr lang="en-US" altLang="ko-KR" sz="2400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Bold" panose="02020603020101020101" pitchFamily="18" charset="-127"/>
              </a:rPr>
              <a:t>·</a:t>
            </a:r>
            <a:r>
              <a:rPr lang="ko-KR" altLang="en-US" sz="2400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Bold" panose="02020603020101020101" pitchFamily="18" charset="-127"/>
              </a:rPr>
              <a:t>안전성이 높다</a:t>
            </a:r>
            <a:endParaRPr lang="en-US" altLang="ko-KR" sz="2400" spc="-100" dirty="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Medium" panose="02020603020101020101" pitchFamily="18" charset="-127"/>
              <a:ea typeface="아리따-돋움(TTF)-Bold" panose="02020603020101020101" pitchFamily="18" charset="-127"/>
            </a:endParaRPr>
          </a:p>
          <a:p>
            <a:endParaRPr lang="en-US" altLang="ko-KR" sz="2400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Medium" panose="02020603020101020101" pitchFamily="18" charset="-127"/>
              <a:ea typeface="아리따-돋움(TTF)-Bold" panose="02020603020101020101" pitchFamily="18" charset="-127"/>
            </a:endParaRPr>
          </a:p>
          <a:p>
            <a:r>
              <a:rPr lang="en-US" altLang="ko-KR" sz="2400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Bold" panose="02020603020101020101" pitchFamily="18" charset="-127"/>
              </a:rPr>
              <a:t>·</a:t>
            </a:r>
            <a:r>
              <a:rPr lang="ko-KR" altLang="en-US" sz="2400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Bold" panose="02020603020101020101" pitchFamily="18" charset="-127"/>
              </a:rPr>
              <a:t>내장 </a:t>
            </a:r>
            <a:r>
              <a:rPr lang="en-US" altLang="ko-KR" sz="2400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Bold" panose="02020603020101020101" pitchFamily="18" charset="-127"/>
              </a:rPr>
              <a:t>CPU</a:t>
            </a:r>
            <a:r>
              <a:rPr lang="ko-KR" altLang="en-US" sz="2400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Bold" panose="02020603020101020101" pitchFamily="18" charset="-127"/>
              </a:rPr>
              <a:t>에 의한 연산기능이 있다</a:t>
            </a:r>
            <a:endParaRPr lang="en-US" altLang="ko-KR" sz="2400" spc="-100" dirty="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Medium" panose="02020603020101020101" pitchFamily="18" charset="-127"/>
              <a:ea typeface="아리따-돋움(TTF)-Bold" panose="02020603020101020101" pitchFamily="18" charset="-127"/>
            </a:endParaRPr>
          </a:p>
          <a:p>
            <a:endParaRPr lang="en-US" altLang="ko-KR" sz="2400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Medium" panose="02020603020101020101" pitchFamily="18" charset="-127"/>
              <a:ea typeface="아리따-돋움(TTF)-Bold" panose="02020603020101020101" pitchFamily="18" charset="-127"/>
            </a:endParaRPr>
          </a:p>
          <a:p>
            <a:r>
              <a:rPr lang="en-US" altLang="ko-KR" sz="2400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Bold" panose="02020603020101020101" pitchFamily="18" charset="-127"/>
              </a:rPr>
              <a:t>·</a:t>
            </a:r>
            <a:r>
              <a:rPr lang="ko-KR" altLang="en-US" sz="2400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Bold" panose="02020603020101020101" pitchFamily="18" charset="-127"/>
              </a:rPr>
              <a:t>비용이 비싸다</a:t>
            </a:r>
            <a:endParaRPr lang="id-ID" altLang="ko-KR" sz="2400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038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A178B3D-97E5-48B0-B0E2-92B542AA68D2}"/>
              </a:ext>
            </a:extLst>
          </p:cNvPr>
          <p:cNvSpPr/>
          <p:nvPr/>
        </p:nvSpPr>
        <p:spPr>
          <a:xfrm>
            <a:off x="1079932" y="263518"/>
            <a:ext cx="3320531" cy="30438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ko-KR" altLang="en-US" sz="2800" spc="-15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카드  범죄 사례</a:t>
            </a:r>
            <a:endParaRPr lang="ko-KR" altLang="en-US" sz="2800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74A5D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AB601660-9E5C-4E92-9C37-A95C19B2CDB9}"/>
              </a:ext>
            </a:extLst>
          </p:cNvPr>
          <p:cNvSpPr/>
          <p:nvPr/>
        </p:nvSpPr>
        <p:spPr>
          <a:xfrm>
            <a:off x="709468" y="1364436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ko-KR" altLang="en-US" sz="1600" spc="-15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국내 범죄 사례</a:t>
            </a:r>
            <a:endParaRPr lang="ko-KR" altLang="en-US" sz="1600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8C5E3B52-C8DA-497B-8595-7C661441FE4D}"/>
              </a:ext>
            </a:extLst>
          </p:cNvPr>
          <p:cNvSpPr/>
          <p:nvPr/>
        </p:nvSpPr>
        <p:spPr>
          <a:xfrm>
            <a:off x="586319" y="823230"/>
            <a:ext cx="8239304" cy="334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37A66CE6-E5D7-4CFE-B1EE-A7CB10619D19}"/>
              </a:ext>
            </a:extLst>
          </p:cNvPr>
          <p:cNvSpPr/>
          <p:nvPr/>
        </p:nvSpPr>
        <p:spPr>
          <a:xfrm>
            <a:off x="2096768" y="880678"/>
            <a:ext cx="923748" cy="240778"/>
          </a:xfrm>
          <a:prstGeom prst="roundRect">
            <a:avLst>
              <a:gd name="adj" fmla="val 50000"/>
            </a:avLst>
          </a:prstGeom>
          <a:solidFill>
            <a:srgbClr val="4084F4"/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altLang="ko-KR" sz="1100" b="1" spc="-7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2</a:t>
            </a:r>
            <a:r>
              <a:rPr lang="ko-KR" altLang="en-US" sz="1100" b="1" spc="-7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번 </a:t>
            </a:r>
            <a:r>
              <a:rPr lang="ko-KR" altLang="en-US" sz="1100" b="1" spc="-7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목차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682F0F53-D80B-458A-AE8E-5335AA573C02}"/>
              </a:ext>
            </a:extLst>
          </p:cNvPr>
          <p:cNvSpPr/>
          <p:nvPr/>
        </p:nvSpPr>
        <p:spPr>
          <a:xfrm>
            <a:off x="675935" y="85660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1</a:t>
            </a:r>
            <a:r>
              <a:rPr lang="ko-KR" altLang="en-US" sz="1000" b="1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번 </a:t>
            </a:r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목차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35E45E0-1424-414F-9AD9-5489A72CDEF1}"/>
              </a:ext>
            </a:extLst>
          </p:cNvPr>
          <p:cNvSpPr/>
          <p:nvPr/>
        </p:nvSpPr>
        <p:spPr>
          <a:xfrm>
            <a:off x="3181139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3</a:t>
            </a:r>
            <a:r>
              <a:rPr lang="ko-KR" altLang="en-US" sz="1000" b="1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번 목차</a:t>
            </a:r>
            <a:endParaRPr lang="ko-KR" altLang="en-US" sz="1000" b="1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5747A755-BB4B-4283-BB5B-7A66366195FE}"/>
              </a:ext>
            </a:extLst>
          </p:cNvPr>
          <p:cNvSpPr/>
          <p:nvPr/>
        </p:nvSpPr>
        <p:spPr>
          <a:xfrm>
            <a:off x="4403651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4</a:t>
            </a:r>
            <a:r>
              <a:rPr lang="ko-KR" altLang="en-US" sz="1000" b="1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번 목차</a:t>
            </a:r>
            <a:endParaRPr lang="ko-KR" altLang="en-US" sz="1000" b="1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A81FEACE-E7EC-419F-8FFB-B0444D013808}"/>
              </a:ext>
            </a:extLst>
          </p:cNvPr>
          <p:cNvCxnSpPr/>
          <p:nvPr/>
        </p:nvCxnSpPr>
        <p:spPr>
          <a:xfrm>
            <a:off x="1984587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9343E050-0637-4FBB-B279-136C7F442575}"/>
              </a:ext>
            </a:extLst>
          </p:cNvPr>
          <p:cNvCxnSpPr/>
          <p:nvPr/>
        </p:nvCxnSpPr>
        <p:spPr>
          <a:xfrm>
            <a:off x="3181139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CA8D3602-CF47-434C-82FC-169A0B5576DF}"/>
              </a:ext>
            </a:extLst>
          </p:cNvPr>
          <p:cNvCxnSpPr/>
          <p:nvPr/>
        </p:nvCxnSpPr>
        <p:spPr>
          <a:xfrm>
            <a:off x="440046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8524">
            <a:off x="2596640" y="2377679"/>
            <a:ext cx="3628009" cy="31410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760" y="4753232"/>
            <a:ext cx="5058393" cy="4769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84309">
            <a:off x="2376532" y="3784674"/>
            <a:ext cx="5127769" cy="458633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768" y="1940667"/>
            <a:ext cx="5533326" cy="470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23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A178B3D-97E5-48B0-B0E2-92B542AA68D2}"/>
              </a:ext>
            </a:extLst>
          </p:cNvPr>
          <p:cNvSpPr/>
          <p:nvPr/>
        </p:nvSpPr>
        <p:spPr>
          <a:xfrm>
            <a:off x="1079932" y="263518"/>
            <a:ext cx="3320531" cy="30438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ko-KR" altLang="en-US" sz="28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생체인식 기술을 도입한 카드결제</a:t>
            </a:r>
            <a:endParaRPr lang="ko-KR" altLang="en-US" sz="28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AB601660-9E5C-4E92-9C37-A95C19B2CDB9}"/>
              </a:ext>
            </a:extLst>
          </p:cNvPr>
          <p:cNvSpPr/>
          <p:nvPr/>
        </p:nvSpPr>
        <p:spPr>
          <a:xfrm>
            <a:off x="709468" y="1364436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ko-KR" altLang="en-US" sz="1600" spc="-15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생체 인식 기술의 장점</a:t>
            </a:r>
            <a:endParaRPr lang="ko-KR" altLang="en-US" sz="1600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8C5E3B52-C8DA-497B-8595-7C661441FE4D}"/>
              </a:ext>
            </a:extLst>
          </p:cNvPr>
          <p:cNvSpPr/>
          <p:nvPr/>
        </p:nvSpPr>
        <p:spPr>
          <a:xfrm>
            <a:off x="586319" y="823230"/>
            <a:ext cx="8239304" cy="334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37A66CE6-E5D7-4CFE-B1EE-A7CB10619D19}"/>
              </a:ext>
            </a:extLst>
          </p:cNvPr>
          <p:cNvSpPr/>
          <p:nvPr/>
        </p:nvSpPr>
        <p:spPr>
          <a:xfrm>
            <a:off x="3348268" y="878038"/>
            <a:ext cx="923748" cy="238456"/>
          </a:xfrm>
          <a:prstGeom prst="roundRect">
            <a:avLst>
              <a:gd name="adj" fmla="val 50000"/>
            </a:avLst>
          </a:prstGeom>
          <a:solidFill>
            <a:srgbClr val="4084F4"/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altLang="ko-KR" sz="1100" b="1" spc="-7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3</a:t>
            </a:r>
            <a:r>
              <a:rPr lang="ko-KR" altLang="en-US" sz="1100" b="1" spc="-7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번 </a:t>
            </a:r>
            <a:r>
              <a:rPr lang="ko-KR" altLang="en-US" sz="1100" b="1" spc="-7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목차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682F0F53-D80B-458A-AE8E-5335AA573C02}"/>
              </a:ext>
            </a:extLst>
          </p:cNvPr>
          <p:cNvSpPr/>
          <p:nvPr/>
        </p:nvSpPr>
        <p:spPr>
          <a:xfrm>
            <a:off x="675935" y="85660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1</a:t>
            </a:r>
            <a:r>
              <a:rPr lang="ko-KR" altLang="en-US" sz="1000" b="1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번 </a:t>
            </a:r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목차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35E45E0-1424-414F-9AD9-5489A72CDEF1}"/>
              </a:ext>
            </a:extLst>
          </p:cNvPr>
          <p:cNvSpPr/>
          <p:nvPr/>
        </p:nvSpPr>
        <p:spPr>
          <a:xfrm>
            <a:off x="1939219" y="85660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2</a:t>
            </a:r>
            <a:r>
              <a:rPr lang="ko-KR" altLang="en-US" sz="1000" b="1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번 </a:t>
            </a:r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목차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5747A755-BB4B-4283-BB5B-7A66366195FE}"/>
              </a:ext>
            </a:extLst>
          </p:cNvPr>
          <p:cNvSpPr/>
          <p:nvPr/>
        </p:nvSpPr>
        <p:spPr>
          <a:xfrm>
            <a:off x="4403651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4</a:t>
            </a:r>
            <a:r>
              <a:rPr lang="ko-KR" altLang="en-US" sz="1000" b="1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번 목차</a:t>
            </a:r>
            <a:endParaRPr lang="ko-KR" altLang="en-US" sz="1000" b="1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A81FEACE-E7EC-419F-8FFB-B0444D013808}"/>
              </a:ext>
            </a:extLst>
          </p:cNvPr>
          <p:cNvCxnSpPr/>
          <p:nvPr/>
        </p:nvCxnSpPr>
        <p:spPr>
          <a:xfrm>
            <a:off x="1984587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9343E050-0637-4FBB-B279-136C7F442575}"/>
              </a:ext>
            </a:extLst>
          </p:cNvPr>
          <p:cNvCxnSpPr/>
          <p:nvPr/>
        </p:nvCxnSpPr>
        <p:spPr>
          <a:xfrm>
            <a:off x="3181139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CA8D3602-CF47-434C-82FC-169A0B5576DF}"/>
              </a:ext>
            </a:extLst>
          </p:cNvPr>
          <p:cNvCxnSpPr/>
          <p:nvPr/>
        </p:nvCxnSpPr>
        <p:spPr>
          <a:xfrm>
            <a:off x="440046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8A178B3D-97E5-48B0-B0E2-92B542AA68D2}"/>
              </a:ext>
            </a:extLst>
          </p:cNvPr>
          <p:cNvSpPr/>
          <p:nvPr/>
        </p:nvSpPr>
        <p:spPr>
          <a:xfrm>
            <a:off x="1079931" y="1803064"/>
            <a:ext cx="3320531" cy="30438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endParaRPr lang="ko-KR" altLang="en-US" sz="28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1061" y="2372497"/>
            <a:ext cx="893225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ea typeface="아리따-돋움(TTF)-Medium" panose="02020603020101020101"/>
              </a:rPr>
              <a:t>생체인식이 </a:t>
            </a:r>
            <a:r>
              <a:rPr lang="ko-KR" altLang="en-US" sz="2000" dirty="0">
                <a:ea typeface="아리따-돋움(TTF)-Medium" panose="02020603020101020101"/>
              </a:rPr>
              <a:t>대두된 가장 큰 이유는 보안성과 편리성이라고 할 수 있습니다</a:t>
            </a:r>
            <a:r>
              <a:rPr lang="en-US" altLang="ko-KR" sz="2000" dirty="0" smtClean="0">
                <a:ea typeface="아리따-돋움(TTF)-Medium" panose="02020603020101020101"/>
              </a:rPr>
              <a:t>.</a:t>
            </a:r>
          </a:p>
          <a:p>
            <a:r>
              <a:rPr lang="ko-KR" altLang="en-US" sz="2000" dirty="0">
                <a:ea typeface="아리따-돋움(TTF)-Medium" panose="02020603020101020101"/>
              </a:rPr>
              <a:t/>
            </a:r>
            <a:br>
              <a:rPr lang="ko-KR" altLang="en-US" sz="2000" dirty="0">
                <a:ea typeface="아리따-돋움(TTF)-Medium" panose="02020603020101020101"/>
              </a:rPr>
            </a:br>
            <a:r>
              <a:rPr lang="ko-KR" altLang="en-US" sz="2000" dirty="0" smtClean="0">
                <a:ea typeface="아리따-돋움(TTF)-Medium" panose="02020603020101020101"/>
              </a:rPr>
              <a:t> 즉</a:t>
            </a:r>
            <a:r>
              <a:rPr lang="en-US" altLang="ko-KR" sz="2000" dirty="0">
                <a:ea typeface="아리따-돋움(TTF)-Medium" panose="02020603020101020101"/>
              </a:rPr>
              <a:t>, </a:t>
            </a:r>
            <a:r>
              <a:rPr lang="ko-KR" altLang="en-US" sz="2000" dirty="0">
                <a:ea typeface="아리따-돋움(TTF)-Medium" panose="02020603020101020101"/>
              </a:rPr>
              <a:t>기존의 열쇠</a:t>
            </a:r>
            <a:r>
              <a:rPr lang="en-US" altLang="ko-KR" sz="2000" dirty="0">
                <a:ea typeface="아리따-돋움(TTF)-Medium" panose="02020603020101020101"/>
              </a:rPr>
              <a:t>, </a:t>
            </a:r>
            <a:r>
              <a:rPr lang="ko-KR" altLang="en-US" sz="2000" dirty="0">
                <a:ea typeface="아리따-돋움(TTF)-Medium" panose="02020603020101020101"/>
              </a:rPr>
              <a:t>출입카드 등의 경우 도용</a:t>
            </a:r>
            <a:r>
              <a:rPr lang="en-US" altLang="ko-KR" sz="2000" dirty="0">
                <a:ea typeface="아리따-돋움(TTF)-Medium" panose="02020603020101020101"/>
              </a:rPr>
              <a:t>, </a:t>
            </a:r>
            <a:r>
              <a:rPr lang="ko-KR" altLang="en-US" sz="2000" dirty="0">
                <a:ea typeface="아리따-돋움(TTF)-Medium" panose="02020603020101020101"/>
              </a:rPr>
              <a:t>분실</a:t>
            </a:r>
            <a:r>
              <a:rPr lang="en-US" altLang="ko-KR" sz="2000" dirty="0">
                <a:ea typeface="아리따-돋움(TTF)-Medium" panose="02020603020101020101"/>
              </a:rPr>
              <a:t>, </a:t>
            </a:r>
            <a:r>
              <a:rPr lang="ko-KR" altLang="en-US" sz="2000" dirty="0">
                <a:ea typeface="아리따-돋움(TTF)-Medium" panose="02020603020101020101"/>
              </a:rPr>
              <a:t>복제 등의 여지가 많아 </a:t>
            </a:r>
            <a:endParaRPr lang="en-US" altLang="ko-KR" sz="2000" dirty="0">
              <a:ea typeface="아리따-돋움(TTF)-Medium" panose="02020603020101020101"/>
            </a:endParaRPr>
          </a:p>
          <a:p>
            <a:r>
              <a:rPr lang="ko-KR" altLang="en-US" sz="2000" dirty="0">
                <a:ea typeface="아리따-돋움(TTF)-Medium" panose="02020603020101020101"/>
              </a:rPr>
              <a:t>상대적으로 </a:t>
            </a:r>
            <a:r>
              <a:rPr lang="ko-KR" altLang="en-US" sz="2000" dirty="0" err="1">
                <a:ea typeface="아리따-돋움(TTF)-Medium" panose="02020603020101020101"/>
              </a:rPr>
              <a:t>보안성이</a:t>
            </a:r>
            <a:r>
              <a:rPr lang="ko-KR" altLang="en-US" sz="2000" dirty="0">
                <a:ea typeface="아리따-돋움(TTF)-Medium" panose="02020603020101020101"/>
              </a:rPr>
              <a:t> 낮고</a:t>
            </a:r>
            <a:r>
              <a:rPr lang="en-US" altLang="ko-KR" sz="2000" dirty="0">
                <a:ea typeface="아리따-돋움(TTF)-Medium" panose="02020603020101020101"/>
              </a:rPr>
              <a:t>,  </a:t>
            </a:r>
            <a:r>
              <a:rPr lang="ko-KR" altLang="en-US" sz="2000" dirty="0">
                <a:ea typeface="아리따-돋움(TTF)-Medium" panose="02020603020101020101"/>
              </a:rPr>
              <a:t>반드시 휴대를 해야 하며 비밀번호를 외우는 등의 </a:t>
            </a:r>
            <a:r>
              <a:rPr lang="en-US" altLang="ko-KR" sz="2000" dirty="0">
                <a:ea typeface="아리따-돋움(TTF)-Medium" panose="02020603020101020101"/>
              </a:rPr>
              <a:t/>
            </a:r>
            <a:br>
              <a:rPr lang="en-US" altLang="ko-KR" sz="2000" dirty="0">
                <a:ea typeface="아리따-돋움(TTF)-Medium" panose="02020603020101020101"/>
              </a:rPr>
            </a:br>
            <a:r>
              <a:rPr lang="ko-KR" altLang="en-US" sz="2000" dirty="0">
                <a:ea typeface="아리따-돋움(TTF)-Medium" panose="02020603020101020101"/>
              </a:rPr>
              <a:t>수고가 필요하다는 단점을 가집니다</a:t>
            </a:r>
            <a:r>
              <a:rPr lang="en-US" altLang="ko-KR" sz="2000" dirty="0" smtClean="0">
                <a:ea typeface="아리따-돋움(TTF)-Medium" panose="02020603020101020101"/>
              </a:rPr>
              <a:t>.</a:t>
            </a:r>
          </a:p>
          <a:p>
            <a:r>
              <a:rPr lang="ko-KR" altLang="en-US" sz="2000" dirty="0">
                <a:ea typeface="아리따-돋움(TTF)-Medium" panose="02020603020101020101"/>
              </a:rPr>
              <a:t/>
            </a:r>
            <a:br>
              <a:rPr lang="ko-KR" altLang="en-US" sz="2000" dirty="0">
                <a:ea typeface="아리따-돋움(TTF)-Medium" panose="02020603020101020101"/>
              </a:rPr>
            </a:br>
            <a:r>
              <a:rPr lang="ko-KR" altLang="en-US" sz="2000" dirty="0">
                <a:ea typeface="아리따-돋움(TTF)-Medium" panose="02020603020101020101"/>
              </a:rPr>
              <a:t>이에 반해 생체인식은 인간이 가진 생체정보를 이용하므로 시스템의 </a:t>
            </a:r>
            <a:r>
              <a:rPr lang="ko-KR" altLang="en-US" sz="2000" dirty="0" smtClean="0">
                <a:ea typeface="아리따-돋움(TTF)-Medium" panose="02020603020101020101"/>
              </a:rPr>
              <a:t>신뢰성에 따라</a:t>
            </a:r>
            <a:endParaRPr lang="en-US" altLang="ko-KR" sz="2000" dirty="0" smtClean="0">
              <a:ea typeface="아리따-돋움(TTF)-Medium" panose="02020603020101020101"/>
            </a:endParaRPr>
          </a:p>
          <a:p>
            <a:r>
              <a:rPr lang="ko-KR" altLang="en-US" sz="2000" dirty="0" smtClean="0">
                <a:ea typeface="아리따-돋움(TTF)-Medium" panose="02020603020101020101"/>
              </a:rPr>
              <a:t>정도의 </a:t>
            </a:r>
            <a:r>
              <a:rPr lang="ko-KR" altLang="en-US" sz="2000" dirty="0">
                <a:ea typeface="아리따-돋움(TTF)-Medium" panose="02020603020101020101"/>
              </a:rPr>
              <a:t>차이는 </a:t>
            </a:r>
            <a:r>
              <a:rPr lang="ko-KR" altLang="en-US" sz="2000" dirty="0" smtClean="0">
                <a:ea typeface="아리따-돋움(TTF)-Medium" panose="02020603020101020101"/>
              </a:rPr>
              <a:t>있지만  </a:t>
            </a:r>
            <a:r>
              <a:rPr lang="ko-KR" altLang="en-US" sz="2000" dirty="0">
                <a:ea typeface="아리따-돋움(TTF)-Medium" panose="02020603020101020101"/>
              </a:rPr>
              <a:t>자기 자신이 아니면 </a:t>
            </a:r>
            <a:r>
              <a:rPr lang="ko-KR" altLang="en-US" sz="2000" dirty="0" err="1">
                <a:ea typeface="아리따-돋움(TTF)-Medium" panose="02020603020101020101"/>
              </a:rPr>
              <a:t>안되는</a:t>
            </a:r>
            <a:r>
              <a:rPr lang="ko-KR" altLang="en-US" sz="2000" dirty="0">
                <a:ea typeface="아리따-돋움(TTF)-Medium" panose="02020603020101020101"/>
              </a:rPr>
              <a:t> 탁월한 보안성과 별도의 장치를 </a:t>
            </a:r>
            <a:endParaRPr lang="en-US" altLang="ko-KR" sz="2000" dirty="0" smtClean="0">
              <a:ea typeface="아리따-돋움(TTF)-Medium" panose="02020603020101020101"/>
            </a:endParaRPr>
          </a:p>
          <a:p>
            <a:r>
              <a:rPr lang="ko-KR" altLang="en-US" sz="2000" dirty="0" smtClean="0">
                <a:ea typeface="아리따-돋움(TTF)-Medium" panose="02020603020101020101"/>
              </a:rPr>
              <a:t>가지고 다니거나 </a:t>
            </a:r>
            <a:r>
              <a:rPr lang="ko-KR" altLang="en-US" sz="2000" dirty="0">
                <a:ea typeface="아리따-돋움(TTF)-Medium" panose="02020603020101020101"/>
              </a:rPr>
              <a:t>외울 필요가 없는 편리성을  동시에 만족시킬 수 있다는 장점이 있습니다</a:t>
            </a:r>
            <a:r>
              <a:rPr lang="en-US" altLang="ko-KR" sz="2000" dirty="0">
                <a:ea typeface="아리따-돋움(TTF)-Medium" panose="02020603020101020101"/>
              </a:rPr>
              <a:t>.</a:t>
            </a:r>
            <a:r>
              <a:rPr lang="en-US" altLang="ko-KR" dirty="0"/>
              <a:t> 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9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A178B3D-97E5-48B0-B0E2-92B542AA68D2}"/>
              </a:ext>
            </a:extLst>
          </p:cNvPr>
          <p:cNvSpPr/>
          <p:nvPr/>
        </p:nvSpPr>
        <p:spPr>
          <a:xfrm>
            <a:off x="1079932" y="263518"/>
            <a:ext cx="3320531" cy="30438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ko-KR" altLang="en-US" sz="28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생체인식 기술을 도입한 카드결제</a:t>
            </a:r>
            <a:endParaRPr lang="ko-KR" altLang="en-US" sz="28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AB601660-9E5C-4E92-9C37-A95C19B2CDB9}"/>
              </a:ext>
            </a:extLst>
          </p:cNvPr>
          <p:cNvSpPr/>
          <p:nvPr/>
        </p:nvSpPr>
        <p:spPr>
          <a:xfrm>
            <a:off x="709468" y="1364436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ko-KR" altLang="en-US" sz="1600" spc="-15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생체 인식 기술 도입</a:t>
            </a:r>
            <a:endParaRPr lang="ko-KR" altLang="en-US" sz="1600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8C5E3B52-C8DA-497B-8595-7C661441FE4D}"/>
              </a:ext>
            </a:extLst>
          </p:cNvPr>
          <p:cNvSpPr/>
          <p:nvPr/>
        </p:nvSpPr>
        <p:spPr>
          <a:xfrm>
            <a:off x="586319" y="823230"/>
            <a:ext cx="8239304" cy="334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37A66CE6-E5D7-4CFE-B1EE-A7CB10619D19}"/>
              </a:ext>
            </a:extLst>
          </p:cNvPr>
          <p:cNvSpPr/>
          <p:nvPr/>
        </p:nvSpPr>
        <p:spPr>
          <a:xfrm>
            <a:off x="3348268" y="878038"/>
            <a:ext cx="923748" cy="238456"/>
          </a:xfrm>
          <a:prstGeom prst="roundRect">
            <a:avLst>
              <a:gd name="adj" fmla="val 50000"/>
            </a:avLst>
          </a:prstGeom>
          <a:solidFill>
            <a:srgbClr val="4084F4"/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altLang="ko-KR" sz="1100" b="1" spc="-7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3</a:t>
            </a:r>
            <a:r>
              <a:rPr lang="ko-KR" altLang="en-US" sz="1100" b="1" spc="-7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번 </a:t>
            </a:r>
            <a:r>
              <a:rPr lang="ko-KR" altLang="en-US" sz="1100" b="1" spc="-7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목차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682F0F53-D80B-458A-AE8E-5335AA573C02}"/>
              </a:ext>
            </a:extLst>
          </p:cNvPr>
          <p:cNvSpPr/>
          <p:nvPr/>
        </p:nvSpPr>
        <p:spPr>
          <a:xfrm>
            <a:off x="675935" y="85660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1</a:t>
            </a:r>
            <a:r>
              <a:rPr lang="ko-KR" altLang="en-US" sz="1000" b="1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번 </a:t>
            </a:r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목차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35E45E0-1424-414F-9AD9-5489A72CDEF1}"/>
              </a:ext>
            </a:extLst>
          </p:cNvPr>
          <p:cNvSpPr/>
          <p:nvPr/>
        </p:nvSpPr>
        <p:spPr>
          <a:xfrm>
            <a:off x="1939219" y="85660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2</a:t>
            </a:r>
            <a:r>
              <a:rPr lang="ko-KR" altLang="en-US" sz="1000" b="1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번 </a:t>
            </a:r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목차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5747A755-BB4B-4283-BB5B-7A66366195FE}"/>
              </a:ext>
            </a:extLst>
          </p:cNvPr>
          <p:cNvSpPr/>
          <p:nvPr/>
        </p:nvSpPr>
        <p:spPr>
          <a:xfrm>
            <a:off x="4403651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4</a:t>
            </a:r>
            <a:r>
              <a:rPr lang="ko-KR" altLang="en-US" sz="1000" b="1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번 목차</a:t>
            </a:r>
            <a:endParaRPr lang="ko-KR" altLang="en-US" sz="1000" b="1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A81FEACE-E7EC-419F-8FFB-B0444D013808}"/>
              </a:ext>
            </a:extLst>
          </p:cNvPr>
          <p:cNvCxnSpPr/>
          <p:nvPr/>
        </p:nvCxnSpPr>
        <p:spPr>
          <a:xfrm>
            <a:off x="1984587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9343E050-0637-4FBB-B279-136C7F442575}"/>
              </a:ext>
            </a:extLst>
          </p:cNvPr>
          <p:cNvCxnSpPr/>
          <p:nvPr/>
        </p:nvCxnSpPr>
        <p:spPr>
          <a:xfrm>
            <a:off x="3181139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CA8D3602-CF47-434C-82FC-169A0B5576DF}"/>
              </a:ext>
            </a:extLst>
          </p:cNvPr>
          <p:cNvCxnSpPr/>
          <p:nvPr/>
        </p:nvCxnSpPr>
        <p:spPr>
          <a:xfrm>
            <a:off x="440046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8A178B3D-97E5-48B0-B0E2-92B542AA68D2}"/>
              </a:ext>
            </a:extLst>
          </p:cNvPr>
          <p:cNvSpPr/>
          <p:nvPr/>
        </p:nvSpPr>
        <p:spPr>
          <a:xfrm>
            <a:off x="1079931" y="1803064"/>
            <a:ext cx="3320531" cy="30438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endParaRPr lang="ko-KR" altLang="en-US" sz="28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1061" y="2372497"/>
            <a:ext cx="237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 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458" y="1803064"/>
            <a:ext cx="2303249" cy="153549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980" y="2231901"/>
            <a:ext cx="2143740" cy="143601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75935" y="1900256"/>
            <a:ext cx="7108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Bold" panose="02020603020101020101" pitchFamily="18" charset="-127"/>
              </a:rPr>
              <a:t>▶ 생체인식을 통한 카드결제</a:t>
            </a:r>
            <a:endParaRPr lang="ko-KR" altLang="en-US" sz="2000" dirty="0">
              <a:ea typeface="아리따-돋움(TTF)-Bold" panose="02020603020101020101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8627" y="3737291"/>
            <a:ext cx="71084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Medium" panose="02020603020101020101" pitchFamily="18" charset="-127"/>
                <a:ea typeface="아리따-돋움(TTF)-Bold" panose="02020603020101020101" pitchFamily="18" charset="-127"/>
              </a:rPr>
              <a:t>·</a:t>
            </a:r>
            <a:r>
              <a:rPr lang="ko-KR" altLang="en-US" sz="2000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Medium" panose="02020603020101020101" pitchFamily="18" charset="-127"/>
                <a:ea typeface="아리따-돋움(TTF)-Bold" panose="02020603020101020101" pitchFamily="18" charset="-127"/>
              </a:rPr>
              <a:t>지문 인식 결제</a:t>
            </a:r>
            <a:r>
              <a:rPr lang="en-US" altLang="ko-KR" sz="2000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Medium" panose="02020603020101020101" pitchFamily="18" charset="-127"/>
                <a:ea typeface="아리따-돋움(TTF)-Bold" panose="02020603020101020101" pitchFamily="18" charset="-127"/>
              </a:rPr>
              <a:t>- </a:t>
            </a:r>
            <a:r>
              <a:rPr lang="ko-KR" altLang="en-US" sz="2000" spc="-100" dirty="0" err="1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Medium" panose="02020603020101020101" pitchFamily="18" charset="-127"/>
                <a:ea typeface="아리따-돋움(TTF)-Bold" panose="02020603020101020101" pitchFamily="18" charset="-127"/>
              </a:rPr>
              <a:t>결제시</a:t>
            </a:r>
            <a:r>
              <a:rPr lang="en-US" altLang="ko-KR" sz="2000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Medium" panose="02020603020101020101" pitchFamily="18" charset="-127"/>
                <a:ea typeface="아리따-돋움(TTF)-Bold" panose="02020603020101020101" pitchFamily="18" charset="-127"/>
              </a:rPr>
              <a:t>, </a:t>
            </a:r>
            <a:r>
              <a:rPr lang="ko-KR" altLang="en-US" sz="2000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Medium" panose="02020603020101020101" pitchFamily="18" charset="-127"/>
                <a:ea typeface="아리따-돋움(TTF)-Bold" panose="02020603020101020101" pitchFamily="18" charset="-127"/>
              </a:rPr>
              <a:t>리더기에 카드를 꽂고 카드 우측 상단에 있는 센서에 지문인식을 하여 카드에 등록된   지문과 일치하면 결제가 완료 된다</a:t>
            </a:r>
            <a:r>
              <a:rPr lang="en-US" altLang="ko-KR" sz="2000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Medium" panose="02020603020101020101" pitchFamily="18" charset="-127"/>
                <a:ea typeface="아리따-돋움(TTF)-Bold" panose="02020603020101020101" pitchFamily="18" charset="-127"/>
              </a:rPr>
              <a:t>.</a:t>
            </a:r>
          </a:p>
          <a:p>
            <a:endParaRPr lang="en-US" altLang="ko-KR" sz="2000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아리따-돋움(TTF)-Medium" panose="02020603020101020101" pitchFamily="18" charset="-127"/>
              <a:ea typeface="아리따-돋움(TTF)-Bold" panose="02020603020101020101" pitchFamily="18" charset="-127"/>
            </a:endParaRPr>
          </a:p>
          <a:p>
            <a:r>
              <a:rPr lang="ko-KR" altLang="en-US" sz="2000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Medium" panose="02020603020101020101" pitchFamily="18" charset="-127"/>
                <a:ea typeface="아리따-돋움(TTF)-Bold" panose="02020603020101020101" pitchFamily="18" charset="-127"/>
              </a:rPr>
              <a:t>현재</a:t>
            </a:r>
            <a:r>
              <a:rPr lang="en-US" altLang="ko-KR" sz="2000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Medium" panose="02020603020101020101" pitchFamily="18" charset="-127"/>
                <a:ea typeface="아리따-돋움(TTF)-Bold" panose="02020603020101020101" pitchFamily="18" charset="-127"/>
              </a:rPr>
              <a:t>, </a:t>
            </a:r>
            <a:r>
              <a:rPr lang="ko-KR" altLang="en-US" sz="2000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Medium" panose="02020603020101020101" pitchFamily="18" charset="-127"/>
                <a:ea typeface="아리따-돋움(TTF)-Bold" panose="02020603020101020101" pitchFamily="18" charset="-127"/>
              </a:rPr>
              <a:t>지문 인식 말고도 홍채 인식이나 손바닥 정맥 인식</a:t>
            </a:r>
            <a:r>
              <a:rPr lang="en-US" altLang="ko-KR" sz="2000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Medium" panose="02020603020101020101" pitchFamily="18" charset="-127"/>
                <a:ea typeface="아리따-돋움(TTF)-Bold" panose="02020603020101020101" pitchFamily="18" charset="-127"/>
              </a:rPr>
              <a:t>, </a:t>
            </a:r>
            <a:r>
              <a:rPr lang="ko-KR" altLang="en-US" sz="2000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Medium" panose="02020603020101020101" pitchFamily="18" charset="-127"/>
                <a:ea typeface="아리따-돋움(TTF)-Bold" panose="02020603020101020101" pitchFamily="18" charset="-127"/>
              </a:rPr>
              <a:t>손가락 압력 등의</a:t>
            </a:r>
            <a:r>
              <a:rPr lang="en-US" altLang="ko-KR" sz="2000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Medium" panose="02020603020101020101" pitchFamily="18" charset="-127"/>
                <a:ea typeface="아리따-돋움(TTF)-Bold" panose="02020603020101020101" pitchFamily="18" charset="-127"/>
              </a:rPr>
              <a:t> </a:t>
            </a:r>
            <a:r>
              <a:rPr lang="ko-KR" altLang="en-US" sz="2000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Medium" panose="02020603020101020101" pitchFamily="18" charset="-127"/>
                <a:ea typeface="아리따-돋움(TTF)-Bold" panose="02020603020101020101" pitchFamily="18" charset="-127"/>
              </a:rPr>
              <a:t>다양한 생체 기술을 이용한 카드 결제 방법이 생겨나고 있는데 도입 된다면 </a:t>
            </a:r>
            <a:endParaRPr lang="en-US" altLang="ko-KR" sz="2000" spc="-100" dirty="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아리따-돋움(TTF)-Medium" panose="02020603020101020101" pitchFamily="18" charset="-127"/>
              <a:ea typeface="아리따-돋움(TTF)-Bold" panose="02020603020101020101" pitchFamily="18" charset="-127"/>
            </a:endParaRPr>
          </a:p>
          <a:p>
            <a:r>
              <a:rPr lang="ko-KR" altLang="en-US" sz="2000" spc="-100" dirty="0" err="1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Medium" panose="02020603020101020101" pitchFamily="18" charset="-127"/>
                <a:ea typeface="아리따-돋움(TTF)-Bold" panose="02020603020101020101" pitchFamily="18" charset="-127"/>
              </a:rPr>
              <a:t>보안성이</a:t>
            </a:r>
            <a:r>
              <a:rPr lang="ko-KR" altLang="en-US" sz="2000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Medium" panose="02020603020101020101" pitchFamily="18" charset="-127"/>
                <a:ea typeface="아리따-돋움(TTF)-Bold" panose="02020603020101020101" pitchFamily="18" charset="-127"/>
              </a:rPr>
              <a:t> 더욱 강화 될 것이다</a:t>
            </a:r>
            <a:r>
              <a:rPr lang="en-US" altLang="ko-KR" sz="2000" spc="-10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latin typeface="아리따-돋움(TTF)-Medium" panose="02020603020101020101" pitchFamily="18" charset="-127"/>
                <a:ea typeface="아리따-돋움(TTF)-Bold" panose="02020603020101020101" pitchFamily="18" charset="-127"/>
              </a:rPr>
              <a:t>.</a:t>
            </a:r>
            <a:endParaRPr lang="en-US" altLang="ko-KR" sz="2000" spc="-100" dirty="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아리따-돋움(TTF)-Medium" panose="02020603020101020101" pitchFamily="18" charset="-127"/>
              <a:ea typeface="아리따-돋움(TTF)-Bold" panose="02020603020101020101" pitchFamily="18" charset="-127"/>
            </a:endParaRPr>
          </a:p>
          <a:p>
            <a:endParaRPr lang="en-US" altLang="ko-KR" sz="2000" spc="-100" dirty="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아리따-돋움(TTF)-Medium" panose="02020603020101020101" pitchFamily="18" charset="-127"/>
              <a:ea typeface="아리따-돋움(TTF)-Bold" panose="02020603020101020101" pitchFamily="18" charset="-127"/>
            </a:endParaRPr>
          </a:p>
          <a:p>
            <a:endParaRPr lang="en-US" altLang="ko-KR" sz="2000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아리따-돋움(TTF)-Medium" panose="02020603020101020101" pitchFamily="18" charset="-127"/>
              <a:ea typeface="아리따-돋움(TTF)-Bold" panose="02020603020101020101" pitchFamily="18" charset="-127"/>
            </a:endParaRPr>
          </a:p>
          <a:p>
            <a:endParaRPr lang="en-US" altLang="ko-KR" sz="2000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아리따-돋움(TTF)-Medium" panose="02020603020101020101" pitchFamily="18" charset="-127"/>
              <a:ea typeface="아리따-돋움(TTF)-Bold" panose="02020603020101020101" pitchFamily="18" charset="-127"/>
            </a:endParaRPr>
          </a:p>
          <a:p>
            <a:endParaRPr lang="en-US" altLang="ko-KR" sz="2000" spc="-100" dirty="0" smtClean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latin typeface="아리따-돋움(TTF)-Medium" panose="02020603020101020101" pitchFamily="18" charset="-127"/>
              <a:ea typeface="아리따-돋움(TTF)-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806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A178B3D-97E5-48B0-B0E2-92B542AA68D2}"/>
              </a:ext>
            </a:extLst>
          </p:cNvPr>
          <p:cNvSpPr/>
          <p:nvPr/>
        </p:nvSpPr>
        <p:spPr>
          <a:xfrm>
            <a:off x="1079932" y="263518"/>
            <a:ext cx="3320531" cy="30438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ko-KR" altLang="en-US" sz="2800" b="1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생체인식 기술을 도입한 카드결제</a:t>
            </a:r>
            <a:endParaRPr lang="ko-KR" altLang="en-US" sz="28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AB601660-9E5C-4E92-9C37-A95C19B2CDB9}"/>
              </a:ext>
            </a:extLst>
          </p:cNvPr>
          <p:cNvSpPr/>
          <p:nvPr/>
        </p:nvSpPr>
        <p:spPr>
          <a:xfrm>
            <a:off x="709468" y="1364436"/>
            <a:ext cx="3320531" cy="304383"/>
          </a:xfrm>
          <a:prstGeom prst="rect">
            <a:avLst/>
          </a:prstGeom>
          <a:solidFill>
            <a:srgbClr val="F8F8FB"/>
          </a:solidFill>
        </p:spPr>
        <p:txBody>
          <a:bodyPr wrap="none">
            <a:noAutofit/>
          </a:bodyPr>
          <a:lstStyle/>
          <a:p>
            <a:r>
              <a:rPr lang="ko-KR" altLang="en-US" sz="1600" spc="-15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757993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생체 인식 기술 도입</a:t>
            </a:r>
            <a:endParaRPr lang="ko-KR" altLang="en-US" sz="1600" spc="-15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757993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8C5E3B52-C8DA-497B-8595-7C661441FE4D}"/>
              </a:ext>
            </a:extLst>
          </p:cNvPr>
          <p:cNvSpPr/>
          <p:nvPr/>
        </p:nvSpPr>
        <p:spPr>
          <a:xfrm>
            <a:off x="586319" y="823230"/>
            <a:ext cx="8239304" cy="334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37A66CE6-E5D7-4CFE-B1EE-A7CB10619D19}"/>
              </a:ext>
            </a:extLst>
          </p:cNvPr>
          <p:cNvSpPr/>
          <p:nvPr/>
        </p:nvSpPr>
        <p:spPr>
          <a:xfrm>
            <a:off x="3348268" y="878038"/>
            <a:ext cx="923748" cy="238456"/>
          </a:xfrm>
          <a:prstGeom prst="roundRect">
            <a:avLst>
              <a:gd name="adj" fmla="val 50000"/>
            </a:avLst>
          </a:prstGeom>
          <a:solidFill>
            <a:srgbClr val="4084F4"/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altLang="ko-KR" sz="1100" b="1" spc="-7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3</a:t>
            </a:r>
            <a:r>
              <a:rPr lang="ko-KR" altLang="en-US" sz="1100" b="1" spc="-70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번 </a:t>
            </a:r>
            <a:r>
              <a:rPr lang="ko-KR" altLang="en-US" sz="1100" b="1" spc="-7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chemeClr val="bg1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목차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682F0F53-D80B-458A-AE8E-5335AA573C02}"/>
              </a:ext>
            </a:extLst>
          </p:cNvPr>
          <p:cNvSpPr/>
          <p:nvPr/>
        </p:nvSpPr>
        <p:spPr>
          <a:xfrm>
            <a:off x="675935" y="85660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1</a:t>
            </a:r>
            <a:r>
              <a:rPr lang="ko-KR" altLang="en-US" sz="1000" b="1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번 </a:t>
            </a:r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목차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F35E45E0-1424-414F-9AD9-5489A72CDEF1}"/>
              </a:ext>
            </a:extLst>
          </p:cNvPr>
          <p:cNvSpPr/>
          <p:nvPr/>
        </p:nvSpPr>
        <p:spPr>
          <a:xfrm>
            <a:off x="1939219" y="85660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2</a:t>
            </a:r>
            <a:r>
              <a:rPr lang="ko-KR" altLang="en-US" sz="1000" b="1" dirty="0" smtClean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번 </a:t>
            </a:r>
            <a:r>
              <a:rPr lang="ko-KR" altLang="en-US" sz="1000" b="1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목차</a:t>
            </a:r>
            <a:endParaRPr lang="ko-KR" altLang="en-US" sz="1000" b="1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5747A755-BB4B-4283-BB5B-7A66366195FE}"/>
              </a:ext>
            </a:extLst>
          </p:cNvPr>
          <p:cNvSpPr/>
          <p:nvPr/>
        </p:nvSpPr>
        <p:spPr>
          <a:xfrm>
            <a:off x="4403651" y="862610"/>
            <a:ext cx="1229507" cy="264856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ctr"/>
            <a:r>
              <a:rPr lang="en-US" altLang="ko-KR" sz="1000" b="1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4</a:t>
            </a:r>
            <a:r>
              <a:rPr lang="ko-KR" altLang="en-US" sz="1000" b="1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번 목차</a:t>
            </a:r>
            <a:endParaRPr lang="ko-KR" altLang="en-US" sz="1000" b="1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A81FEACE-E7EC-419F-8FFB-B0444D013808}"/>
              </a:ext>
            </a:extLst>
          </p:cNvPr>
          <p:cNvCxnSpPr/>
          <p:nvPr/>
        </p:nvCxnSpPr>
        <p:spPr>
          <a:xfrm>
            <a:off x="1984587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9343E050-0637-4FBB-B279-136C7F442575}"/>
              </a:ext>
            </a:extLst>
          </p:cNvPr>
          <p:cNvCxnSpPr/>
          <p:nvPr/>
        </p:nvCxnSpPr>
        <p:spPr>
          <a:xfrm>
            <a:off x="3181139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CA8D3602-CF47-434C-82FC-169A0B5576DF}"/>
              </a:ext>
            </a:extLst>
          </p:cNvPr>
          <p:cNvCxnSpPr/>
          <p:nvPr/>
        </p:nvCxnSpPr>
        <p:spPr>
          <a:xfrm>
            <a:off x="4400463" y="902504"/>
            <a:ext cx="0" cy="173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8A178B3D-97E5-48B0-B0E2-92B542AA68D2}"/>
              </a:ext>
            </a:extLst>
          </p:cNvPr>
          <p:cNvSpPr/>
          <p:nvPr/>
        </p:nvSpPr>
        <p:spPr>
          <a:xfrm>
            <a:off x="1079931" y="1803064"/>
            <a:ext cx="3320531" cy="30438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endParaRPr lang="ko-KR" altLang="en-US" sz="2800" b="1" spc="-100" dirty="0">
              <a:ln>
                <a:solidFill>
                  <a:prstClr val="white">
                    <a:lumMod val="85000"/>
                    <a:alpha val="9000"/>
                  </a:prstClr>
                </a:solidFill>
              </a:ln>
              <a:solidFill>
                <a:srgbClr val="4084F4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1061" y="2372497"/>
            <a:ext cx="237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 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171" y="2573155"/>
            <a:ext cx="3844905" cy="16075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02" y="2361123"/>
            <a:ext cx="3287853" cy="19390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9931" y="4462736"/>
            <a:ext cx="71084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ea typeface="아리따-돋움(TTF)-Bold" panose="02020603020101020101"/>
              </a:rPr>
              <a:t>· </a:t>
            </a:r>
            <a:r>
              <a:rPr lang="ko-KR" altLang="en-US" sz="2000" dirty="0" smtClean="0">
                <a:ea typeface="아리따-돋움(TTF)-Bold" panose="02020603020101020101"/>
              </a:rPr>
              <a:t>카드사에서 </a:t>
            </a:r>
            <a:r>
              <a:rPr lang="en-US" altLang="ko-KR" sz="2000" dirty="0" smtClean="0">
                <a:ea typeface="아리따-돋움(TTF)-Bold" panose="02020603020101020101"/>
              </a:rPr>
              <a:t>OTP</a:t>
            </a:r>
            <a:r>
              <a:rPr lang="ko-KR" altLang="en-US" sz="2000" dirty="0" err="1" smtClean="0">
                <a:ea typeface="아리따-돋움(TTF)-Bold" panose="02020603020101020101"/>
              </a:rPr>
              <a:t>카드형</a:t>
            </a:r>
            <a:r>
              <a:rPr lang="ko-KR" altLang="en-US" sz="2000" dirty="0" smtClean="0">
                <a:ea typeface="아리따-돋움(TTF)-Bold" panose="02020603020101020101"/>
              </a:rPr>
              <a:t> </a:t>
            </a:r>
            <a:r>
              <a:rPr lang="en-US" altLang="ko-KR" sz="2000" dirty="0" smtClean="0">
                <a:ea typeface="아리따-돋움(TTF)-Bold" panose="02020603020101020101"/>
              </a:rPr>
              <a:t>(</a:t>
            </a:r>
            <a:r>
              <a:rPr lang="ko-KR" altLang="en-US" sz="2000" dirty="0" err="1" smtClean="0">
                <a:ea typeface="아리따-돋움(TTF)-Bold" panose="02020603020101020101"/>
              </a:rPr>
              <a:t>토큰형</a:t>
            </a:r>
            <a:r>
              <a:rPr lang="en-US" altLang="ko-KR" sz="2000" dirty="0" smtClean="0">
                <a:ea typeface="아리따-돋움(TTF)-Bold" panose="02020603020101020101"/>
              </a:rPr>
              <a:t>)or </a:t>
            </a:r>
            <a:r>
              <a:rPr lang="ko-KR" altLang="en-US" sz="2000" dirty="0" smtClean="0">
                <a:ea typeface="아리따-돋움(TTF)-Bold" panose="02020603020101020101"/>
              </a:rPr>
              <a:t>휴대전화로 </a:t>
            </a:r>
            <a:r>
              <a:rPr lang="en-US" altLang="ko-KR" sz="2000" dirty="0" smtClean="0">
                <a:ea typeface="아리따-돋움(TTF)-Bold" panose="02020603020101020101"/>
              </a:rPr>
              <a:t>OTP</a:t>
            </a:r>
            <a:r>
              <a:rPr lang="ko-KR" altLang="en-US" sz="2000" dirty="0" smtClean="0">
                <a:ea typeface="아리따-돋움(TTF)-Bold" panose="02020603020101020101"/>
              </a:rPr>
              <a:t>를 받을 수 있게 설정하여 카드 </a:t>
            </a:r>
            <a:r>
              <a:rPr lang="ko-KR" altLang="en-US" sz="2000" dirty="0" err="1" smtClean="0">
                <a:ea typeface="아리따-돋움(TTF)-Bold" panose="02020603020101020101"/>
              </a:rPr>
              <a:t>결제시</a:t>
            </a:r>
            <a:r>
              <a:rPr lang="ko-KR" altLang="en-US" sz="2000" dirty="0" smtClean="0">
                <a:ea typeface="아리따-돋움(TTF)-Bold" panose="02020603020101020101"/>
              </a:rPr>
              <a:t> </a:t>
            </a:r>
            <a:r>
              <a:rPr lang="en-US" altLang="ko-KR" sz="2000" dirty="0" smtClean="0">
                <a:ea typeface="아리따-돋움(TTF)-Bold" panose="02020603020101020101"/>
              </a:rPr>
              <a:t>OTP</a:t>
            </a:r>
            <a:r>
              <a:rPr lang="ko-KR" altLang="en-US" sz="2000" dirty="0" smtClean="0">
                <a:ea typeface="아리따-돋움(TTF)-Bold" panose="02020603020101020101"/>
              </a:rPr>
              <a:t>인증을 완료해야지만 결제가 완료 될 수 있다</a:t>
            </a:r>
            <a:r>
              <a:rPr lang="en-US" altLang="ko-KR" sz="2000" dirty="0" smtClean="0">
                <a:ea typeface="아리따-돋움(TTF)-Bold" panose="02020603020101020101"/>
              </a:rPr>
              <a:t>.</a:t>
            </a:r>
          </a:p>
          <a:p>
            <a:endParaRPr lang="en-US" altLang="ko-KR" sz="2000" dirty="0" smtClean="0">
              <a:ea typeface="아리따-돋움(TTF)-Bold" panose="02020603020101020101"/>
            </a:endParaRPr>
          </a:p>
          <a:p>
            <a:r>
              <a:rPr lang="en-US" altLang="ko-KR" sz="2000" dirty="0" smtClean="0">
                <a:ea typeface="아리따-돋움(TTF)-Bold" panose="02020603020101020101"/>
              </a:rPr>
              <a:t>· </a:t>
            </a:r>
            <a:r>
              <a:rPr lang="ko-KR" altLang="en-US" sz="2000" dirty="0" smtClean="0">
                <a:ea typeface="아리따-돋움(TTF)-Bold" panose="02020603020101020101"/>
              </a:rPr>
              <a:t>사용카드가 본인카드가 아닌 </a:t>
            </a:r>
            <a:r>
              <a:rPr lang="ko-KR" altLang="en-US" sz="2000" dirty="0" smtClean="0">
                <a:ea typeface="아리따-돋움(TTF)-Bold" panose="02020603020101020101"/>
              </a:rPr>
              <a:t>경우에</a:t>
            </a:r>
            <a:r>
              <a:rPr lang="en-US" altLang="ko-KR" sz="2000" dirty="0" smtClean="0">
                <a:ea typeface="아리따-돋움(TTF)-Bold" panose="02020603020101020101"/>
              </a:rPr>
              <a:t>, </a:t>
            </a:r>
            <a:r>
              <a:rPr lang="en-US" altLang="ko-KR" sz="2000" dirty="0" smtClean="0">
                <a:ea typeface="아리따-돋움(TTF)-Bold" panose="02020603020101020101"/>
              </a:rPr>
              <a:t>OTP</a:t>
            </a:r>
            <a:r>
              <a:rPr lang="ko-KR" altLang="en-US" sz="2000" dirty="0" smtClean="0">
                <a:ea typeface="아리따-돋움(TTF)-Bold" panose="02020603020101020101"/>
              </a:rPr>
              <a:t>번호를 발급받고 </a:t>
            </a:r>
            <a:r>
              <a:rPr lang="ko-KR" altLang="en-US" sz="2000" dirty="0" smtClean="0">
                <a:ea typeface="아리따-돋움(TTF)-Bold" panose="02020603020101020101"/>
              </a:rPr>
              <a:t>인증을 통해서 결제가 가능하다</a:t>
            </a:r>
            <a:r>
              <a:rPr lang="en-US" altLang="ko-KR" sz="2000" dirty="0" smtClean="0">
                <a:ea typeface="아리따-돋움(TTF)-Bold" panose="02020603020101020101"/>
              </a:rPr>
              <a:t>. </a:t>
            </a:r>
            <a:endParaRPr lang="en-US" altLang="ko-KR" sz="2000" dirty="0">
              <a:ea typeface="아리따-돋움(TTF)-Bold" panose="02020603020101020101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06703" y="1972387"/>
            <a:ext cx="7108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00" dirty="0">
                <a:ln>
                  <a:solidFill>
                    <a:prstClr val="white">
                      <a:lumMod val="85000"/>
                      <a:alpha val="9000"/>
                    </a:prstClr>
                  </a:solidFill>
                </a:ln>
                <a:solidFill>
                  <a:srgbClr val="474A5D"/>
                </a:solidFill>
                <a:latin typeface="아리따-돋움(TTF)-Medium" panose="02020603020101020101" pitchFamily="18" charset="-127"/>
                <a:ea typeface="아리따-돋움(TTF)-Bold" panose="02020603020101020101" pitchFamily="18" charset="-127"/>
              </a:rPr>
              <a:t>▶ </a:t>
            </a:r>
            <a:r>
              <a:rPr lang="en-US" altLang="ko-KR" sz="2000" dirty="0" smtClean="0">
                <a:ea typeface="아리따-돋움(TTF)-Bold" panose="02020603020101020101"/>
              </a:rPr>
              <a:t>OTP</a:t>
            </a:r>
            <a:r>
              <a:rPr lang="ko-KR" altLang="en-US" sz="2000" dirty="0" smtClean="0">
                <a:ea typeface="아리따-돋움(TTF)-Bold" panose="02020603020101020101"/>
              </a:rPr>
              <a:t>인증을 통한 카드 결제</a:t>
            </a:r>
            <a:endParaRPr lang="ko-KR" altLang="en-US" sz="2000" dirty="0">
              <a:ea typeface="아리따-돋움(TTF)-Bold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25507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4084F4"/>
        </a:solidFill>
      </a:spPr>
      <a:bodyPr wrap="none" anchor="ctr">
        <a:noAutofit/>
      </a:bodyPr>
      <a:lstStyle>
        <a:defPPr algn="ctr">
          <a:defRPr sz="1200" b="1" spc="-100" smtClean="0">
            <a:ln>
              <a:solidFill>
                <a:prstClr val="white">
                  <a:lumMod val="85000"/>
                  <a:alpha val="9000"/>
                </a:prstClr>
              </a:solidFill>
            </a:ln>
            <a:solidFill>
              <a:schemeClr val="bg1"/>
            </a:solidFill>
            <a:latin typeface="아리따-돋움(TTF)-Medium" panose="02020603020101020101" pitchFamily="18" charset="-127"/>
            <a:ea typeface="아리따-돋움(TTF)-Medium" panose="02020603020101020101" pitchFamily="18" charset="-127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5897</TotalTime>
  <Words>445</Words>
  <Application>Microsoft Office PowerPoint</Application>
  <PresentationFormat>화면 슬라이드 쇼(4:3)</PresentationFormat>
  <Paragraphs>114</Paragraphs>
  <Slides>11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Calibri Light</vt:lpstr>
      <vt:lpstr>Arial</vt:lpstr>
      <vt:lpstr>맑은 고딕</vt:lpstr>
      <vt:lpstr>아리따-돋움(TTF)-Medium</vt:lpstr>
      <vt:lpstr>아리따-돋움(TTF)-Bold</vt:lpstr>
      <vt:lpstr>Calibri</vt:lpstr>
      <vt:lpstr>Office 테마</vt:lpstr>
      <vt:lpstr>PowerPoint 프레젠테이션</vt:lpstr>
      <vt:lpstr>PowerPoint 프레젠테이션</vt:lpstr>
      <vt:lpstr>기존의 카드 결제 방식 </vt:lpstr>
      <vt:lpstr>기존의 카드 결제 방식 </vt:lpstr>
      <vt:lpstr>기존의 카드 결제 방식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Daeun Kim</dc:creator>
  <cp:lastModifiedBy>user</cp:lastModifiedBy>
  <cp:revision>44</cp:revision>
  <dcterms:created xsi:type="dcterms:W3CDTF">2018-08-29T18:01:22Z</dcterms:created>
  <dcterms:modified xsi:type="dcterms:W3CDTF">2018-11-23T07:05:48Z</dcterms:modified>
</cp:coreProperties>
</file>