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75" r:id="rId4"/>
    <p:sldId id="280" r:id="rId5"/>
    <p:sldId id="284" r:id="rId6"/>
    <p:sldId id="282" r:id="rId7"/>
    <p:sldId id="287" r:id="rId8"/>
    <p:sldId id="289" r:id="rId9"/>
    <p:sldId id="285" r:id="rId10"/>
    <p:sldId id="291" r:id="rId11"/>
    <p:sldId id="281" r:id="rId12"/>
    <p:sldId id="290" r:id="rId13"/>
    <p:sldId id="274" r:id="rId14"/>
  </p:sldIdLst>
  <p:sldSz cx="12192000" cy="6858000"/>
  <p:notesSz cx="6858000" cy="9144000"/>
  <p:embeddedFontLst>
    <p:embeddedFont>
      <p:font typeface="함초롬돋움" panose="020B0604000101010101" pitchFamily="50" charset="-127"/>
      <p:regular r:id="rId17"/>
      <p:bold r:id="rId18"/>
    </p:embeddedFont>
    <p:embeddedFont>
      <p:font typeface="맑은 고딕" panose="020B0503020000020004" pitchFamily="50" charset="-127"/>
      <p:regular r:id="rId19"/>
      <p:bold r:id="rId20"/>
    </p:embeddedFont>
    <p:embeddedFont>
      <p:font typeface="나눔스퀘어_ac ExtraBold" panose="020B0600000101010101" pitchFamily="50" charset="-127"/>
      <p:bold r:id="rId21"/>
    </p:embeddedFont>
    <p:embeddedFont>
      <p:font typeface="나눔스퀘어_ac" panose="020B0600000101010101" pitchFamily="50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86676" autoAdjust="0"/>
  </p:normalViewPr>
  <p:slideViewPr>
    <p:cSldViewPr snapToGrid="0">
      <p:cViewPr varScale="1">
        <p:scale>
          <a:sx n="100" d="100"/>
          <a:sy n="100" d="100"/>
        </p:scale>
        <p:origin x="127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1.xml"/><Relationship Id="rId21" Type="http://schemas.openxmlformats.org/officeDocument/2006/relationships/font" Target="fonts/font5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23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6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2021-07-26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딥러닝</a:t>
            </a:r>
            <a:r>
              <a:rPr lang="ko-KR" altLang="en-US" dirty="0" smtClean="0"/>
              <a:t> 기반 </a:t>
            </a:r>
            <a:r>
              <a:rPr lang="ko-KR" altLang="en-US" dirty="0" err="1" smtClean="0"/>
              <a:t>자연어처리</a:t>
            </a:r>
            <a:r>
              <a:rPr lang="ko-KR" altLang="en-US" dirty="0" smtClean="0"/>
              <a:t> 모델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2888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243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문맥 벡터</a:t>
            </a:r>
            <a:endParaRPr lang="en-US" altLang="ko-KR" dirty="0" smtClean="0"/>
          </a:p>
          <a:p>
            <a:r>
              <a:rPr lang="en-US" altLang="ko-KR" dirty="0" smtClean="0"/>
              <a:t>Start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사인</a:t>
            </a:r>
            <a:r>
              <a:rPr lang="en-US" altLang="ko-KR" baseline="0" dirty="0" smtClean="0"/>
              <a:t>, end </a:t>
            </a:r>
            <a:r>
              <a:rPr lang="ko-KR" altLang="en-US" baseline="0" dirty="0" smtClean="0"/>
              <a:t>사인 나올 때까지 번역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0453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인코더에서 나온 모든 값을 활용하지 않음</a:t>
            </a:r>
            <a:endParaRPr lang="en-US" altLang="ko-KR" dirty="0" smtClean="0"/>
          </a:p>
          <a:p>
            <a:r>
              <a:rPr lang="ko-KR" altLang="en-US" dirty="0" smtClean="0"/>
              <a:t>그저 마지막에 누적된 값</a:t>
            </a:r>
            <a:r>
              <a:rPr lang="en-US" altLang="ko-KR" dirty="0" smtClean="0"/>
              <a:t>(CV)</a:t>
            </a:r>
            <a:r>
              <a:rPr lang="ko-KR" altLang="en-US" dirty="0" smtClean="0"/>
              <a:t>를 활용해서 번역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982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인코더에서 나온 각각의 </a:t>
            </a:r>
            <a:r>
              <a:rPr lang="en-US" altLang="ko-KR" dirty="0" err="1" smtClean="0"/>
              <a:t>rnn</a:t>
            </a:r>
            <a:r>
              <a:rPr lang="en-US" altLang="ko-KR" dirty="0" smtClean="0"/>
              <a:t> </a:t>
            </a:r>
            <a:r>
              <a:rPr lang="ko-KR" altLang="en-US" dirty="0" smtClean="0"/>
              <a:t>셀의 값을 활용하자</a:t>
            </a:r>
            <a:endParaRPr lang="en-US" altLang="ko-KR" dirty="0" smtClean="0"/>
          </a:p>
          <a:p>
            <a:r>
              <a:rPr lang="ko-KR" altLang="en-US" dirty="0" err="1" smtClean="0"/>
              <a:t>스테이트별</a:t>
            </a:r>
            <a:r>
              <a:rPr lang="ko-KR" altLang="en-US" dirty="0" smtClean="0"/>
              <a:t> </a:t>
            </a:r>
            <a:r>
              <a:rPr lang="en-US" altLang="ko-KR" dirty="0" smtClean="0"/>
              <a:t>CV </a:t>
            </a:r>
            <a:r>
              <a:rPr lang="ko-KR" altLang="en-US" dirty="0" smtClean="0"/>
              <a:t>생성</a:t>
            </a:r>
            <a:endParaRPr lang="en-US" altLang="ko-KR" dirty="0" smtClean="0"/>
          </a:p>
          <a:p>
            <a:r>
              <a:rPr lang="ko-KR" altLang="en-US" dirty="0" smtClean="0"/>
              <a:t>매번</a:t>
            </a:r>
            <a:r>
              <a:rPr lang="ko-KR" altLang="en-US" baseline="0" dirty="0" smtClean="0"/>
              <a:t> 인코더의 모든 출력을 참고하겠다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모든 출력 중 어떤 정보가 중요한지 계산</a:t>
            </a:r>
            <a:endParaRPr lang="en-US" altLang="ko-KR" baseline="0" dirty="0" smtClean="0"/>
          </a:p>
          <a:p>
            <a:r>
              <a:rPr lang="en-US" altLang="ko-KR" baseline="0" dirty="0" smtClean="0"/>
              <a:t>I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90</a:t>
            </a:r>
            <a:r>
              <a:rPr lang="ko-KR" altLang="en-US" baseline="0" dirty="0" smtClean="0"/>
              <a:t>퍼</a:t>
            </a:r>
            <a:r>
              <a:rPr lang="en-US" altLang="ko-KR" baseline="0" dirty="0" smtClean="0"/>
              <a:t>, you</a:t>
            </a:r>
            <a:r>
              <a:rPr lang="ko-KR" altLang="en-US" baseline="0" dirty="0" smtClean="0"/>
              <a:t>에 </a:t>
            </a:r>
            <a:r>
              <a:rPr lang="en-US" altLang="ko-KR" baseline="0" dirty="0" smtClean="0"/>
              <a:t>10</a:t>
            </a:r>
            <a:r>
              <a:rPr lang="ko-KR" altLang="en-US" baseline="0" dirty="0" smtClean="0"/>
              <a:t>퍼 집중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1908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 smtClean="0"/>
              <a:t>세개는</a:t>
            </a:r>
            <a:r>
              <a:rPr lang="ko-KR" altLang="en-US" dirty="0" smtClean="0"/>
              <a:t> 항상 쓰임</a:t>
            </a:r>
            <a:endParaRPr lang="en-US" altLang="ko-KR" dirty="0" smtClean="0"/>
          </a:p>
          <a:p>
            <a:r>
              <a:rPr lang="ko-KR" altLang="en-US" dirty="0" smtClean="0"/>
              <a:t>이중에 누구한테 </a:t>
            </a:r>
            <a:r>
              <a:rPr lang="en-US" altLang="ko-KR" dirty="0" smtClean="0"/>
              <a:t>focus</a:t>
            </a:r>
            <a:r>
              <a:rPr lang="ko-KR" altLang="en-US" dirty="0" smtClean="0"/>
              <a:t>할건지 매번 계산해야해서</a:t>
            </a:r>
            <a:endParaRPr lang="en-US" altLang="ko-KR" dirty="0" smtClean="0"/>
          </a:p>
          <a:p>
            <a:r>
              <a:rPr lang="en-US" altLang="ko-KR" dirty="0" err="1" smtClean="0"/>
              <a:t>Cv</a:t>
            </a:r>
            <a:r>
              <a:rPr lang="ko-KR" altLang="en-US" dirty="0" smtClean="0"/>
              <a:t>가 매번 바뀜</a:t>
            </a:r>
            <a:endParaRPr lang="en-US" altLang="ko-KR" dirty="0" smtClean="0"/>
          </a:p>
          <a:p>
            <a:r>
              <a:rPr lang="ko-KR" altLang="en-US" dirty="0" smtClean="0"/>
              <a:t>매번</a:t>
            </a:r>
            <a:r>
              <a:rPr lang="ko-KR" altLang="en-US" baseline="0" dirty="0" smtClean="0"/>
              <a:t> 인코더의 모든 출력을 참고하겠다</a:t>
            </a:r>
            <a:r>
              <a:rPr lang="en-US" altLang="ko-KR" baseline="0" dirty="0" smtClean="0"/>
              <a:t>, </a:t>
            </a:r>
            <a:r>
              <a:rPr lang="ko-KR" altLang="en-US" baseline="0" dirty="0" smtClean="0"/>
              <a:t>모든 출력 중 어떤 정보가 중요한지 계산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94924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22235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매번 </a:t>
            </a:r>
            <a:r>
              <a:rPr lang="ko-KR" altLang="en-US" dirty="0" err="1" smtClean="0"/>
              <a:t>디코더가</a:t>
            </a:r>
            <a:r>
              <a:rPr lang="ko-KR" altLang="en-US" dirty="0" smtClean="0"/>
              <a:t> 출력 값을 만들 때마다 모든 </a:t>
            </a:r>
            <a:r>
              <a:rPr lang="en-US" altLang="ko-KR" dirty="0" smtClean="0"/>
              <a:t>j </a:t>
            </a:r>
            <a:r>
              <a:rPr lang="ko-KR" altLang="en-US" dirty="0" smtClean="0"/>
              <a:t>고려</a:t>
            </a:r>
            <a:endParaRPr lang="en-US" altLang="ko-KR" dirty="0" smtClean="0"/>
          </a:p>
          <a:p>
            <a:r>
              <a:rPr lang="ko-KR" altLang="en-US" dirty="0" smtClean="0"/>
              <a:t>어떤 </a:t>
            </a:r>
            <a:r>
              <a:rPr lang="en-US" altLang="ko-KR" dirty="0" smtClean="0"/>
              <a:t>h</a:t>
            </a:r>
            <a:r>
              <a:rPr lang="ko-KR" altLang="en-US" dirty="0" smtClean="0"/>
              <a:t>값과 많은 연관성을 갖는지 에너지 값을 통해 구함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0114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iT6rT3kLOm4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Seq2Seq with Attention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임세진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2"/>
              </a:rPr>
              <a:t>https://youtu.be/iT6rT3kLOm4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Seq2seq + Attention</a:t>
            </a:r>
            <a:endParaRPr lang="ko-KR" altLang="en-US" dirty="0"/>
          </a:p>
        </p:txBody>
      </p:sp>
      <p:sp>
        <p:nvSpPr>
          <p:cNvPr id="5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sz="20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디코더는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매번 인코더의 모든 출력 중 어떤 정보가 중요한지 계산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=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현재 </a:t>
            </a:r>
            <a:r>
              <a:rPr lang="ko-KR" altLang="en-US" sz="20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디코더가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처리 중인 인덱스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j =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각각의 인코더 출력 인덱스</a:t>
            </a: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에너지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(Energy)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800" dirty="0" smtClean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가중치 </a:t>
            </a:r>
            <a:r>
              <a:rPr lang="en-US" altLang="ko-KR" sz="18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(Weight)</a:t>
            </a:r>
            <a:endParaRPr lang="en-US" altLang="ko-KR" sz="1800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909" y="3254955"/>
            <a:ext cx="2381582" cy="533474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4324" y="4066105"/>
            <a:ext cx="3027576" cy="1094077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5"/>
          <a:srcRect b="8393"/>
          <a:stretch/>
        </p:blipFill>
        <p:spPr>
          <a:xfrm>
            <a:off x="3554586" y="5607622"/>
            <a:ext cx="2010520" cy="1170550"/>
          </a:xfrm>
          <a:prstGeom prst="rect">
            <a:avLst/>
          </a:prstGeom>
        </p:spPr>
      </p:pic>
      <p:sp>
        <p:nvSpPr>
          <p:cNvPr id="9" name="직사각형 8"/>
          <p:cNvSpPr/>
          <p:nvPr/>
        </p:nvSpPr>
        <p:spPr>
          <a:xfrm>
            <a:off x="6481201" y="2805283"/>
            <a:ext cx="257153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디코더가</a:t>
            </a:r>
            <a:r>
              <a:rPr lang="ko-KR" altLang="en-US" sz="1400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사용했던 </a:t>
            </a:r>
            <a:r>
              <a:rPr lang="en-US" altLang="ko-KR" sz="1400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hidden state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cxnSp>
        <p:nvCxnSpPr>
          <p:cNvPr id="10" name="구부러진 연결선 9"/>
          <p:cNvCxnSpPr>
            <a:stCxn id="11" idx="4"/>
            <a:endCxn id="9" idx="1"/>
          </p:cNvCxnSpPr>
          <p:nvPr/>
        </p:nvCxnSpPr>
        <p:spPr>
          <a:xfrm rot="5400000" flipH="1" flipV="1">
            <a:off x="5275811" y="2477610"/>
            <a:ext cx="723828" cy="1686951"/>
          </a:xfrm>
          <a:prstGeom prst="curvedConnector4">
            <a:avLst>
              <a:gd name="adj1" fmla="val -31582"/>
              <a:gd name="adj2" fmla="val 58469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타원 10"/>
          <p:cNvSpPr/>
          <p:nvPr/>
        </p:nvSpPr>
        <p:spPr>
          <a:xfrm>
            <a:off x="4508500" y="3383634"/>
            <a:ext cx="571500" cy="299366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6584136" y="2406198"/>
            <a:ext cx="19127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각 </a:t>
            </a:r>
            <a:r>
              <a:rPr lang="ko-KR" altLang="en-US" sz="1400" dirty="0" err="1" smtClean="0">
                <a:solidFill>
                  <a:srgbClr val="00B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단어별</a:t>
            </a:r>
            <a:r>
              <a:rPr lang="ko-KR" altLang="en-US" sz="1400" dirty="0" smtClean="0">
                <a:solidFill>
                  <a:srgbClr val="00B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인코더 출력 값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cxnSp>
        <p:nvCxnSpPr>
          <p:cNvPr id="15" name="구부러진 연결선 14"/>
          <p:cNvCxnSpPr>
            <a:stCxn id="16" idx="7"/>
            <a:endCxn id="14" idx="1"/>
          </p:cNvCxnSpPr>
          <p:nvPr/>
        </p:nvCxnSpPr>
        <p:spPr>
          <a:xfrm rot="5400000" flipH="1" flipV="1">
            <a:off x="5622493" y="2451749"/>
            <a:ext cx="853304" cy="1069981"/>
          </a:xfrm>
          <a:prstGeom prst="curved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타원 15"/>
          <p:cNvSpPr/>
          <p:nvPr/>
        </p:nvSpPr>
        <p:spPr>
          <a:xfrm>
            <a:off x="5217192" y="3371006"/>
            <a:ext cx="347914" cy="28942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중괄호 20"/>
          <p:cNvSpPr/>
          <p:nvPr/>
        </p:nvSpPr>
        <p:spPr>
          <a:xfrm>
            <a:off x="6504623" y="3907892"/>
            <a:ext cx="405208" cy="1408077"/>
          </a:xfrm>
          <a:prstGeom prst="rightBrace">
            <a:avLst>
              <a:gd name="adj1" fmla="val 43889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/>
          <p:cNvSpPr/>
          <p:nvPr/>
        </p:nvSpPr>
        <p:spPr>
          <a:xfrm>
            <a:off x="7079132" y="4458041"/>
            <a:ext cx="90441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err="1" smtClean="0"/>
              <a:t>softmax</a:t>
            </a:r>
            <a:endParaRPr lang="ko-KR" altLang="en-US" sz="1600" dirty="0"/>
          </a:p>
        </p:txBody>
      </p:sp>
      <p:sp>
        <p:nvSpPr>
          <p:cNvPr id="23" name="오른쪽 화살표 22"/>
          <p:cNvSpPr/>
          <p:nvPr/>
        </p:nvSpPr>
        <p:spPr>
          <a:xfrm rot="5400000">
            <a:off x="4363383" y="5351926"/>
            <a:ext cx="442634" cy="259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4870912" y="5325686"/>
            <a:ext cx="153362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Weighted sum</a:t>
            </a:r>
            <a:endParaRPr lang="ko-KR" altLang="en-US" sz="16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10380" y="3738615"/>
            <a:ext cx="41216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입력 문장 중 어떤 것과 가장 연관이 있는지 수치화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200772" y="4704531"/>
            <a:ext cx="129394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상대적 </a:t>
            </a:r>
            <a:r>
              <a:rPr lang="ko-KR" altLang="en-US" sz="1600" dirty="0" err="1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확률값</a:t>
            </a:r>
            <a:endParaRPr lang="ko-KR" altLang="en-US" sz="1600" dirty="0">
              <a:solidFill>
                <a:srgbClr val="0070C0"/>
              </a:solidFill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6049145" y="5857578"/>
            <a:ext cx="249100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err="1" smtClean="0">
                <a:solidFill>
                  <a:srgbClr val="00B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디코더의</a:t>
            </a:r>
            <a:r>
              <a:rPr lang="ko-KR" altLang="en-US" sz="1400" dirty="0" smtClean="0">
                <a:solidFill>
                  <a:srgbClr val="00B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입력 </a:t>
            </a:r>
            <a:r>
              <a:rPr lang="en-US" altLang="ko-KR" sz="1400" dirty="0" smtClean="0">
                <a:solidFill>
                  <a:srgbClr val="00B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(context vector)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cxnSp>
        <p:nvCxnSpPr>
          <p:cNvPr id="29" name="구부러진 연결선 28"/>
          <p:cNvCxnSpPr>
            <a:stCxn id="30" idx="7"/>
            <a:endCxn id="28" idx="1"/>
          </p:cNvCxnSpPr>
          <p:nvPr/>
        </p:nvCxnSpPr>
        <p:spPr>
          <a:xfrm rot="5400000" flipH="1" flipV="1">
            <a:off x="4961043" y="5060443"/>
            <a:ext cx="137078" cy="2039126"/>
          </a:xfrm>
          <a:prstGeom prst="curved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타원 29"/>
          <p:cNvSpPr/>
          <p:nvPr/>
        </p:nvSpPr>
        <p:spPr>
          <a:xfrm>
            <a:off x="3713056" y="6106160"/>
            <a:ext cx="347914" cy="28942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1307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Seq2seq + Attention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613" y="2151748"/>
            <a:ext cx="4776601" cy="290104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634" y="1607449"/>
            <a:ext cx="6871052" cy="344534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307766" y="5366741"/>
            <a:ext cx="7991034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Attention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가중치를 사용하여 각 출력이 어떤 입력 정보를 참고했는지 시각화 할 수 있음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3373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01.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Seq2Seq 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02.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Seq2Seq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with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Attention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03. 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04. 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69073" y="3522699"/>
            <a:ext cx="10604810" cy="23501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Seq2Seq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1036298" y="3263062"/>
            <a:ext cx="18698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Word to Word</a:t>
            </a:r>
            <a:endParaRPr lang="ko-KR" altLang="en-US" sz="20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983667" y="1708791"/>
            <a:ext cx="666234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Input</a:t>
            </a:r>
            <a:r>
              <a:rPr lang="en-US" altLang="ko-KR" sz="28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		</a:t>
            </a:r>
            <a:r>
              <a:rPr lang="en-US" altLang="ko-KR" sz="2800" b="1" dirty="0" smtClean="0">
                <a:solidFill>
                  <a:srgbClr val="00B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Prediction</a:t>
            </a:r>
            <a:endParaRPr lang="en-US" altLang="ko-KR" sz="2400" b="1" dirty="0">
              <a:solidFill>
                <a:srgbClr val="00B05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endParaRPr lang="en-US" altLang="ko-KR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I</a:t>
            </a:r>
            <a:r>
              <a:rPr lang="en-US" altLang="ko-KR" sz="2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    </a:t>
            </a:r>
            <a:r>
              <a:rPr lang="en-US" altLang="ko-KR" sz="2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2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	</a:t>
            </a:r>
            <a:r>
              <a:rPr lang="ko-KR" altLang="en-US" sz="2400" dirty="0" smtClean="0">
                <a:solidFill>
                  <a:srgbClr val="00B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나는</a:t>
            </a:r>
            <a:endParaRPr lang="en-US" altLang="ko-KR" sz="2400" dirty="0" smtClean="0">
              <a:solidFill>
                <a:srgbClr val="00B05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         love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 </a:t>
            </a:r>
            <a:r>
              <a:rPr lang="en-US" altLang="ko-KR" sz="2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  <a:r>
              <a:rPr lang="en-US" altLang="ko-KR" sz="2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</a:t>
            </a:r>
            <a:r>
              <a:rPr lang="ko-KR" altLang="en-US" sz="2400" dirty="0" smtClean="0">
                <a:solidFill>
                  <a:srgbClr val="00B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사랑해</a:t>
            </a:r>
            <a:endParaRPr lang="en-US" altLang="ko-KR" sz="2400" dirty="0">
              <a:solidFill>
                <a:srgbClr val="00B05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         you</a:t>
            </a:r>
            <a:r>
              <a:rPr lang="en-US" altLang="ko-KR" sz="2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     	 </a:t>
            </a:r>
            <a:r>
              <a:rPr lang="en-US" altLang="ko-KR" sz="2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	         </a:t>
            </a:r>
            <a:r>
              <a:rPr lang="ko-KR" altLang="en-US" sz="2400" dirty="0" smtClean="0">
                <a:solidFill>
                  <a:srgbClr val="00B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너를</a:t>
            </a:r>
            <a:endParaRPr lang="en-US" altLang="ko-KR" sz="2400" dirty="0">
              <a:solidFill>
                <a:srgbClr val="00B05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           I love you</a:t>
            </a:r>
            <a:r>
              <a:rPr lang="en-US" altLang="ko-KR" sz="2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 </a:t>
            </a:r>
            <a:r>
              <a:rPr lang="en-US" altLang="ko-KR" sz="2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</a:t>
            </a:r>
            <a:r>
              <a:rPr lang="en-US" altLang="ko-KR" sz="24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	</a:t>
            </a:r>
            <a:r>
              <a:rPr lang="ko-KR" altLang="en-US" sz="2400" dirty="0" smtClean="0">
                <a:solidFill>
                  <a:srgbClr val="00B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나는 사랑해 너를</a:t>
            </a:r>
            <a:endParaRPr lang="ko-KR" altLang="en-US" sz="2400" dirty="0">
              <a:solidFill>
                <a:srgbClr val="00B05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7729728" y="5047488"/>
            <a:ext cx="769164" cy="571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/>
          <p:nvPr/>
        </p:nvCxnSpPr>
        <p:spPr>
          <a:xfrm>
            <a:off x="7729728" y="5047488"/>
            <a:ext cx="769164" cy="57186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왼쪽 중괄호 14"/>
          <p:cNvSpPr/>
          <p:nvPr/>
        </p:nvSpPr>
        <p:spPr>
          <a:xfrm>
            <a:off x="3047380" y="1945247"/>
            <a:ext cx="649075" cy="3102241"/>
          </a:xfrm>
          <a:prstGeom prst="leftBrace">
            <a:avLst>
              <a:gd name="adj1" fmla="val 107886"/>
              <a:gd name="adj2" fmla="val 5000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6" name="직사각형 15"/>
          <p:cNvSpPr/>
          <p:nvPr/>
        </p:nvSpPr>
        <p:spPr>
          <a:xfrm>
            <a:off x="6643441" y="5619354"/>
            <a:ext cx="226696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 smtClean="0">
                <a:solidFill>
                  <a:srgbClr val="00B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나는 너를 사랑해 </a:t>
            </a:r>
            <a:endParaRPr lang="ko-KR" altLang="en-US" sz="2400" b="1" dirty="0">
              <a:solidFill>
                <a:srgbClr val="00B050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1920" y="1199164"/>
            <a:ext cx="5367175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기계번역의 문제점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 :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언어별 단어 순서가 다른 경우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Seq2Seq</a:t>
            </a:r>
            <a:endParaRPr lang="ko-KR" altLang="en-US" dirty="0"/>
          </a:p>
        </p:txBody>
      </p:sp>
      <p:sp>
        <p:nvSpPr>
          <p:cNvPr id="16" name="직사각형 15"/>
          <p:cNvSpPr/>
          <p:nvPr/>
        </p:nvSpPr>
        <p:spPr>
          <a:xfrm>
            <a:off x="3412561" y="2583546"/>
            <a:ext cx="473546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How are you ? = </a:t>
            </a:r>
            <a:r>
              <a:rPr lang="ko-KR" altLang="en-US" sz="32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잘</a:t>
            </a:r>
            <a:r>
              <a:rPr lang="en-US" altLang="ko-KR" sz="32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32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지내 </a:t>
            </a:r>
            <a:r>
              <a:rPr lang="en-US" altLang="ko-KR" sz="32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?</a:t>
            </a:r>
            <a:endParaRPr lang="ko-KR" altLang="en-US" sz="32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170732" y="3400874"/>
            <a:ext cx="930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 words</a:t>
            </a:r>
            <a:endParaRPr lang="ko-KR" altLang="en-US" sz="1600" b="1" dirty="0">
              <a:solidFill>
                <a:schemeClr val="accent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749340" y="3400874"/>
            <a:ext cx="9301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lang="en-US" altLang="ko-KR" sz="1600" b="1" dirty="0" smtClean="0">
                <a:solidFill>
                  <a:schemeClr val="accent5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words</a:t>
            </a:r>
            <a:endParaRPr lang="ko-KR" altLang="en-US" sz="1600" b="1" dirty="0">
              <a:solidFill>
                <a:schemeClr val="accent5"/>
              </a:solidFill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 flipH="1">
            <a:off x="4274364" y="2670048"/>
            <a:ext cx="231648" cy="6525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5003387" y="2670048"/>
            <a:ext cx="231648" cy="6525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6852972" y="2670048"/>
            <a:ext cx="231648" cy="652546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/>
          <p:cNvSpPr/>
          <p:nvPr/>
        </p:nvSpPr>
        <p:spPr>
          <a:xfrm>
            <a:off x="411920" y="1199164"/>
            <a:ext cx="3975768" cy="5096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기계번역의 문제점 </a:t>
            </a:r>
            <a:r>
              <a:rPr lang="en-US" altLang="ko-KR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 : </a:t>
            </a:r>
            <a:r>
              <a:rPr lang="ko-KR" altLang="en-US" sz="2000" dirty="0" err="1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단어별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해석 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△</a:t>
            </a:r>
            <a:r>
              <a:rPr lang="ko-KR" altLang="en-US" sz="2000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endParaRPr lang="ko-KR" altLang="en-US" sz="2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5943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</a:t>
            </a:r>
            <a:r>
              <a:rPr lang="en-US" altLang="ko-KR" dirty="0" smtClean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Seq2Seq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1235964" y="3588004"/>
            <a:ext cx="685800" cy="55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/>
        </p:nvSpPr>
        <p:spPr>
          <a:xfrm>
            <a:off x="2467864" y="3588004"/>
            <a:ext cx="685800" cy="55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모서리가 둥근 직사각형 8"/>
          <p:cNvSpPr/>
          <p:nvPr/>
        </p:nvSpPr>
        <p:spPr>
          <a:xfrm>
            <a:off x="3699764" y="3588004"/>
            <a:ext cx="685800" cy="558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6836664" y="3588004"/>
            <a:ext cx="685800" cy="558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8068564" y="3588004"/>
            <a:ext cx="685800" cy="558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9300464" y="3588004"/>
            <a:ext cx="685800" cy="558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" name="타원 4"/>
          <p:cNvSpPr/>
          <p:nvPr/>
        </p:nvSpPr>
        <p:spPr>
          <a:xfrm>
            <a:off x="5274564" y="3562604"/>
            <a:ext cx="6731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1920" y="1397244"/>
            <a:ext cx="84548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앞의 두가지 문제점 해결 </a:t>
            </a:r>
            <a:r>
              <a:rPr lang="en-US" altLang="ko-KR" sz="2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: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RNN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기반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Encoder Decoder </a:t>
            </a:r>
            <a:r>
              <a:rPr lang="en-US" altLang="ko-KR" sz="2400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(Seq2Seq)</a:t>
            </a:r>
            <a:endParaRPr lang="ko-KR" altLang="en-US" sz="2400" dirty="0"/>
          </a:p>
        </p:txBody>
      </p:sp>
      <p:cxnSp>
        <p:nvCxnSpPr>
          <p:cNvPr id="7" name="직선 화살표 연결선 6"/>
          <p:cNvCxnSpPr>
            <a:stCxn id="4" idx="3"/>
            <a:endCxn id="8" idx="1"/>
          </p:cNvCxnSpPr>
          <p:nvPr/>
        </p:nvCxnSpPr>
        <p:spPr>
          <a:xfrm>
            <a:off x="1921764" y="3867404"/>
            <a:ext cx="5461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stCxn id="8" idx="3"/>
            <a:endCxn id="9" idx="1"/>
          </p:cNvCxnSpPr>
          <p:nvPr/>
        </p:nvCxnSpPr>
        <p:spPr>
          <a:xfrm>
            <a:off x="3153664" y="3867404"/>
            <a:ext cx="5461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>
            <a:off x="4385564" y="3867404"/>
            <a:ext cx="889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/>
          <p:cNvCxnSpPr/>
          <p:nvPr/>
        </p:nvCxnSpPr>
        <p:spPr>
          <a:xfrm>
            <a:off x="5947664" y="3867404"/>
            <a:ext cx="889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/>
          <p:cNvCxnSpPr/>
          <p:nvPr/>
        </p:nvCxnSpPr>
        <p:spPr>
          <a:xfrm>
            <a:off x="7522464" y="3867404"/>
            <a:ext cx="5461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/>
          <p:nvPr/>
        </p:nvCxnSpPr>
        <p:spPr>
          <a:xfrm>
            <a:off x="8754364" y="3867404"/>
            <a:ext cx="5461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/>
          <p:cNvCxnSpPr/>
          <p:nvPr/>
        </p:nvCxnSpPr>
        <p:spPr>
          <a:xfrm>
            <a:off x="7179564" y="4146804"/>
            <a:ext cx="0" cy="342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/>
          <p:cNvCxnSpPr/>
          <p:nvPr/>
        </p:nvCxnSpPr>
        <p:spPr>
          <a:xfrm>
            <a:off x="8411464" y="4146804"/>
            <a:ext cx="0" cy="342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/>
          <p:nvPr/>
        </p:nvCxnSpPr>
        <p:spPr>
          <a:xfrm>
            <a:off x="9643364" y="4146804"/>
            <a:ext cx="0" cy="342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V="1">
            <a:off x="1578864" y="4146804"/>
            <a:ext cx="0" cy="342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flipV="1">
            <a:off x="2810764" y="4146804"/>
            <a:ext cx="0" cy="342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/>
          <p:cNvCxnSpPr/>
          <p:nvPr/>
        </p:nvCxnSpPr>
        <p:spPr>
          <a:xfrm flipV="1">
            <a:off x="4042664" y="4146804"/>
            <a:ext cx="0" cy="342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/>
          <p:cNvSpPr/>
          <p:nvPr/>
        </p:nvSpPr>
        <p:spPr>
          <a:xfrm>
            <a:off x="1464564" y="4533638"/>
            <a:ext cx="3417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I</a:t>
            </a:r>
            <a:endParaRPr lang="ko-KR" altLang="en-US" b="1" dirty="0"/>
          </a:p>
        </p:txBody>
      </p:sp>
      <p:sp>
        <p:nvSpPr>
          <p:cNvPr id="45" name="직사각형 44"/>
          <p:cNvSpPr/>
          <p:nvPr/>
        </p:nvSpPr>
        <p:spPr>
          <a:xfrm>
            <a:off x="2538284" y="4533638"/>
            <a:ext cx="65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love</a:t>
            </a:r>
            <a:endParaRPr lang="ko-KR" altLang="en-US" b="1" dirty="0"/>
          </a:p>
        </p:txBody>
      </p:sp>
      <p:sp>
        <p:nvSpPr>
          <p:cNvPr id="46" name="직사각형 45"/>
          <p:cNvSpPr/>
          <p:nvPr/>
        </p:nvSpPr>
        <p:spPr>
          <a:xfrm>
            <a:off x="3782956" y="4533638"/>
            <a:ext cx="7493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you</a:t>
            </a:r>
            <a:endParaRPr lang="ko-KR" altLang="en-US" b="1" dirty="0"/>
          </a:p>
        </p:txBody>
      </p:sp>
      <p:sp>
        <p:nvSpPr>
          <p:cNvPr id="48" name="직사각형 47"/>
          <p:cNvSpPr/>
          <p:nvPr/>
        </p:nvSpPr>
        <p:spPr>
          <a:xfrm>
            <a:off x="6913932" y="4533638"/>
            <a:ext cx="6085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나는</a:t>
            </a:r>
            <a:endParaRPr lang="ko-KR" altLang="en-US" b="1" dirty="0"/>
          </a:p>
        </p:txBody>
      </p:sp>
      <p:sp>
        <p:nvSpPr>
          <p:cNvPr id="49" name="직사각형 48"/>
          <p:cNvSpPr/>
          <p:nvPr/>
        </p:nvSpPr>
        <p:spPr>
          <a:xfrm>
            <a:off x="8100884" y="4533638"/>
            <a:ext cx="6534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너를</a:t>
            </a:r>
            <a:endParaRPr lang="ko-KR" altLang="en-US" b="1" dirty="0"/>
          </a:p>
        </p:txBody>
      </p:sp>
      <p:sp>
        <p:nvSpPr>
          <p:cNvPr id="50" name="직사각형 49"/>
          <p:cNvSpPr/>
          <p:nvPr/>
        </p:nvSpPr>
        <p:spPr>
          <a:xfrm>
            <a:off x="9300464" y="4533638"/>
            <a:ext cx="91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사랑해</a:t>
            </a:r>
            <a:endParaRPr lang="ko-KR" altLang="en-US" b="1" dirty="0"/>
          </a:p>
        </p:txBody>
      </p:sp>
      <p:sp>
        <p:nvSpPr>
          <p:cNvPr id="52" name="직사각형 51"/>
          <p:cNvSpPr/>
          <p:nvPr/>
        </p:nvSpPr>
        <p:spPr>
          <a:xfrm>
            <a:off x="4795089" y="3117196"/>
            <a:ext cx="16320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accent4"/>
                </a:solidFill>
              </a:rPr>
              <a:t>Context Vector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cxnSp>
        <p:nvCxnSpPr>
          <p:cNvPr id="53" name="직선 화살표 연결선 52"/>
          <p:cNvCxnSpPr/>
          <p:nvPr/>
        </p:nvCxnSpPr>
        <p:spPr>
          <a:xfrm>
            <a:off x="7204964" y="3245104"/>
            <a:ext cx="0" cy="342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>
            <a:off x="2282388" y="2654207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rgbClr val="0070C0"/>
                </a:solidFill>
              </a:rPr>
              <a:t>Encoder</a:t>
            </a:r>
            <a:endParaRPr lang="ko-KR" altLang="en-US" sz="2400" b="1" dirty="0">
              <a:solidFill>
                <a:srgbClr val="0070C0"/>
              </a:solidFill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8225988" y="2664698"/>
            <a:ext cx="1417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b="1" dirty="0" smtClean="0">
                <a:solidFill>
                  <a:schemeClr val="accent2"/>
                </a:solidFill>
              </a:rPr>
              <a:t>Decoder</a:t>
            </a:r>
            <a:endParaRPr lang="ko-KR" altLang="en-US" sz="2400" b="1" dirty="0">
              <a:solidFill>
                <a:schemeClr val="accent2"/>
              </a:solidFill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6711123" y="2837673"/>
            <a:ext cx="1122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&lt;start&gt;</a:t>
            </a:r>
            <a:endParaRPr lang="ko-KR" altLang="en-US" b="1" dirty="0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10545572" y="3588004"/>
            <a:ext cx="685800" cy="5588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35" name="직선 화살표 연결선 34"/>
          <p:cNvCxnSpPr/>
          <p:nvPr/>
        </p:nvCxnSpPr>
        <p:spPr>
          <a:xfrm>
            <a:off x="9999472" y="3867404"/>
            <a:ext cx="5461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10888472" y="4146804"/>
            <a:ext cx="0" cy="342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10463344" y="4533638"/>
            <a:ext cx="914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&lt;end&gt;</a:t>
            </a:r>
            <a:endParaRPr lang="ko-KR" altLang="en-US" b="1" dirty="0"/>
          </a:p>
        </p:txBody>
      </p:sp>
      <p:cxnSp>
        <p:nvCxnSpPr>
          <p:cNvPr id="6" name="구부러진 연결선 5"/>
          <p:cNvCxnSpPr>
            <a:stCxn id="48" idx="2"/>
            <a:endCxn id="11" idx="0"/>
          </p:cNvCxnSpPr>
          <p:nvPr/>
        </p:nvCxnSpPr>
        <p:spPr>
          <a:xfrm rot="5400000" flipH="1" flipV="1">
            <a:off x="7157348" y="3648854"/>
            <a:ext cx="1314966" cy="1193266"/>
          </a:xfrm>
          <a:prstGeom prst="curvedConnector5">
            <a:avLst>
              <a:gd name="adj1" fmla="val -17384"/>
              <a:gd name="adj2" fmla="val 48381"/>
              <a:gd name="adj3" fmla="val 11738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구부러진 연결선 46"/>
          <p:cNvCxnSpPr/>
          <p:nvPr/>
        </p:nvCxnSpPr>
        <p:spPr>
          <a:xfrm rot="5400000" flipH="1" flipV="1">
            <a:off x="8380117" y="3660030"/>
            <a:ext cx="1314966" cy="1193266"/>
          </a:xfrm>
          <a:prstGeom prst="curvedConnector5">
            <a:avLst>
              <a:gd name="adj1" fmla="val -17384"/>
              <a:gd name="adj2" fmla="val 48381"/>
              <a:gd name="adj3" fmla="val 11738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구부러진 연결선 50"/>
          <p:cNvCxnSpPr/>
          <p:nvPr/>
        </p:nvCxnSpPr>
        <p:spPr>
          <a:xfrm rot="5400000" flipH="1" flipV="1">
            <a:off x="9652217" y="3648854"/>
            <a:ext cx="1314966" cy="1193266"/>
          </a:xfrm>
          <a:prstGeom prst="curvedConnector5">
            <a:avLst>
              <a:gd name="adj1" fmla="val -17384"/>
              <a:gd name="adj2" fmla="val 48381"/>
              <a:gd name="adj3" fmla="val 117384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/>
          <p:cNvSpPr/>
          <p:nvPr/>
        </p:nvSpPr>
        <p:spPr>
          <a:xfrm>
            <a:off x="8728429" y="1869916"/>
            <a:ext cx="29728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Sequence-to-Sequence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cxnSp>
        <p:nvCxnSpPr>
          <p:cNvPr id="59" name="구부러진 연결선 58"/>
          <p:cNvCxnSpPr>
            <a:stCxn id="60" idx="4"/>
            <a:endCxn id="58" idx="1"/>
          </p:cNvCxnSpPr>
          <p:nvPr/>
        </p:nvCxnSpPr>
        <p:spPr>
          <a:xfrm rot="16200000" flipH="1">
            <a:off x="8274086" y="1584850"/>
            <a:ext cx="204736" cy="703949"/>
          </a:xfrm>
          <a:prstGeom prst="curved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타원 59"/>
          <p:cNvSpPr/>
          <p:nvPr/>
        </p:nvSpPr>
        <p:spPr>
          <a:xfrm>
            <a:off x="7283419" y="1476376"/>
            <a:ext cx="1482121" cy="358081"/>
          </a:xfrm>
          <a:prstGeom prst="ellipse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왼쪽 중괄호 20"/>
          <p:cNvSpPr/>
          <p:nvPr/>
        </p:nvSpPr>
        <p:spPr>
          <a:xfrm rot="16200000">
            <a:off x="3202553" y="3219186"/>
            <a:ext cx="549919" cy="4267203"/>
          </a:xfrm>
          <a:prstGeom prst="leftBrace">
            <a:avLst>
              <a:gd name="adj1" fmla="val 25000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1857194" y="5767964"/>
            <a:ext cx="331221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단어를 순차적으로 </a:t>
            </a:r>
            <a:r>
              <a:rPr lang="ko-KR" altLang="en-US" sz="1600" dirty="0" err="1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입력받아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600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CV </a:t>
            </a:r>
            <a:r>
              <a:rPr lang="ko-KR" altLang="en-US" sz="1600" dirty="0" smtClean="0">
                <a:solidFill>
                  <a:srgbClr val="0070C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생성</a:t>
            </a:r>
            <a:endParaRPr lang="ko-KR" altLang="en-US" sz="1400" dirty="0">
              <a:solidFill>
                <a:srgbClr val="0070C0"/>
              </a:solidFill>
            </a:endParaRPr>
          </a:p>
        </p:txBody>
      </p:sp>
      <p:sp>
        <p:nvSpPr>
          <p:cNvPr id="62" name="왼쪽 중괄호 61"/>
          <p:cNvSpPr/>
          <p:nvPr/>
        </p:nvSpPr>
        <p:spPr>
          <a:xfrm rot="16200000">
            <a:off x="8695306" y="3219185"/>
            <a:ext cx="549919" cy="4267203"/>
          </a:xfrm>
          <a:prstGeom prst="leftBrace">
            <a:avLst>
              <a:gd name="adj1" fmla="val 25000"/>
              <a:gd name="adj2" fmla="val 50000"/>
            </a:avLst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/>
          <p:cNvSpPr/>
          <p:nvPr/>
        </p:nvSpPr>
        <p:spPr>
          <a:xfrm>
            <a:off x="8100884" y="5767964"/>
            <a:ext cx="181843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smtClean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CV</a:t>
            </a:r>
            <a:r>
              <a:rPr lang="ko-KR" altLang="en-US" sz="1600" dirty="0" smtClean="0">
                <a:solidFill>
                  <a:schemeClr val="accent2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로부터 기계 번역 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513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 Seq2Seq</a:t>
            </a:r>
            <a:endParaRPr lang="ko-KR" altLang="en-US" dirty="0"/>
          </a:p>
        </p:txBody>
      </p:sp>
      <p:sp>
        <p:nvSpPr>
          <p:cNvPr id="4" name="모서리가 둥근 직사각형 3"/>
          <p:cNvSpPr/>
          <p:nvPr/>
        </p:nvSpPr>
        <p:spPr>
          <a:xfrm>
            <a:off x="2295052" y="3337560"/>
            <a:ext cx="276275" cy="27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타원 4"/>
          <p:cNvSpPr/>
          <p:nvPr/>
        </p:nvSpPr>
        <p:spPr>
          <a:xfrm>
            <a:off x="5869617" y="3172460"/>
            <a:ext cx="673100" cy="6858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/>
          <p:cNvSpPr/>
          <p:nvPr/>
        </p:nvSpPr>
        <p:spPr>
          <a:xfrm>
            <a:off x="411920" y="1397244"/>
            <a:ext cx="506356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문제점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: </a:t>
            </a:r>
            <a:r>
              <a:rPr lang="ko-KR" altLang="en-US" sz="2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고정된 크기의 </a:t>
            </a:r>
            <a:r>
              <a:rPr lang="en-US" altLang="ko-KR" sz="2400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Context Vector</a:t>
            </a:r>
            <a:endParaRPr lang="ko-KR" altLang="en-US" sz="2400" dirty="0"/>
          </a:p>
        </p:txBody>
      </p:sp>
      <p:sp>
        <p:nvSpPr>
          <p:cNvPr id="52" name="직사각형 51"/>
          <p:cNvSpPr/>
          <p:nvPr/>
        </p:nvSpPr>
        <p:spPr>
          <a:xfrm>
            <a:off x="5390142" y="2727052"/>
            <a:ext cx="163205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600" b="1" dirty="0" smtClean="0">
                <a:solidFill>
                  <a:schemeClr val="accent4"/>
                </a:solidFill>
              </a:rPr>
              <a:t>Context Vector</a:t>
            </a:r>
            <a:endParaRPr lang="ko-KR" altLang="en-US" sz="1600" b="1" dirty="0">
              <a:solidFill>
                <a:schemeClr val="accent4"/>
              </a:solidFill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5612900" y="2171165"/>
            <a:ext cx="136009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smtClean="0">
                <a:solidFill>
                  <a:srgbClr val="FF000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Fixed size</a:t>
            </a:r>
            <a:endParaRPr lang="ko-KR" altLang="en-US" sz="1600" b="1" dirty="0">
              <a:solidFill>
                <a:srgbClr val="FF0000"/>
              </a:solidFill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5390142" y="2584705"/>
            <a:ext cx="1632050" cy="151485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4980617" y="3477260"/>
            <a:ext cx="889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/>
          <p:cNvCxnSpPr/>
          <p:nvPr/>
        </p:nvCxnSpPr>
        <p:spPr>
          <a:xfrm>
            <a:off x="6542717" y="3477260"/>
            <a:ext cx="889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59"/>
          <p:cNvSpPr/>
          <p:nvPr/>
        </p:nvSpPr>
        <p:spPr>
          <a:xfrm>
            <a:off x="2622127" y="3337560"/>
            <a:ext cx="276275" cy="27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모서리가 둥근 직사각형 63"/>
          <p:cNvSpPr/>
          <p:nvPr/>
        </p:nvSpPr>
        <p:spPr>
          <a:xfrm>
            <a:off x="2949202" y="3337560"/>
            <a:ext cx="276275" cy="27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모서리가 둥근 직사각형 64"/>
          <p:cNvSpPr/>
          <p:nvPr/>
        </p:nvSpPr>
        <p:spPr>
          <a:xfrm>
            <a:off x="3900409" y="3337560"/>
            <a:ext cx="276275" cy="27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모서리가 둥근 직사각형 65"/>
          <p:cNvSpPr/>
          <p:nvPr/>
        </p:nvSpPr>
        <p:spPr>
          <a:xfrm>
            <a:off x="4227484" y="3337560"/>
            <a:ext cx="276275" cy="27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모서리가 둥근 직사각형 66"/>
          <p:cNvSpPr/>
          <p:nvPr/>
        </p:nvSpPr>
        <p:spPr>
          <a:xfrm>
            <a:off x="4554559" y="3337560"/>
            <a:ext cx="276275" cy="279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358319" y="32476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…</a:t>
            </a:r>
            <a:endParaRPr lang="ko-KR" altLang="en-US" b="1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7581500" y="3337560"/>
            <a:ext cx="276275" cy="279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7908575" y="3337560"/>
            <a:ext cx="276275" cy="279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모서리가 둥근 직사각형 69"/>
          <p:cNvSpPr/>
          <p:nvPr/>
        </p:nvSpPr>
        <p:spPr>
          <a:xfrm>
            <a:off x="8235650" y="3337560"/>
            <a:ext cx="276275" cy="279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모서리가 둥근 직사각형 70"/>
          <p:cNvSpPr/>
          <p:nvPr/>
        </p:nvSpPr>
        <p:spPr>
          <a:xfrm>
            <a:off x="9186857" y="3337560"/>
            <a:ext cx="276275" cy="27940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TextBox 73"/>
          <p:cNvSpPr txBox="1"/>
          <p:nvPr/>
        </p:nvSpPr>
        <p:spPr>
          <a:xfrm>
            <a:off x="8644767" y="324762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smtClean="0"/>
              <a:t>…</a:t>
            </a:r>
            <a:endParaRPr lang="ko-KR" altLang="en-US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2267680" y="3292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75" name="TextBox 74"/>
          <p:cNvSpPr txBox="1"/>
          <p:nvPr/>
        </p:nvSpPr>
        <p:spPr>
          <a:xfrm>
            <a:off x="4481352" y="329259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99</a:t>
            </a:r>
            <a:endParaRPr lang="ko-KR" alt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2604970" y="3292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2931984" y="329259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9" name="TextBox 78"/>
          <p:cNvSpPr txBox="1"/>
          <p:nvPr/>
        </p:nvSpPr>
        <p:spPr>
          <a:xfrm>
            <a:off x="4157854" y="329438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98</a:t>
            </a:r>
            <a:endParaRPr lang="ko-KR" altLang="en-US" dirty="0"/>
          </a:p>
        </p:txBody>
      </p:sp>
      <p:sp>
        <p:nvSpPr>
          <p:cNvPr id="80" name="TextBox 79"/>
          <p:cNvSpPr txBox="1"/>
          <p:nvPr/>
        </p:nvSpPr>
        <p:spPr>
          <a:xfrm>
            <a:off x="3827856" y="329972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97</a:t>
            </a:r>
            <a:endParaRPr lang="ko-KR" altLang="en-US" dirty="0"/>
          </a:p>
        </p:txBody>
      </p:sp>
      <p:sp>
        <p:nvSpPr>
          <p:cNvPr id="81" name="TextBox 80"/>
          <p:cNvSpPr txBox="1"/>
          <p:nvPr/>
        </p:nvSpPr>
        <p:spPr>
          <a:xfrm>
            <a:off x="9116613" y="331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20</a:t>
            </a:r>
            <a:endParaRPr lang="ko-KR" altLang="en-US" dirty="0"/>
          </a:p>
        </p:txBody>
      </p:sp>
      <p:sp>
        <p:nvSpPr>
          <p:cNvPr id="83" name="TextBox 82"/>
          <p:cNvSpPr txBox="1"/>
          <p:nvPr/>
        </p:nvSpPr>
        <p:spPr>
          <a:xfrm>
            <a:off x="7571285" y="33023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7908575" y="33023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5" name="TextBox 84"/>
          <p:cNvSpPr txBox="1"/>
          <p:nvPr/>
        </p:nvSpPr>
        <p:spPr>
          <a:xfrm>
            <a:off x="8235589" y="330237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86" name="직사각형 85"/>
          <p:cNvSpPr/>
          <p:nvPr/>
        </p:nvSpPr>
        <p:spPr>
          <a:xfrm>
            <a:off x="2722731" y="3858260"/>
            <a:ext cx="16995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긴</a:t>
            </a:r>
            <a:r>
              <a:rPr lang="en-US" altLang="ko-KR" sz="1600" b="1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6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입력 </a:t>
            </a:r>
            <a:r>
              <a:rPr lang="en-US" altLang="ko-KR" sz="16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Sentence</a:t>
            </a:r>
            <a:endParaRPr lang="ko-KR" altLang="en-US" sz="16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7378944" y="3858260"/>
            <a:ext cx="233910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충분하지 못한</a:t>
            </a:r>
            <a:r>
              <a:rPr lang="en-US" altLang="ko-KR" sz="16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6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부족한 번역</a:t>
            </a:r>
            <a:endParaRPr lang="ko-KR" altLang="en-US" sz="16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558818" y="4877647"/>
            <a:ext cx="67730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하나의 문맥 벡터가 소스 문장의 모든 정보를 가지고 있어야함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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성능저하</a:t>
            </a:r>
            <a:endParaRPr lang="ko-KR" altLang="en-US" dirty="0"/>
          </a:p>
        </p:txBody>
      </p:sp>
      <p:sp>
        <p:nvSpPr>
          <p:cNvPr id="89" name="직사각형 88"/>
          <p:cNvSpPr/>
          <p:nvPr/>
        </p:nvSpPr>
        <p:spPr>
          <a:xfrm>
            <a:off x="689712" y="5991738"/>
            <a:ext cx="108125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입력 문장 전체에서 정보 추출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(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기술 발전으로 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GPU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는 많은 메모리와 빠른 병렬 처리 지원 가능</a:t>
            </a:r>
            <a:r>
              <a:rPr lang="en-US" altLang="ko-KR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), </a:t>
            </a:r>
            <a:r>
              <a:rPr lang="ko-KR" altLang="en-US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고정된 사이즈 문제 해결</a:t>
            </a:r>
            <a:endParaRPr lang="ko-KR" altLang="en-US" dirty="0"/>
          </a:p>
        </p:txBody>
      </p:sp>
      <p:sp>
        <p:nvSpPr>
          <p:cNvPr id="16" name="오른쪽 화살표 15"/>
          <p:cNvSpPr/>
          <p:nvPr/>
        </p:nvSpPr>
        <p:spPr>
          <a:xfrm rot="5400000">
            <a:off x="5858062" y="5439523"/>
            <a:ext cx="482361" cy="2599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6229206" y="5389958"/>
            <a:ext cx="72487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6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해결책</a:t>
            </a:r>
            <a:endParaRPr lang="ko-KR" altLang="en-US" sz="1600" b="1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65753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Seq2seq + Attention</a:t>
            </a:r>
            <a:endParaRPr lang="ko-KR" altLang="en-US" dirty="0"/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1400" y="1584960"/>
            <a:ext cx="5202689" cy="5077968"/>
          </a:xfrm>
          <a:prstGeom prst="rect">
            <a:avLst/>
          </a:prstGeom>
        </p:spPr>
      </p:pic>
      <p:sp>
        <p:nvSpPr>
          <p:cNvPr id="93" name="직사각형 92"/>
          <p:cNvSpPr/>
          <p:nvPr/>
        </p:nvSpPr>
        <p:spPr>
          <a:xfrm>
            <a:off x="3607479" y="1246406"/>
            <a:ext cx="11222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나는</a:t>
            </a:r>
            <a:endParaRPr lang="ko-KR" altLang="en-US" sz="1600" b="1" dirty="0"/>
          </a:p>
        </p:txBody>
      </p:sp>
      <p:cxnSp>
        <p:nvCxnSpPr>
          <p:cNvPr id="94" name="직선 화살표 연결선 93"/>
          <p:cNvCxnSpPr/>
          <p:nvPr/>
        </p:nvCxnSpPr>
        <p:spPr>
          <a:xfrm>
            <a:off x="4156407" y="1923514"/>
            <a:ext cx="2901645" cy="542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/>
          <p:cNvSpPr/>
          <p:nvPr/>
        </p:nvSpPr>
        <p:spPr>
          <a:xfrm>
            <a:off x="7058052" y="1739533"/>
            <a:ext cx="567160" cy="565605"/>
          </a:xfrm>
          <a:prstGeom prst="ellipse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00" dirty="0"/>
          </a:p>
        </p:txBody>
      </p:sp>
      <p:sp>
        <p:nvSpPr>
          <p:cNvPr id="98" name="직사각형 97"/>
          <p:cNvSpPr/>
          <p:nvPr/>
        </p:nvSpPr>
        <p:spPr>
          <a:xfrm>
            <a:off x="7070656" y="1825167"/>
            <a:ext cx="5693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 smtClean="0"/>
              <a:t>dh1</a:t>
            </a:r>
            <a:endParaRPr lang="ko-KR" altLang="en-US" dirty="0"/>
          </a:p>
        </p:txBody>
      </p:sp>
      <p:sp>
        <p:nvSpPr>
          <p:cNvPr id="13" name="직사각형 12"/>
          <p:cNvSpPr/>
          <p:nvPr/>
        </p:nvSpPr>
        <p:spPr>
          <a:xfrm>
            <a:off x="6096000" y="2994214"/>
            <a:ext cx="21307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400" dirty="0" smtClean="0">
                <a:solidFill>
                  <a:srgbClr val="00B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어디에 얼마만큼 </a:t>
            </a:r>
            <a:r>
              <a:rPr lang="ko-KR" altLang="en-US" sz="1400" dirty="0" err="1" smtClean="0">
                <a:solidFill>
                  <a:srgbClr val="00B050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집중할건지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cxnSp>
        <p:nvCxnSpPr>
          <p:cNvPr id="14" name="구부러진 연결선 13"/>
          <p:cNvCxnSpPr>
            <a:stCxn id="15" idx="7"/>
            <a:endCxn id="13" idx="1"/>
          </p:cNvCxnSpPr>
          <p:nvPr/>
        </p:nvCxnSpPr>
        <p:spPr>
          <a:xfrm rot="5400000" flipH="1" flipV="1">
            <a:off x="5570940" y="2900416"/>
            <a:ext cx="277372" cy="772747"/>
          </a:xfrm>
          <a:prstGeom prst="curvedConnector2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/>
          <p:cNvSpPr/>
          <p:nvPr/>
        </p:nvSpPr>
        <p:spPr>
          <a:xfrm>
            <a:off x="3913632" y="3371006"/>
            <a:ext cx="1651474" cy="371938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83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Seq2seq + Attention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3495040" y="1058446"/>
            <a:ext cx="6257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나는</a:t>
            </a:r>
            <a:endParaRPr lang="ko-KR" altLang="en-US" sz="1600" b="1" dirty="0"/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20" y="1397000"/>
            <a:ext cx="7985631" cy="5221374"/>
          </a:xfrm>
          <a:prstGeom prst="rect">
            <a:avLst/>
          </a:prstGeom>
        </p:spPr>
      </p:pic>
      <p:sp>
        <p:nvSpPr>
          <p:cNvPr id="102" name="직사각형 101"/>
          <p:cNvSpPr/>
          <p:nvPr/>
        </p:nvSpPr>
        <p:spPr>
          <a:xfrm>
            <a:off x="6724999" y="1058446"/>
            <a:ext cx="11222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너를</a:t>
            </a:r>
            <a:endParaRPr lang="ko-KR" altLang="en-US" sz="1600" b="1" dirty="0"/>
          </a:p>
        </p:txBody>
      </p:sp>
      <p:cxnSp>
        <p:nvCxnSpPr>
          <p:cNvPr id="103" name="직선 화살표 연결선 102"/>
          <p:cNvCxnSpPr/>
          <p:nvPr/>
        </p:nvCxnSpPr>
        <p:spPr>
          <a:xfrm flipV="1">
            <a:off x="7010400" y="1485900"/>
            <a:ext cx="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 107"/>
          <p:cNvCxnSpPr>
            <a:stCxn id="93" idx="3"/>
          </p:cNvCxnSpPr>
          <p:nvPr/>
        </p:nvCxnSpPr>
        <p:spPr>
          <a:xfrm>
            <a:off x="4120801" y="1227723"/>
            <a:ext cx="2604198" cy="702677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118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242" y="1531112"/>
            <a:ext cx="7188031" cy="501510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 Seq2seq + Attention</a:t>
            </a:r>
            <a:endParaRPr lang="ko-KR" altLang="en-US" dirty="0"/>
          </a:p>
        </p:txBody>
      </p:sp>
      <p:sp>
        <p:nvSpPr>
          <p:cNvPr id="93" name="직사각형 92"/>
          <p:cNvSpPr/>
          <p:nvPr/>
        </p:nvSpPr>
        <p:spPr>
          <a:xfrm>
            <a:off x="3587401" y="1241326"/>
            <a:ext cx="625761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나는</a:t>
            </a:r>
            <a:endParaRPr lang="ko-KR" altLang="en-US" sz="1600" b="1" dirty="0"/>
          </a:p>
        </p:txBody>
      </p:sp>
      <p:sp>
        <p:nvSpPr>
          <p:cNvPr id="102" name="직사각형 101"/>
          <p:cNvSpPr/>
          <p:nvPr/>
        </p:nvSpPr>
        <p:spPr>
          <a:xfrm>
            <a:off x="6817360" y="1241326"/>
            <a:ext cx="11222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dirty="0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너를</a:t>
            </a:r>
            <a:endParaRPr lang="ko-KR" altLang="en-US" sz="1600" b="1" dirty="0"/>
          </a:p>
        </p:txBody>
      </p:sp>
      <p:cxnSp>
        <p:nvCxnSpPr>
          <p:cNvPr id="103" name="직선 화살표 연결선 102"/>
          <p:cNvCxnSpPr/>
          <p:nvPr/>
        </p:nvCxnSpPr>
        <p:spPr>
          <a:xfrm flipV="1">
            <a:off x="7102761" y="1668780"/>
            <a:ext cx="0" cy="2159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구부러진 연결선 107"/>
          <p:cNvCxnSpPr>
            <a:stCxn id="93" idx="3"/>
          </p:cNvCxnSpPr>
          <p:nvPr/>
        </p:nvCxnSpPr>
        <p:spPr>
          <a:xfrm>
            <a:off x="4213162" y="1410603"/>
            <a:ext cx="2604198" cy="702677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4"/>
          <a:srcRect l="4324" b="12487"/>
          <a:stretch/>
        </p:blipFill>
        <p:spPr>
          <a:xfrm>
            <a:off x="3599593" y="1216942"/>
            <a:ext cx="4515464" cy="1096346"/>
          </a:xfrm>
          <a:prstGeom prst="rect">
            <a:avLst/>
          </a:prstGeom>
        </p:spPr>
      </p:pic>
      <p:cxnSp>
        <p:nvCxnSpPr>
          <p:cNvPr id="13" name="꺾인 연결선 12"/>
          <p:cNvCxnSpPr/>
          <p:nvPr/>
        </p:nvCxnSpPr>
        <p:spPr>
          <a:xfrm flipV="1">
            <a:off x="3011424" y="2313288"/>
            <a:ext cx="5777849" cy="266702"/>
          </a:xfrm>
          <a:prstGeom prst="bentConnector3">
            <a:avLst>
              <a:gd name="adj1" fmla="val 100010"/>
            </a:avLst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8535069" y="1813654"/>
            <a:ext cx="451103" cy="4637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6" name="구부러진 연결선 25"/>
          <p:cNvCxnSpPr>
            <a:endCxn id="23" idx="1"/>
          </p:cNvCxnSpPr>
          <p:nvPr/>
        </p:nvCxnSpPr>
        <p:spPr>
          <a:xfrm>
            <a:off x="7150066" y="1390229"/>
            <a:ext cx="1385003" cy="655307"/>
          </a:xfrm>
          <a:prstGeom prst="curved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/>
          <p:cNvSpPr/>
          <p:nvPr/>
        </p:nvSpPr>
        <p:spPr>
          <a:xfrm>
            <a:off x="8386052" y="1192558"/>
            <a:ext cx="90105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b="1" smtClean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사랑해</a:t>
            </a:r>
            <a:endParaRPr lang="ko-KR" altLang="en-US" sz="1600" b="1" dirty="0"/>
          </a:p>
        </p:txBody>
      </p:sp>
      <p:cxnSp>
        <p:nvCxnSpPr>
          <p:cNvPr id="24" name="직선 화살표 연결선 23"/>
          <p:cNvCxnSpPr>
            <a:stCxn id="23" idx="0"/>
          </p:cNvCxnSpPr>
          <p:nvPr/>
        </p:nvCxnSpPr>
        <p:spPr>
          <a:xfrm flipH="1" flipV="1">
            <a:off x="8760620" y="1579881"/>
            <a:ext cx="1" cy="23377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>
            <a:off x="7815072" y="2277418"/>
            <a:ext cx="0" cy="237992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7818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432</Words>
  <Application>Microsoft Office PowerPoint</Application>
  <PresentationFormat>와이드스크린</PresentationFormat>
  <Paragraphs>110</Paragraphs>
  <Slides>12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함초롬돋움</vt:lpstr>
      <vt:lpstr>맑은 고딕</vt:lpstr>
      <vt:lpstr>Wingdings</vt:lpstr>
      <vt:lpstr>나눔스퀘어_ac ExtraBold</vt:lpstr>
      <vt:lpstr>나눔스퀘어_ac</vt:lpstr>
      <vt:lpstr>Arial</vt:lpstr>
      <vt:lpstr>CryptoCraft 테마</vt:lpstr>
      <vt:lpstr>제목 테마</vt:lpstr>
      <vt:lpstr>Seq2Seq with Attention</vt:lpstr>
      <vt:lpstr>PowerPoint 프레젠테이션</vt:lpstr>
      <vt:lpstr>01. Seq2Seq</vt:lpstr>
      <vt:lpstr>01. Seq2Seq</vt:lpstr>
      <vt:lpstr>01. Seq2Seq</vt:lpstr>
      <vt:lpstr>01. Seq2Seq</vt:lpstr>
      <vt:lpstr>02. Seq2seq + Attention</vt:lpstr>
      <vt:lpstr>02. Seq2seq + Attention</vt:lpstr>
      <vt:lpstr>02. Seq2seq + Attention</vt:lpstr>
      <vt:lpstr>02. Seq2seq + Attention</vt:lpstr>
      <vt:lpstr>02. Seq2seq + Attention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user</cp:lastModifiedBy>
  <cp:revision>261</cp:revision>
  <dcterms:created xsi:type="dcterms:W3CDTF">2019-03-05T04:29:07Z</dcterms:created>
  <dcterms:modified xsi:type="dcterms:W3CDTF">2021-07-26T01:23:55Z</dcterms:modified>
</cp:coreProperties>
</file>