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4" r:id="rId1"/>
  </p:sldMasterIdLst>
  <p:notesMasterIdLst>
    <p:notesMasterId r:id="rId12"/>
  </p:notesMasterIdLst>
  <p:handoutMasterIdLst>
    <p:handoutMasterId r:id="rId13"/>
  </p:handoutMasterIdLst>
  <p:sldIdLst>
    <p:sldId id="420" r:id="rId2"/>
    <p:sldId id="275" r:id="rId3"/>
    <p:sldId id="433" r:id="rId4"/>
    <p:sldId id="464" r:id="rId5"/>
    <p:sldId id="468" r:id="rId6"/>
    <p:sldId id="463" r:id="rId7"/>
    <p:sldId id="465" r:id="rId8"/>
    <p:sldId id="458" r:id="rId9"/>
    <p:sldId id="466" r:id="rId10"/>
    <p:sldId id="297" r:id="rId11"/>
  </p:sldIdLst>
  <p:sldSz cx="12192000" cy="6858000"/>
  <p:notesSz cx="6858000" cy="9144000"/>
  <p:embeddedFontLst>
    <p:embeddedFont>
      <p:font typeface="맑은 고딕" panose="020B0503020000020004" pitchFamily="34" charset="-127"/>
      <p:regular r:id="rId14"/>
      <p:bold r:id="rId15"/>
    </p:embeddedFont>
    <p:embeddedFont>
      <p:font typeface="나눔스퀘어_ac" panose="020B0600000101010101" pitchFamily="34" charset="-127"/>
      <p:regular r:id="rId16"/>
    </p:embeddedFont>
    <p:embeddedFont>
      <p:font typeface="Cambria Math" panose="02040503050406030204" pitchFamily="18" charset="0"/>
      <p:regular r:id="rId17"/>
    </p:embeddedFont>
    <p:embeddedFont>
      <p:font typeface="NanumSquare_ac" panose="020B0600000101010101" pitchFamily="34" charset="-127"/>
      <p:regular r:id="rId18"/>
    </p:embeddedFont>
    <p:embeddedFont>
      <p:font typeface="NanumSquare_ac Bold" panose="020B0600000101010101" pitchFamily="34" charset="-127"/>
      <p:bold r:id="rId19"/>
    </p:embeddedFont>
    <p:embeddedFont>
      <p:font typeface="NanumSquare_ac ExtraBold" panose="020B0600000101010101" pitchFamily="34" charset="-127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2E75B6"/>
    <a:srgbClr val="ACA1D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3" autoAdjust="0"/>
    <p:restoredTop sz="91549"/>
  </p:normalViewPr>
  <p:slideViewPr>
    <p:cSldViewPr snapToGrid="0">
      <p:cViewPr>
        <p:scale>
          <a:sx n="90" d="100"/>
          <a:sy n="90" d="100"/>
        </p:scale>
        <p:origin x="1728" y="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2023. 3. 27.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3T12:43:52.1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1,'41'0,"-6"0,-20 0,4 0,1 0,-2 0,-4 0,1 0,-1 0,6 0,-5 0,2 0,0 0,3 0,6 0,-7 0,3 0,-11 0,4 0,3 0,6 0,-2 0,8 0,-9 0,7 0,2 0,2 0,0 0,-3 0,-2 0,-5 0,1 0,-2 0,11 0,-11 0,11 0,-16 0,3 0,-4 0,1 0,-1 0,8 0,3 0,2 0,-3 0,-5 0,-5 0,0 0,8 0,8 0,9 0,1 0,-7 0,-5 0,-7 0,3 0,1 0,3 0,4 0,1 0,-1 0,-2 0,-8 0,-6 0,-2 0,-1 0,5 0,5 0,7 0,0 0,-4 0,-4 0,-11 0,-4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6T16:58:24.8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0,'101'0,"-2"0,-5 0,4 0,4 0,-4 0,5 0,4 0,8 0,7 0,0 0,3 0,5 0,5 0,1 0,5 0,5 0,-68 0,2 0,3 0,1 0,4 0,2 0,1 0,1 0,1 0,0 0,4 0,1 0,8 0,3 0,9 0,2 0,7 0,3 0,-2 0,0 0,-3 0,-1 0,-4 0,-3 0,-6 0,-1 0,0 0,-1 0,0 0,1 0,1 0,-1 0,1 0,-1 0,-5 0,-3 0,-7 0,-2 0,-8 0,-1 0,-5 0,-2 0,68 0,-6 0,-3 0,-1 0,5 0,9 0,-70 0,2 0,2 0,1 0,0 0,0 0,0 0,-1 0,-1 0,0 0,1 0,0 0,2 0,1 0,0 0,0 0,0 0,0 0,-4 0,-1 0,71 0,-2 0,0 0,-1 0,-4 4,-14 2,-12 2,-6 0,-1-4,12-1,12-3,12 0,2 0,-14 0,-16 0,-9 0,-9 0,5 0,3 0,-4 0,5 0,1 0,5 0,17 0,15 2,-68 0,3 1,7 1,2 1,-1 2,0 0,0 0,-3 1,-6 0,-4 1,48 3,-33-1,-36-4,-21-2,-16 1,-6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6T16:59:37.4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1,'136'0,"-2"0,-7 0,6 0,6 0,-7 0,7 0,6 0,10 0,11 0,-1 0,3 0,8 0,7 0,1 0,6 0,8 0,-92 0,1 0,6 0,1 0,5 0,2 0,3 0,0 0,1 0,2 0,4 0,2 0,10 0,4 0,12 0,4 0,9 0,3 0,-1 0,-1 0,-3 0,-3 0,-5 0,-4 0,-8 0,-1 0,-1 0,0 0,0 0,0 0,2 0,0 0,0 0,-2 0,-6 0,-3 0,-11 0,-3 0,-9 0,-3 0,-6 0,-3 0,92 0,-8 0,-4 0,-1 0,6 0,12 0,-93 0,1 0,4 0,0 0,1 0,-1 0,1 0,-1 0,-3 0,1 0,1 0,1 0,2 0,1 0,0 0,0 0,1 0,-1 0,-5 0,-2 0,97 0,-3 0,0 0,-2 0,-5 4,-18 4,-17 3,-8 0,-1-5,15-2,17-4,16 0,3 0,-19 0,-22 0,-12 0,-12 0,7 0,4 0,-6 0,7 0,1 0,9 0,20 0,22 3,-92 0,3 0,10 3,3 1,-1 1,-1 2,0 0,-3 0,-9 2,-5-1,64 6,-44-2,-48-6,-28-2,-23 2,-8-2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6T17:00:02.2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0,'103'0,"-3"0,-4 0,4 0,4 0,-4 0,5 0,4 0,7 0,9 0,-1 0,3 0,6 0,4 0,2 0,4 0,6 0,-69 0,1 0,3 0,2 0,4 0,1 0,2 0,1 0,0 0,1 0,3 0,3 0,7 0,2 0,10 0,2 0,8 0,2 0,-1 0,-1 0,-2 0,-2 0,-5 0,-1 0,-7 0,-1 0,-1 0,1 0,-1 0,1 0,0 0,1 0,0 0,-1 0,-6 0,-1 0,-9 0,-1 0,-8 0,-2 0,-5 0,-1 0,69 0,-7 0,-3 0,0 0,5 0,8 0,-70 0,1 0,3 0,0 0,1 0,-1 0,1 0,-1 0,-2 0,0 0,1 0,1 0,2 0,1 0,-1 0,0 0,1 0,0 0,-5 0,-1 0,73 0,-2 0,0 0,-2 0,-3 4,-14 2,-13 2,-6 0,-1-4,12-1,13-3,11 0,3 0,-14 0,-17 0,-10 0,-7 0,3 0,4 0,-4 0,5 0,1 0,6 0,16 0,16 2,-70 1,4-1,7 2,1 2,0 0,0 1,-1 0,-2 1,-7 0,-3 1,48 4,-34-2,-35-5,-22 0,-17 0,-6-1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6T17:00:54.8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1 113,'257'0,"-86"0,10 0,30 0,8 0,21 0,5 0,8 0,2 0,0 0,4 0,-67 0,4 0,3 0,9 0,1 0,0 0,-5 0,-1 0,-1 0,0 0,-1 0,-4 0,74 0,-10 0,-26 0,-8 0,-22 0,-11 0,-36 0,-13 0,70 0,-80 0,-47 0,-48 0,-1 0,62 0,16 0,71-8,-27-3,-35-8,-35 0,-36 2,-28-1,-13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2023. 3. 27.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8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432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34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065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615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24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Ancilla</a:t>
            </a:r>
            <a:r>
              <a:rPr kumimoji="1" lang="ko-KR" altLang="en-US" dirty="0"/>
              <a:t>도 확인하기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228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32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Ancilla</a:t>
            </a:r>
            <a:r>
              <a:rPr kumimoji="1" lang="ko-KR" altLang="en-US" dirty="0"/>
              <a:t>도 확인하기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6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230CE4-439C-A4D2-9D62-C3E317FB1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C416BF-0ECB-28FC-186F-CC638CE1BE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670240-5FF6-DE9A-0EF1-F9A96C6755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435984" y="6469638"/>
            <a:ext cx="2743200" cy="365125"/>
          </a:xfrm>
        </p:spPr>
        <p:txBody>
          <a:bodyPr/>
          <a:lstStyle>
            <a:lvl1pPr>
              <a:defRPr sz="1800" b="1" i="0">
                <a:solidFill>
                  <a:schemeClr val="tx1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15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1" r:id="rId4"/>
    <p:sldLayoutId id="2147483672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QvWw6-l47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hyperlink" Target="https://quantum-journal.org/papers/q-2018-06-18-74/pdf/" TargetMode="External"/><Relationship Id="rId5" Type="http://schemas.openxmlformats.org/officeDocument/2006/relationships/image" Target="../media/image7.png"/><Relationship Id="rId10" Type="http://schemas.openxmlformats.org/officeDocument/2006/relationships/hyperlink" Target="https://arxiv.org/pdf/1210.0974.pdf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customXml" Target="../ink/ink3.xml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customXml" Target="../ink/ink2.xml"/><Relationship Id="rId10" Type="http://schemas.openxmlformats.org/officeDocument/2006/relationships/customXml" Target="../ink/ink4.xml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0E50-C04F-9545-9437-A821B3EDE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95795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ko-KR" sz="4400" b="1" dirty="0">
                <a:solidFill>
                  <a:srgbClr val="2E75B6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Quantum AND gate</a:t>
            </a:r>
            <a:endParaRPr kumimoji="1" lang="ko-KR" altLang="en-US" sz="4400" b="1" dirty="0">
              <a:solidFill>
                <a:srgbClr val="2E75B6"/>
              </a:solidFill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7C2DF-2696-7A44-9F85-508A0259C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3706263"/>
            <a:ext cx="12192001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임세진 </a:t>
            </a:r>
          </a:p>
          <a:p>
            <a:pPr>
              <a:lnSpc>
                <a:spcPct val="150000"/>
              </a:lnSpc>
            </a:pPr>
            <a:r>
              <a:rPr kumimoji="1" lang="en" altLang="ko-KR" sz="2800" dirty="0">
                <a:latin typeface="NanumSquare_ac" panose="020B0600000101010101" pitchFamily="34" charset="-127"/>
                <a:ea typeface="NanumSquare_ac" panose="020B0600000101010101" pitchFamily="34" charset="-127"/>
                <a:hlinkClick r:id="rId3"/>
              </a:rPr>
              <a:t>https://youtu.be/IQvWw6-l47g</a:t>
            </a:r>
            <a:endParaRPr kumimoji="1" lang="en-US" altLang="ko-KR" sz="28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FE38EB-0A22-03A9-07F8-E68F1747C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34" y="5793643"/>
            <a:ext cx="798662" cy="10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7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566211-7A2C-234C-9DC3-A1D103F1DBDE}"/>
              </a:ext>
            </a:extLst>
          </p:cNvPr>
          <p:cNvSpPr/>
          <p:nvPr/>
        </p:nvSpPr>
        <p:spPr>
          <a:xfrm>
            <a:off x="3649362" y="2082113"/>
            <a:ext cx="4893276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4400" b="1" dirty="0">
                <a:solidFill>
                  <a:srgbClr val="002060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감사합니다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2B73D1-009D-8C72-77FC-942A102CD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79" y="5588000"/>
            <a:ext cx="1524000" cy="127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53C420-370A-8626-B821-B6E2BB58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466" y="5073259"/>
            <a:ext cx="1870197" cy="203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3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7530"/>
            <a:ext cx="7380430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Quantum AND gate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6711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02. Draper Adder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(Replace Toffoli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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Quantum AND gate)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03.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68393"/>
            <a:ext cx="7380427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04.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7" y="4884234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05.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475CC8-CB4A-182A-54E2-FBD5D45AB6D3}"/>
              </a:ext>
            </a:extLst>
          </p:cNvPr>
          <p:cNvSpPr/>
          <p:nvPr/>
        </p:nvSpPr>
        <p:spPr>
          <a:xfrm>
            <a:off x="3684494" y="2948940"/>
            <a:ext cx="7628965" cy="2791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01.</a:t>
            </a:r>
            <a:r>
              <a:rPr kumimoji="1" lang="ko-KR" altLang="en-US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</a:t>
            </a:r>
            <a:r>
              <a:rPr kumimoji="1" lang="en-US" altLang="ko-Kore-KR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Quantum AND gate</a:t>
            </a:r>
            <a:endParaRPr kumimoji="1" lang="ko-KR" altLang="en-US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2886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18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Eurocrypt’20</a:t>
            </a:r>
            <a:r>
              <a:rPr kumimoji="1" lang="ko-Kore-KR" altLang="en-US" sz="18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에서 제안된</a:t>
            </a:r>
            <a:r>
              <a:rPr kumimoji="1" lang="en-US" altLang="ko-Kore-KR" sz="18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Quantum AND gate</a:t>
            </a:r>
          </a:p>
          <a:p>
            <a:pPr>
              <a:lnSpc>
                <a:spcPct val="100000"/>
              </a:lnSpc>
            </a:pPr>
            <a:r>
              <a:rPr kumimoji="1" lang="en-US" altLang="ko-KR" sz="1800" dirty="0">
                <a:solidFill>
                  <a:schemeClr val="accent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[Toffoli Decomposition]</a:t>
            </a:r>
            <a:r>
              <a:rPr kumimoji="1" lang="en-US" altLang="ko-KR" sz="18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+ </a:t>
            </a:r>
            <a:r>
              <a:rPr kumimoji="1" lang="en-US" altLang="ko-KR" sz="1800" dirty="0">
                <a:solidFill>
                  <a:schemeClr val="accent5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[</a:t>
            </a:r>
            <a:r>
              <a:rPr kumimoji="1" lang="en-US" altLang="ko-KR" sz="1800" dirty="0" err="1">
                <a:solidFill>
                  <a:schemeClr val="accent5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Gidney</a:t>
            </a:r>
            <a:r>
              <a:rPr kumimoji="1" lang="en-US" altLang="ko-KR" sz="1800" dirty="0">
                <a:solidFill>
                  <a:schemeClr val="accent5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logical AND]</a:t>
            </a:r>
            <a:r>
              <a:rPr kumimoji="1" lang="en-US" altLang="ko-KR" sz="1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kumimoji="1" lang="en-US" altLang="ko-KR" sz="18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</a:t>
            </a:r>
            <a:r>
              <a:rPr kumimoji="1" lang="en-US" altLang="ko-KR" sz="18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kumimoji="1" lang="en-US" altLang="ko-KR" sz="1800" dirty="0">
                <a:solidFill>
                  <a:srgbClr val="C00000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T-depth = 1</a:t>
            </a:r>
          </a:p>
          <a:p>
            <a:pPr>
              <a:lnSpc>
                <a:spcPct val="100000"/>
              </a:lnSpc>
            </a:pPr>
            <a:r>
              <a:rPr kumimoji="1" lang="en-US" altLang="ko-KR" sz="18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AND dagger </a:t>
            </a:r>
            <a:r>
              <a:rPr kumimoji="1" lang="ko-KR" altLang="en-US" sz="18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연산 시 </a:t>
            </a:r>
            <a:r>
              <a:rPr kumimoji="1" lang="en-US" altLang="ko-KR" sz="18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T gate</a:t>
            </a:r>
            <a:r>
              <a:rPr kumimoji="1" lang="ko-KR" altLang="en-US" sz="18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가 사용되지 않아 </a:t>
            </a:r>
            <a:r>
              <a:rPr kumimoji="1" lang="en-US" altLang="ko-KR" sz="18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T-count, T-depth</a:t>
            </a:r>
            <a:r>
              <a:rPr kumimoji="1" lang="ko-KR" altLang="en-US" sz="18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비용 절감</a:t>
            </a:r>
            <a:endParaRPr kumimoji="1" lang="en-US" altLang="ko-Kore-KR" sz="18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6F89B-4600-7D98-3545-E4BDEB70321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8DAAC8-442A-4C15-9819-F07FF5E7315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F710944-463C-CC61-5A6D-B314910ECE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19"/>
          <a:stretch/>
        </p:blipFill>
        <p:spPr>
          <a:xfrm>
            <a:off x="5840603" y="318684"/>
            <a:ext cx="4970471" cy="11712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B56AE4C-5761-9FF2-C970-589902EE58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49"/>
          <a:stretch/>
        </p:blipFill>
        <p:spPr>
          <a:xfrm>
            <a:off x="5414382" y="2844437"/>
            <a:ext cx="1772729" cy="69481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B2D9D57-297C-23EF-3615-DBC9BCA1EA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397" y="2508864"/>
            <a:ext cx="2696861" cy="1609259"/>
          </a:xfrm>
          <a:prstGeom prst="rect">
            <a:avLst/>
          </a:prstGeom>
          <a:ln>
            <a:noFill/>
          </a:ln>
        </p:spPr>
      </p:pic>
      <p:sp>
        <p:nvSpPr>
          <p:cNvPr id="18" name="더하기 17">
            <a:extLst>
              <a:ext uri="{FF2B5EF4-FFF2-40B4-BE49-F238E27FC236}">
                <a16:creationId xmlns:a16="http://schemas.microsoft.com/office/drawing/2014/main" id="{407B9504-1BEA-4C4F-2960-5B1EFF042AB7}"/>
              </a:ext>
            </a:extLst>
          </p:cNvPr>
          <p:cNvSpPr/>
          <p:nvPr/>
        </p:nvSpPr>
        <p:spPr>
          <a:xfrm>
            <a:off x="7468631" y="3028172"/>
            <a:ext cx="496439" cy="470263"/>
          </a:xfrm>
          <a:prstGeom prst="mathPlus">
            <a:avLst>
              <a:gd name="adj1" fmla="val 824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7E4061-548A-1290-4E94-5C6C0FF5A01E}"/>
              </a:ext>
            </a:extLst>
          </p:cNvPr>
          <p:cNvGrpSpPr/>
          <p:nvPr/>
        </p:nvGrpSpPr>
        <p:grpSpPr>
          <a:xfrm>
            <a:off x="302892" y="2571397"/>
            <a:ext cx="5113518" cy="1783657"/>
            <a:chOff x="399204" y="3343362"/>
            <a:chExt cx="5113518" cy="178365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5C87EB7-1A4C-AE15-3C50-6AF46C5236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49"/>
            <a:stretch/>
          </p:blipFill>
          <p:spPr>
            <a:xfrm>
              <a:off x="399204" y="3343362"/>
              <a:ext cx="5113518" cy="1783657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475278A-5508-41EA-2FB4-F9DA1390FA56}"/>
                    </a:ext>
                  </a:extLst>
                </p14:cNvPr>
                <p14:cNvContentPartPr/>
                <p14:nvPr/>
              </p14:nvContentPartPr>
              <p14:xfrm>
                <a:off x="1918011" y="4973503"/>
                <a:ext cx="621360" cy="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475278A-5508-41EA-2FB4-F9DA1390FA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64011" y="4865503"/>
                  <a:ext cx="729000" cy="21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EF2893A1-CB2C-1AFC-C86E-692583C1A53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"/>
          <a:stretch/>
        </p:blipFill>
        <p:spPr>
          <a:xfrm>
            <a:off x="5371916" y="4467756"/>
            <a:ext cx="3401128" cy="23145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252EC0-A15B-29CA-F559-F379CFD1B2F9}"/>
              </a:ext>
            </a:extLst>
          </p:cNvPr>
          <p:cNvSpPr txBox="1"/>
          <p:nvPr/>
        </p:nvSpPr>
        <p:spPr>
          <a:xfrm>
            <a:off x="0" y="6415202"/>
            <a:ext cx="55246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1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[Toffoli Decomposition] </a:t>
            </a:r>
            <a:r>
              <a:rPr lang="ko-Kore-KR" altLang="en-US" sz="1100" dirty="0">
                <a:latin typeface="NanumSquare_ac" panose="020B0600000101010101" pitchFamily="34" charset="-127"/>
                <a:ea typeface="NanumSquare_ac" panose="020B0600000101010101" pitchFamily="34" charset="-127"/>
                <a:hlinkClick r:id="rId10"/>
              </a:rPr>
              <a:t>https://arxiv.org/pdf/1210.0974.pdf</a:t>
            </a:r>
            <a:endParaRPr lang="en-US" altLang="ko-Kore-KR" sz="11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r>
              <a:rPr lang="en-US" altLang="ko-Kore-KR" sz="11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[</a:t>
            </a:r>
            <a:r>
              <a:rPr lang="en-US" altLang="ko-Kore-KR" sz="11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Gidney</a:t>
            </a:r>
            <a:r>
              <a:rPr lang="en-US" altLang="ko-Kore-KR" sz="11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logical AND] </a:t>
            </a:r>
            <a:r>
              <a:rPr lang="en-US" altLang="ko-Kore-KR" sz="1100" dirty="0">
                <a:latin typeface="NanumSquare_ac" panose="020B0600000101010101" pitchFamily="34" charset="-127"/>
                <a:ea typeface="NanumSquare_ac" panose="020B0600000101010101" pitchFamily="34" charset="-127"/>
                <a:hlinkClick r:id="rId11"/>
              </a:rPr>
              <a:t>https://quantum-journal.org/papers/q-2018-06-18-74/pdf/</a:t>
            </a:r>
            <a:endParaRPr lang="en-US" altLang="ko-Kore-KR" sz="11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00FD33F0-D08E-09A4-4564-EBB6BDB77703}"/>
              </a:ext>
            </a:extLst>
          </p:cNvPr>
          <p:cNvSpPr/>
          <p:nvPr/>
        </p:nvSpPr>
        <p:spPr>
          <a:xfrm>
            <a:off x="4470924" y="5524585"/>
            <a:ext cx="463607" cy="197223"/>
          </a:xfrm>
          <a:prstGeom prst="rightArrow">
            <a:avLst>
              <a:gd name="adj1" fmla="val 27534"/>
              <a:gd name="adj2" fmla="val 8513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2ADFA63C-6338-0971-1F8F-70FF640AAA8E}"/>
              </a:ext>
            </a:extLst>
          </p:cNvPr>
          <p:cNvSpPr/>
          <p:nvPr/>
        </p:nvSpPr>
        <p:spPr>
          <a:xfrm>
            <a:off x="302892" y="2452170"/>
            <a:ext cx="7046598" cy="1902884"/>
          </a:xfrm>
          <a:prstGeom prst="round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7E557-B4D7-1BAA-0773-D1B81481F97D}"/>
              </a:ext>
            </a:extLst>
          </p:cNvPr>
          <p:cNvSpPr txBox="1"/>
          <p:nvPr/>
        </p:nvSpPr>
        <p:spPr>
          <a:xfrm>
            <a:off x="8793935" y="5392363"/>
            <a:ext cx="32055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Ancilla 1</a:t>
            </a:r>
            <a:r>
              <a:rPr lang="ko-Kore-KR" altLang="en-US" sz="1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개</a:t>
            </a:r>
            <a:r>
              <a:rPr lang="en-US" altLang="ko-Kore-KR" sz="1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(</a:t>
            </a:r>
            <a:r>
              <a:rPr lang="ko-KR" altLang="en-US" sz="1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다시 </a:t>
            </a:r>
            <a:r>
              <a:rPr lang="en-US" altLang="ko-KR" sz="1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0</a:t>
            </a:r>
            <a:r>
              <a:rPr lang="ko-KR" altLang="en-US" sz="1200" b="1" dirty="0" err="1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으로</a:t>
            </a:r>
            <a:r>
              <a:rPr lang="ko-KR" altLang="en-US" sz="1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초기화됨 </a:t>
            </a:r>
            <a:r>
              <a:rPr lang="en-US" altLang="ko-KR" sz="1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</a:t>
            </a:r>
            <a:r>
              <a:rPr lang="ko-KR" altLang="en-US" sz="1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 재활용 가능</a:t>
            </a:r>
            <a:r>
              <a:rPr lang="en-US" altLang="ko-KR" sz="1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)</a:t>
            </a:r>
            <a:r>
              <a:rPr lang="en-US" altLang="ko-Kore-KR" sz="1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</a:t>
            </a:r>
          </a:p>
          <a:p>
            <a:r>
              <a:rPr lang="en-US" altLang="ko-KR" sz="1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</a:t>
            </a:r>
            <a:r>
              <a:rPr lang="ko-KR" altLang="en-US" sz="1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 </a:t>
            </a:r>
            <a:r>
              <a:rPr lang="en-US" altLang="ko-Kore-KR" sz="1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T-depth</a:t>
            </a:r>
            <a:r>
              <a:rPr lang="ko-Kore-KR" altLang="en-US" sz="1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를 </a:t>
            </a:r>
            <a:r>
              <a:rPr lang="en-US" altLang="ko-Kore-KR" sz="1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1</a:t>
            </a:r>
            <a:r>
              <a:rPr lang="ko-Kore-KR" altLang="en-US" sz="1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로 만듦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04AA7-AD29-521D-2F7B-A4B1E81065BC}"/>
              </a:ext>
            </a:extLst>
          </p:cNvPr>
          <p:cNvSpPr txBox="1"/>
          <p:nvPr/>
        </p:nvSpPr>
        <p:spPr>
          <a:xfrm>
            <a:off x="4629475" y="3861263"/>
            <a:ext cx="2678195" cy="46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Ancilla</a:t>
            </a:r>
            <a:r>
              <a:rPr lang="ko-Kore-KR" altLang="en-US" sz="1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를 사용해서 </a:t>
            </a:r>
            <a:r>
              <a:rPr lang="en-US" altLang="ko-Kore-KR" sz="1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T-depth</a:t>
            </a:r>
            <a:r>
              <a:rPr lang="ko-Kore-KR" altLang="en-US" sz="1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를 </a:t>
            </a:r>
            <a:r>
              <a:rPr lang="en-US" altLang="ko-Kore-KR" sz="1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1</a:t>
            </a:r>
            <a:r>
              <a:rPr lang="ko-Kore-KR" altLang="en-US" sz="1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로 만듦</a:t>
            </a:r>
            <a:r>
              <a:rPr lang="en-US" altLang="ko-Kore-KR" sz="1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Cost : a</a:t>
            </a:r>
            <a:r>
              <a:rPr lang="en-US" altLang="ko-KR" sz="1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ncillas &lt;</a:t>
            </a:r>
            <a:r>
              <a:rPr lang="ko-Kore-KR" altLang="en-US" sz="1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</a:t>
            </a:r>
            <a:r>
              <a:rPr lang="en-US" altLang="ko-Kore-KR" sz="1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T-gate</a:t>
            </a:r>
            <a:endParaRPr lang="ko-Kore-KR" altLang="en-US" sz="1200" b="1" dirty="0">
              <a:solidFill>
                <a:srgbClr val="C00000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45B8C74-FFC3-FE73-B8DF-4BE556366324}"/>
              </a:ext>
            </a:extLst>
          </p:cNvPr>
          <p:cNvSpPr/>
          <p:nvPr/>
        </p:nvSpPr>
        <p:spPr>
          <a:xfrm>
            <a:off x="8087093" y="2446500"/>
            <a:ext cx="2914322" cy="1691326"/>
          </a:xfrm>
          <a:prstGeom prst="round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F6F03-F60E-A277-ADDD-00524A9114B3}"/>
              </a:ext>
            </a:extLst>
          </p:cNvPr>
          <p:cNvSpPr txBox="1"/>
          <p:nvPr/>
        </p:nvSpPr>
        <p:spPr>
          <a:xfrm>
            <a:off x="8078854" y="2277603"/>
            <a:ext cx="2987617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ore-KR" sz="1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Ancilla 1</a:t>
            </a:r>
            <a:r>
              <a:rPr lang="ko-Kore-KR" altLang="en-US" sz="1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개를 사용해서 </a:t>
            </a:r>
            <a:r>
              <a:rPr lang="en-US" altLang="ko-Kore-KR" sz="1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T-depth</a:t>
            </a:r>
            <a:r>
              <a:rPr lang="ko-Kore-KR" altLang="en-US" sz="1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를 </a:t>
            </a:r>
            <a:r>
              <a:rPr lang="en-US" altLang="ko-Kore-KR" sz="1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2</a:t>
            </a:r>
            <a:r>
              <a:rPr lang="ko-Kore-KR" altLang="en-US" sz="1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로 만듦</a:t>
            </a:r>
          </a:p>
        </p:txBody>
      </p:sp>
    </p:spTree>
    <p:extLst>
      <p:ext uri="{BB962C8B-B14F-4D97-AF65-F5344CB8AC3E}">
        <p14:creationId xmlns:p14="http://schemas.microsoft.com/office/powerpoint/2010/main" val="394502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01.</a:t>
            </a:r>
            <a:r>
              <a:rPr kumimoji="1" lang="ko-KR" altLang="en-US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</a:t>
            </a:r>
            <a:r>
              <a:rPr kumimoji="1" lang="en-US" altLang="ko-Kore-KR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Quantum AND gate</a:t>
            </a:r>
            <a:endParaRPr kumimoji="1" lang="ko-KR" altLang="en-US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82F32B-470F-60AE-E14A-F77A4C50F0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8DAAC8-442A-4C15-9819-F07FF5E7315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9D6116-6AB6-78CB-6FDF-ABEE3A85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1143984"/>
            <a:ext cx="4274380" cy="14712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A25615-8A07-DFBE-F050-F82689A72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0" y="1143984"/>
            <a:ext cx="7225566" cy="19429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A502DC82-D5BA-D2F7-EF26-A8B57E8FE261}"/>
                  </a:ext>
                </a:extLst>
              </p14:cNvPr>
              <p14:cNvContentPartPr/>
              <p14:nvPr/>
            </p14:nvContentPartPr>
            <p14:xfrm>
              <a:off x="4977720" y="2931570"/>
              <a:ext cx="4770306" cy="516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A502DC82-D5BA-D2F7-EF26-A8B57E8FE2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23721" y="2822429"/>
                <a:ext cx="4877945" cy="269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ABA3F82F-7F40-CE7A-61AA-9D525760DDBB}"/>
                  </a:ext>
                </a:extLst>
              </p14:cNvPr>
              <p14:cNvContentPartPr/>
              <p14:nvPr/>
            </p14:nvContentPartPr>
            <p14:xfrm>
              <a:off x="4977720" y="2635439"/>
              <a:ext cx="6452280" cy="69875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ABA3F82F-7F40-CE7A-61AA-9D525760DD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23720" y="2526623"/>
                <a:ext cx="6559920" cy="28787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CCC93075-8DEE-8E53-80A2-2EC117573231}"/>
              </a:ext>
            </a:extLst>
          </p:cNvPr>
          <p:cNvGrpSpPr/>
          <p:nvPr/>
        </p:nvGrpSpPr>
        <p:grpSpPr>
          <a:xfrm>
            <a:off x="2930739" y="3256024"/>
            <a:ext cx="6330521" cy="3429000"/>
            <a:chOff x="327249" y="2983230"/>
            <a:chExt cx="6885081" cy="378893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1AAECE3-2F4C-47DD-5E25-5C528C9BF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7249" y="2983230"/>
              <a:ext cx="6885081" cy="378893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AA695344-2FE7-FB25-F253-E96810742276}"/>
                    </a:ext>
                  </a:extLst>
                </p14:cNvPr>
                <p14:cNvContentPartPr/>
                <p14:nvPr/>
              </p14:nvContentPartPr>
              <p14:xfrm>
                <a:off x="1083900" y="3255966"/>
                <a:ext cx="5282610" cy="57208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AA695344-2FE7-FB25-F253-E968107422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25170" y="3135949"/>
                  <a:ext cx="5399679" cy="296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40E4C36-CC99-9CCA-FD00-CD7B2878B23D}"/>
                    </a:ext>
                  </a:extLst>
                </p14:cNvPr>
                <p14:cNvContentPartPr/>
                <p14:nvPr/>
              </p14:nvContentPartPr>
              <p14:xfrm flipV="1">
                <a:off x="1414890" y="4317359"/>
                <a:ext cx="3157110" cy="45719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40E4C36-CC99-9CCA-FD00-CD7B2878B2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 flipV="1">
                  <a:off x="1356149" y="4193086"/>
                  <a:ext cx="3274200" cy="294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743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01.</a:t>
            </a:r>
            <a:r>
              <a:rPr kumimoji="1" lang="ko-KR" altLang="en-US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</a:t>
            </a:r>
            <a:r>
              <a:rPr kumimoji="1" lang="en-US" altLang="ko-Kore-KR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Quantum AND gate</a:t>
            </a:r>
            <a:endParaRPr kumimoji="1" lang="ko-KR" altLang="en-US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2886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18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Quantum AND gate </a:t>
            </a:r>
            <a:r>
              <a:rPr kumimoji="1" lang="ko-KR" altLang="en-US" sz="18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구현</a:t>
            </a:r>
            <a:endParaRPr kumimoji="1" lang="en-US" altLang="ko-KR" sz="18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kumimoji="1" lang="en-US" altLang="ko-Kore-KR" sz="18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ED9605E-E19A-0327-03CF-17A16343E219}"/>
              </a:ext>
            </a:extLst>
          </p:cNvPr>
          <p:cNvGrpSpPr/>
          <p:nvPr/>
        </p:nvGrpSpPr>
        <p:grpSpPr>
          <a:xfrm>
            <a:off x="574210" y="3059619"/>
            <a:ext cx="3190270" cy="3695846"/>
            <a:chOff x="633585" y="1642966"/>
            <a:chExt cx="4213591" cy="5007287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7B98A6C-B943-8218-0CD1-4D181E886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585" y="1642966"/>
              <a:ext cx="4213591" cy="5007287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CDACC75-09D9-222B-D998-15305C3451BA}"/>
                </a:ext>
              </a:extLst>
            </p:cNvPr>
            <p:cNvSpPr/>
            <p:nvPr/>
          </p:nvSpPr>
          <p:spPr>
            <a:xfrm>
              <a:off x="3805881" y="1655323"/>
              <a:ext cx="803189" cy="30940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6F00635-0938-7901-AD3C-5749848BA328}"/>
              </a:ext>
            </a:extLst>
          </p:cNvPr>
          <p:cNvGrpSpPr/>
          <p:nvPr/>
        </p:nvGrpSpPr>
        <p:grpSpPr>
          <a:xfrm>
            <a:off x="5237020" y="3182924"/>
            <a:ext cx="4085112" cy="2992245"/>
            <a:chOff x="5023080" y="1642966"/>
            <a:chExt cx="4457700" cy="3416300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AFBDA3F-8E7D-7EE5-164F-FC141E321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3080" y="1642966"/>
              <a:ext cx="4457700" cy="341630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EEA4BCB-4F29-7273-1544-9590A7E71FED}"/>
                </a:ext>
              </a:extLst>
            </p:cNvPr>
            <p:cNvSpPr/>
            <p:nvPr/>
          </p:nvSpPr>
          <p:spPr>
            <a:xfrm>
              <a:off x="5467592" y="2645005"/>
              <a:ext cx="3819627" cy="30940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4996D95-000E-A8F4-6737-8013EDEDAA2E}"/>
                </a:ext>
              </a:extLst>
            </p:cNvPr>
            <p:cNvSpPr txBox="1"/>
            <p:nvPr/>
          </p:nvSpPr>
          <p:spPr>
            <a:xfrm>
              <a:off x="7029143" y="3057994"/>
              <a:ext cx="2152737" cy="30940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ko-KR" altLang="en-US" sz="1200" dirty="0">
                  <a:latin typeface="NanumSquare_ac" panose="020B0600000101010101" pitchFamily="34" charset="-127"/>
                  <a:ea typeface="NanumSquare_ac" panose="020B0600000101010101" pitchFamily="34" charset="-127"/>
                </a:rPr>
                <a:t>자원 추정 시</a:t>
              </a:r>
              <a:r>
                <a:rPr kumimoji="1" lang="en-US" altLang="ko-KR" sz="1200" dirty="0">
                  <a:latin typeface="NanumSquare_ac" panose="020B0600000101010101" pitchFamily="34" charset="-127"/>
                  <a:ea typeface="NanumSquare_ac" panose="020B0600000101010101" pitchFamily="34" charset="-127"/>
                </a:rPr>
                <a:t>,</a:t>
              </a:r>
              <a:r>
                <a:rPr kumimoji="1" lang="ko-KR" altLang="en-US" sz="1200" dirty="0">
                  <a:latin typeface="NanumSquare_ac" panose="020B0600000101010101" pitchFamily="34" charset="-127"/>
                  <a:ea typeface="NanumSquare_ac" panose="020B0600000101010101" pitchFamily="34" charset="-127"/>
                </a:rPr>
                <a:t> 상한선으로 추정</a:t>
              </a:r>
              <a:endParaRPr lang="ko-Kore-KR" altLang="en-US" sz="1200" dirty="0"/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48260F75-A787-28E0-3A72-5DA8A6E3DA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8" t="49783" r="10000"/>
          <a:stretch/>
        </p:blipFill>
        <p:spPr>
          <a:xfrm>
            <a:off x="5471154" y="1468324"/>
            <a:ext cx="3598554" cy="1645633"/>
          </a:xfrm>
          <a:prstGeom prst="rect">
            <a:avLst/>
          </a:prstGeom>
          <a:ln>
            <a:noFill/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005BED0-8CDB-1560-3BE8-99B5220B0C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" b="51526"/>
          <a:stretch/>
        </p:blipFill>
        <p:spPr>
          <a:xfrm>
            <a:off x="435109" y="1531638"/>
            <a:ext cx="4186921" cy="143189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424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2">
                <a:extLst>
                  <a:ext uri="{FF2B5EF4-FFF2-40B4-BE49-F238E27FC236}">
                    <a16:creationId xmlns:a16="http://schemas.microsoft.com/office/drawing/2014/main" id="{AA44950E-B2F5-D735-BC3E-51044726021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28861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R" sz="1800" b="1" dirty="0"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Quantum AND gate </a:t>
                </a:r>
                <a:r>
                  <a:rPr kumimoji="1" lang="ko-KR" altLang="en-US" sz="1800" b="1" dirty="0"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적용 시 고려할 사항</a:t>
                </a:r>
                <a:endParaRPr kumimoji="1" lang="en-US" altLang="ko-KR" sz="18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AutoNum type="arabicParenR"/>
                </a:pPr>
                <a:r>
                  <a:rPr kumimoji="1" lang="ko-KR" altLang="en-US" sz="18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모든 </a:t>
                </a:r>
                <a:r>
                  <a:rPr kumimoji="1" lang="en-US" altLang="ko-KR" sz="1800" dirty="0" err="1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Toffli</a:t>
                </a:r>
                <a:r>
                  <a:rPr kumimoji="1" lang="ko-KR" altLang="en-US" sz="18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kumimoji="1" lang="en-US" altLang="ko-KR" sz="18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gate </a:t>
                </a:r>
                <a:r>
                  <a:rPr kumimoji="1" lang="ko-KR" altLang="en-US" sz="18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대체 가능 </a:t>
                </a:r>
                <a:endParaRPr kumimoji="1" lang="en-US" altLang="ko-KR" sz="18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kumimoji="1" lang="en-US" altLang="ko-KR" sz="14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</a:t>
                </a:r>
                <a:r>
                  <a:rPr kumimoji="1" lang="ko-KR" altLang="en-US" sz="14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 </a:t>
                </a:r>
                <a:r>
                  <a:rPr kumimoji="1" lang="en-US" altLang="ko-KR" sz="1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Quantum</a:t>
                </a:r>
                <a:r>
                  <a:rPr kumimoji="1" lang="ko-KR" altLang="en-US" sz="1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kumimoji="1" lang="en" altLang="ko-Kore-KR" sz="1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AND </a:t>
                </a:r>
                <a:r>
                  <a:rPr kumimoji="1" lang="en-US" altLang="ko-KR" sz="1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gate</a:t>
                </a:r>
                <a:r>
                  <a:rPr kumimoji="1" lang="ko-KR" altLang="en-US" sz="1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는 </a:t>
                </a:r>
                <a:r>
                  <a:rPr kumimoji="1" lang="ko-KR" altLang="en-US" sz="1400" b="1" dirty="0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대상 큐비트가 임의의 상태가 아닌 </a:t>
                </a:r>
                <a:r>
                  <a:rPr kumimoji="1" lang="en-US" altLang="ko-KR" sz="1400" b="1" dirty="0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|0&gt;</a:t>
                </a:r>
                <a:r>
                  <a:rPr kumimoji="1" lang="en" altLang="ko-KR" sz="1400" b="1" dirty="0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</a:t>
                </a:r>
                <a:r>
                  <a:rPr kumimoji="1" lang="ko-KR" altLang="en-US" sz="1400" b="1" dirty="0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상태에 있다고 가정</a:t>
                </a:r>
                <a:r>
                  <a:rPr kumimoji="1" lang="ko-KR" altLang="en-US" sz="1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한다는 점을 제외하면 </a:t>
                </a:r>
                <a:r>
                  <a:rPr kumimoji="1" lang="en" altLang="ko-Kore-KR" sz="1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Toffoli </a:t>
                </a:r>
                <a:r>
                  <a:rPr kumimoji="1" lang="ko-KR" altLang="en-US" sz="1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게이트와 동일한 기능</a:t>
                </a:r>
                <a:endParaRPr kumimoji="1" lang="en-US" altLang="ko-KR" sz="14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457200" indent="-457200">
                  <a:lnSpc>
                    <a:spcPct val="150000"/>
                  </a:lnSpc>
                  <a:buAutoNum type="arabicParenR"/>
                </a:pPr>
                <a:r>
                  <a:rPr kumimoji="1" lang="ko-KR" altLang="en-US" sz="18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특히 이점이 생기는 경우 </a:t>
                </a:r>
                <a:r>
                  <a:rPr kumimoji="1" lang="en-US" altLang="ko-KR" sz="18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:</a:t>
                </a:r>
                <a:r>
                  <a:rPr kumimoji="1" lang="ko-KR" altLang="en-US" sz="18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 </a:t>
                </a:r>
                <a:r>
                  <a:rPr kumimoji="1" lang="en-US" altLang="ko-KR" sz="1800" b="1" dirty="0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&lt;</a:t>
                </a:r>
                <a:r>
                  <a:rPr kumimoji="1" lang="ko-KR" altLang="en-US" sz="1800" b="1" dirty="0" err="1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토폴리</a:t>
                </a:r>
                <a:r>
                  <a:rPr kumimoji="1" lang="ko-KR" altLang="en-US" sz="1800" b="1" dirty="0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연산 </a:t>
                </a:r>
                <a:r>
                  <a:rPr kumimoji="1" lang="en-US" altLang="ko-KR" sz="1800" b="1" dirty="0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+</a:t>
                </a:r>
                <a:r>
                  <a:rPr kumimoji="1" lang="ko-KR" altLang="en-US" sz="1800" b="1" dirty="0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</a:t>
                </a:r>
                <a:r>
                  <a:rPr kumimoji="1" lang="ko-KR" altLang="en-US" sz="1800" b="1" dirty="0" err="1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토폴리</a:t>
                </a:r>
                <a:r>
                  <a:rPr kumimoji="1" lang="ko-KR" altLang="en-US" sz="1800" b="1" dirty="0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연산 해제</a:t>
                </a:r>
                <a:r>
                  <a:rPr kumimoji="1" lang="en-US" altLang="ko-KR" sz="1800" b="1" dirty="0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&gt;</a:t>
                </a:r>
                <a:r>
                  <a:rPr kumimoji="1" lang="ko-KR" altLang="en-US" sz="1800" b="1" dirty="0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쌍 형태</a:t>
                </a:r>
                <a:r>
                  <a:rPr kumimoji="1" lang="ko-KR" altLang="en-US" sz="18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일 때 </a:t>
                </a:r>
                <a:r>
                  <a:rPr kumimoji="1" lang="en-US" altLang="ko-KR" sz="18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Dagger</a:t>
                </a:r>
                <a:r>
                  <a:rPr kumimoji="1" lang="ko-KR" altLang="en-US" sz="18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연산으로 대체 가능</a:t>
                </a:r>
                <a:endParaRPr kumimoji="1" lang="en-US" altLang="ko-KR" sz="18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à"/>
                </a:pPr>
                <a:r>
                  <a:rPr kumimoji="1" lang="ko-KR" altLang="en-US" sz="14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원래는 동일한 </a:t>
                </a:r>
                <a:r>
                  <a:rPr kumimoji="1" lang="ko-KR" altLang="en-US" sz="1400" dirty="0" err="1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토폴리</a:t>
                </a:r>
                <a:r>
                  <a:rPr kumimoji="1" lang="ko-KR" altLang="en-US" sz="14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 연산이 두 번 적용됨 </a:t>
                </a:r>
                <a:r>
                  <a:rPr kumimoji="1" lang="en-US" altLang="ko-KR" sz="14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(2</a:t>
                </a:r>
                <a:r>
                  <a:rPr kumimoji="1" lang="ko-KR" altLang="en-US" sz="14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번의 자원 사용</a:t>
                </a:r>
                <a:r>
                  <a:rPr kumimoji="1" lang="en-US" altLang="ko-KR" sz="14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)</a:t>
                </a: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à"/>
                </a:pPr>
                <a:r>
                  <a:rPr kumimoji="1" lang="ko-KR" altLang="en-US" sz="14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쌍 형태이면</a:t>
                </a:r>
                <a:r>
                  <a:rPr kumimoji="1" lang="en-US" altLang="ko-KR" sz="14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,</a:t>
                </a:r>
                <a:r>
                  <a:rPr kumimoji="1" lang="ko-KR" altLang="en-US" sz="14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 해제 연산은 </a:t>
                </a:r>
                <a:r>
                  <a:rPr kumimoji="1" lang="en-US" altLang="ko-KR" sz="14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Dagger</a:t>
                </a:r>
                <a:r>
                  <a:rPr kumimoji="1" lang="ko-KR" altLang="en-US" sz="14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 연산으로 대체 가능 </a:t>
                </a:r>
                <a:r>
                  <a:rPr kumimoji="1" lang="en-US" altLang="ko-KR" sz="14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(T gate</a:t>
                </a:r>
                <a:r>
                  <a:rPr kumimoji="1" lang="ko-KR" altLang="en-US" sz="14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가 사용되지 않음</a:t>
                </a:r>
                <a:r>
                  <a:rPr kumimoji="1" lang="en-US" altLang="ko-KR" sz="14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)</a:t>
                </a:r>
                <a:endParaRPr kumimoji="1" lang="en-US" altLang="ko-KR" sz="14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457200" indent="-457200">
                  <a:lnSpc>
                    <a:spcPct val="150000"/>
                  </a:lnSpc>
                  <a:buAutoNum type="arabicParenR"/>
                </a:pPr>
                <a:r>
                  <a:rPr kumimoji="1" lang="en-US" altLang="ko-KR" sz="18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AND </a:t>
                </a:r>
                <a:r>
                  <a:rPr kumimoji="1" lang="ko-KR" altLang="en-US" sz="18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연산 후에 </a:t>
                </a:r>
                <a:r>
                  <a:rPr kumimoji="1" lang="en-US" altLang="ko-KR" sz="18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Ancilla</a:t>
                </a:r>
                <a:r>
                  <a:rPr kumimoji="1" lang="ko-KR" altLang="en-US" sz="1800" dirty="0" err="1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를</a:t>
                </a:r>
                <a:r>
                  <a:rPr kumimoji="1" lang="ko-KR" altLang="en-US" sz="18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800" b="0" i="1" smtClean="0"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kumimoji="1" lang="en-US" altLang="ko-KR" sz="1800" i="1" smtClean="0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</m:ctrlPr>
                      </m:d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ko-KR" altLang="en-US" sz="18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로 초기화해주므로</a:t>
                </a:r>
                <a:r>
                  <a:rPr kumimoji="1" lang="ko-KR" altLang="en-US" sz="18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 </a:t>
                </a:r>
                <a:r>
                  <a:rPr kumimoji="1" lang="ko-KR" altLang="en-US" sz="1800" b="1" dirty="0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재활용 가능 </a:t>
                </a:r>
                <a:r>
                  <a:rPr kumimoji="1" lang="en-US" altLang="ko-KR" sz="18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</a:t>
                </a:r>
                <a:r>
                  <a:rPr kumimoji="1" lang="ko-KR" altLang="en-US" sz="18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 </a:t>
                </a:r>
                <a:r>
                  <a:rPr kumimoji="1" lang="en-US" altLang="ko-KR" sz="1800" dirty="0" err="1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Toffli</a:t>
                </a:r>
                <a:r>
                  <a:rPr kumimoji="1" lang="en-US" altLang="ko-KR" sz="18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 gate</a:t>
                </a:r>
                <a:r>
                  <a:rPr kumimoji="1" lang="ko-KR" altLang="en-US" sz="18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 병렬처리 고려해서 처리 </a:t>
                </a:r>
                <a:endParaRPr kumimoji="1" lang="en-US" altLang="ko-KR" sz="1800" dirty="0">
                  <a:latin typeface="NanumSquare_ac" panose="020B0600000101010101" pitchFamily="34" charset="-127"/>
                  <a:ea typeface="NanumSquare_ac" panose="020B0600000101010101" pitchFamily="34" charset="-127"/>
                  <a:sym typeface="Wingdings" pitchFamily="2" charset="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kumimoji="1" lang="en-US" altLang="ko-KR" sz="14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</a:t>
                </a:r>
                <a:r>
                  <a:rPr kumimoji="1" lang="ko-KR" altLang="en-US" sz="14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 이때</a:t>
                </a:r>
                <a:r>
                  <a:rPr kumimoji="1" lang="en-US" altLang="ko-KR" sz="14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,</a:t>
                </a:r>
                <a:r>
                  <a:rPr kumimoji="1" lang="ko-KR" altLang="en-US" sz="14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 </a:t>
                </a:r>
                <a:r>
                  <a:rPr kumimoji="1" lang="en-US" altLang="ko-KR" sz="14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AND dagger</a:t>
                </a:r>
                <a:r>
                  <a:rPr kumimoji="1" lang="ko-KR" altLang="en-US" sz="14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는 </a:t>
                </a:r>
                <a:r>
                  <a:rPr kumimoji="1" lang="en-US" altLang="ko-KR" sz="14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Ancilla </a:t>
                </a:r>
                <a:r>
                  <a:rPr kumimoji="1" lang="ko-KR" altLang="en-US" sz="14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사용 </a:t>
                </a:r>
                <a:r>
                  <a:rPr kumimoji="1" lang="en-US" altLang="ko-KR" sz="14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X, AND </a:t>
                </a:r>
                <a:r>
                  <a:rPr kumimoji="1" lang="ko-KR" altLang="en-US" sz="14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연산만 </a:t>
                </a:r>
                <a:r>
                  <a:rPr kumimoji="1" lang="ko-KR" altLang="en-US" sz="1400" dirty="0" err="1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신경쓰면</a:t>
                </a:r>
                <a:r>
                  <a:rPr kumimoji="1" lang="ko-KR" altLang="en-US" sz="14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 됨</a:t>
                </a:r>
                <a:endParaRPr kumimoji="1" lang="en-US" altLang="ko-KR" sz="14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5" name="텍스트 개체 틀 2">
                <a:extLst>
                  <a:ext uri="{FF2B5EF4-FFF2-40B4-BE49-F238E27FC236}">
                    <a16:creationId xmlns:a16="http://schemas.microsoft.com/office/drawing/2014/main" id="{AA44950E-B2F5-D735-BC3E-5104472602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288616"/>
              </a:xfrm>
              <a:blipFill>
                <a:blip r:embed="rId3"/>
                <a:stretch>
                  <a:fillRect l="-33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02.</a:t>
            </a:r>
            <a:r>
              <a:rPr kumimoji="1" lang="ko-KR" altLang="en-US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</a:t>
            </a:r>
            <a:r>
              <a:rPr kumimoji="1" lang="en-US" altLang="ko-KR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Draper Adder </a:t>
            </a:r>
            <a:r>
              <a:rPr kumimoji="1"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(Replace Toffoli </a:t>
            </a:r>
            <a:r>
              <a:rPr kumimoji="1"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 Quantum AND gate</a:t>
            </a:r>
            <a:r>
              <a:rPr kumimoji="1"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)</a:t>
            </a:r>
            <a:endParaRPr kumimoji="1" lang="ko-KR" altLang="en-US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82F32B-470F-60AE-E14A-F77A4C50F0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8DAAC8-442A-4C15-9819-F07FF5E7315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0DB7F1-7A32-7B2F-3447-518DA044E957}"/>
              </a:ext>
            </a:extLst>
          </p:cNvPr>
          <p:cNvGrpSpPr/>
          <p:nvPr/>
        </p:nvGrpSpPr>
        <p:grpSpPr>
          <a:xfrm>
            <a:off x="1523207" y="4863912"/>
            <a:ext cx="9145585" cy="1674999"/>
            <a:chOff x="727954" y="4497775"/>
            <a:chExt cx="9145585" cy="167499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FD0300A-0FA1-9889-31C6-C978ED6F9C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7" b="51526"/>
            <a:stretch/>
          </p:blipFill>
          <p:spPr>
            <a:xfrm>
              <a:off x="727954" y="4546277"/>
              <a:ext cx="5051256" cy="162649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6C45012-5A42-50E8-D819-BBD81D0056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8" t="49783" r="10000"/>
            <a:stretch/>
          </p:blipFill>
          <p:spPr>
            <a:xfrm>
              <a:off x="5983356" y="4497775"/>
              <a:ext cx="3890183" cy="1674997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632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02.</a:t>
            </a:r>
            <a:r>
              <a:rPr kumimoji="1" lang="ko-KR" altLang="en-US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</a:t>
            </a:r>
            <a:r>
              <a:rPr kumimoji="1" lang="en-US" altLang="ko-KR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Draper Adder </a:t>
            </a:r>
            <a:r>
              <a:rPr kumimoji="1"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(Replace Toffoli </a:t>
            </a:r>
            <a:r>
              <a:rPr kumimoji="1"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 Quantum AND gate</a:t>
            </a:r>
            <a:r>
              <a:rPr kumimoji="1"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)</a:t>
            </a:r>
            <a:endParaRPr kumimoji="1" lang="ko-KR" altLang="en-US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82F32B-470F-60AE-E14A-F77A4C50F0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8DAAC8-442A-4C15-9819-F07FF5E7315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315B131-95E8-BB2A-5C93-B82E881CB1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42" t="4337" r="6059" b="8434"/>
          <a:stretch/>
        </p:blipFill>
        <p:spPr>
          <a:xfrm>
            <a:off x="411920" y="1391750"/>
            <a:ext cx="3527875" cy="54576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92B5F9-322F-36F9-2066-946FF12A4D54}"/>
              </a:ext>
            </a:extLst>
          </p:cNvPr>
          <p:cNvSpPr txBox="1"/>
          <p:nvPr/>
        </p:nvSpPr>
        <p:spPr>
          <a:xfrm>
            <a:off x="3939794" y="1197818"/>
            <a:ext cx="7840285" cy="3791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8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앞의 </a:t>
            </a:r>
            <a:r>
              <a:rPr kumimoji="1" lang="en-US" altLang="ko-KR" sz="18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Toffoli</a:t>
            </a:r>
            <a:r>
              <a:rPr kumimoji="1" lang="ko-KR" altLang="en-US" sz="18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만 </a:t>
            </a:r>
            <a:r>
              <a:rPr kumimoji="1" lang="en-US" altLang="ko-KR" sz="18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Ancilla </a:t>
            </a:r>
            <a:r>
              <a:rPr kumimoji="1" lang="ko-KR" altLang="en-US" sz="18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병렬처리에 </a:t>
            </a:r>
            <a:r>
              <a:rPr kumimoji="1" lang="ko-KR" altLang="en-US" sz="18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신경써주면</a:t>
            </a:r>
            <a:r>
              <a:rPr kumimoji="1" lang="ko-KR" altLang="en-US" sz="18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됨</a:t>
            </a:r>
            <a:endParaRPr kumimoji="1" lang="en-US" altLang="ko-KR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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</a:t>
            </a: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C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라운드는 </a:t>
            </a: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AND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gate,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P-inv 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라운드는 </a:t>
            </a: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AND dagger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gate</a:t>
            </a:r>
            <a:r>
              <a:rPr lang="ko-KR" altLang="en-US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를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사용하므로 </a:t>
            </a:r>
            <a:endParaRPr kumimoji="1" lang="en-US" altLang="ko-KR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병렬처리 </a:t>
            </a:r>
            <a:endParaRPr lang="en-US" altLang="ko-KR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1.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Init 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라운드에서 </a:t>
            </a: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n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개의 </a:t>
            </a: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Ancilla 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필요 </a:t>
            </a:r>
            <a:endParaRPr lang="en-US" altLang="ko-KR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   </a:t>
            </a: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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라운드는 병렬로 수행되므로 </a:t>
            </a:r>
            <a:r>
              <a:rPr lang="ko-KR" altLang="en-US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총 </a:t>
            </a:r>
            <a:r>
              <a:rPr lang="en-US" altLang="ko-KR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n</a:t>
            </a:r>
            <a:r>
              <a:rPr lang="ko-KR" altLang="en-US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개의 </a:t>
            </a:r>
            <a:r>
              <a:rPr lang="en-US" altLang="ko-KR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Ancilla</a:t>
            </a:r>
            <a:r>
              <a:rPr lang="ko-KR" altLang="en-US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만 필요</a:t>
            </a:r>
            <a:endParaRPr lang="en-US" altLang="ko-KR" b="1" dirty="0">
              <a:solidFill>
                <a:schemeClr val="accent5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3.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P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라운드와 </a:t>
            </a: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G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라운드 병렬처리 시</a:t>
            </a: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,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Ancilla 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순서대로 할당</a:t>
            </a:r>
            <a:endParaRPr lang="en-US" altLang="ko-KR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   </a:t>
            </a: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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</a:t>
            </a: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Ancilla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배열의</a:t>
            </a: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index++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해서 계속 할당</a:t>
            </a:r>
            <a:endParaRPr lang="en-US" altLang="ko-KR" dirty="0">
              <a:latin typeface="NanumSquare_ac" panose="020B0600000101010101" pitchFamily="34" charset="-127"/>
              <a:ea typeface="NanumSquare_ac" panose="020B0600000101010101" pitchFamily="34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   </a:t>
            </a: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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이때 </a:t>
            </a:r>
            <a:r>
              <a:rPr lang="en-US" altLang="ko-KR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index = (index + 1) % n</a:t>
            </a:r>
            <a:r>
              <a:rPr lang="ko-KR" altLang="en-US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 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을 해주어</a:t>
            </a: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범위를 벗어나지 않게 조정</a:t>
            </a:r>
            <a:endParaRPr lang="en-US" altLang="ko-KR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C78B9-6FFF-A133-926E-7583DFB8A726}"/>
              </a:ext>
            </a:extLst>
          </p:cNvPr>
          <p:cNvSpPr txBox="1"/>
          <p:nvPr/>
        </p:nvSpPr>
        <p:spPr>
          <a:xfrm>
            <a:off x="456523" y="1044720"/>
            <a:ext cx="6116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Out of place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0920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02.</a:t>
            </a:r>
            <a:r>
              <a:rPr kumimoji="1" lang="ko-KR" altLang="en-US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</a:t>
            </a:r>
            <a:r>
              <a:rPr kumimoji="1" lang="en-US" altLang="ko-KR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Draper Adder </a:t>
            </a:r>
            <a:r>
              <a:rPr kumimoji="1"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(Replace Toffoli </a:t>
            </a:r>
            <a:r>
              <a:rPr kumimoji="1"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 Quantum AND gate</a:t>
            </a:r>
            <a:r>
              <a:rPr kumimoji="1"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)</a:t>
            </a:r>
            <a:endParaRPr kumimoji="1" lang="ko-KR" altLang="en-US" sz="2200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82F32B-470F-60AE-E14A-F77A4C50F0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8DAAC8-442A-4C15-9819-F07FF5E7315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6007F0-18F1-E833-6381-2B5EB0CDE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359" y="1152525"/>
            <a:ext cx="2674079" cy="3267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F81928A-5E8B-7CD6-2D59-B02FFE001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565" y="1152525"/>
            <a:ext cx="2491683" cy="5539363"/>
          </a:xfrm>
          <a:prstGeom prst="rect">
            <a:avLst/>
          </a:prstGeom>
        </p:spPr>
      </p:pic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C15D3096-63D8-F63F-3EE3-9BC57FF18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998407"/>
            <a:ext cx="11369675" cy="52886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Out of place</a:t>
            </a:r>
            <a:endParaRPr kumimoji="1"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E5AF1A-F7F2-125B-0462-B139E1FE7AD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" b="51526"/>
          <a:stretch/>
        </p:blipFill>
        <p:spPr>
          <a:xfrm>
            <a:off x="410405" y="1710794"/>
            <a:ext cx="4577083" cy="1400451"/>
          </a:xfrm>
          <a:prstGeom prst="rect">
            <a:avLst/>
          </a:prstGeom>
          <a:ln>
            <a:noFill/>
          </a:ln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35BF10BC-3F47-E3CC-A567-E4954864A697}"/>
              </a:ext>
            </a:extLst>
          </p:cNvPr>
          <p:cNvGrpSpPr/>
          <p:nvPr/>
        </p:nvGrpSpPr>
        <p:grpSpPr>
          <a:xfrm>
            <a:off x="770250" y="3299084"/>
            <a:ext cx="3857391" cy="1737276"/>
            <a:chOff x="825728" y="3103703"/>
            <a:chExt cx="3857391" cy="173727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2AA8AF3-27D7-5F14-9B1B-A15A8CC6AB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8" t="49783" r="10000"/>
            <a:stretch/>
          </p:blipFill>
          <p:spPr>
            <a:xfrm>
              <a:off x="825728" y="3311544"/>
              <a:ext cx="3738195" cy="1529435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4A9B6A-6324-EFEE-B0E1-F4F9CC36D285}"/>
                </a:ext>
              </a:extLst>
            </p:cNvPr>
            <p:cNvSpPr txBox="1"/>
            <p:nvPr/>
          </p:nvSpPr>
          <p:spPr>
            <a:xfrm>
              <a:off x="2111953" y="3103703"/>
              <a:ext cx="257116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1400" b="1" dirty="0">
                  <a:solidFill>
                    <a:schemeClr val="accent5"/>
                  </a:solidFill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자원 추정 시</a:t>
              </a:r>
              <a:r>
                <a:rPr kumimoji="1" lang="en-US" altLang="ko-KR" sz="1400" b="1" dirty="0">
                  <a:solidFill>
                    <a:schemeClr val="accent5"/>
                  </a:solidFill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,</a:t>
              </a:r>
              <a:r>
                <a:rPr kumimoji="1" lang="ko-KR" altLang="en-US" sz="1400" b="1" dirty="0">
                  <a:solidFill>
                    <a:schemeClr val="accent5"/>
                  </a:solidFill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 상한선으로 추정</a:t>
              </a:r>
              <a:endParaRPr lang="ko-Kore-KR" altLang="en-US" sz="1400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52D1D0B-D1A0-1CC8-1664-E5B0436D99F0}"/>
                </a:ext>
              </a:extLst>
            </p:cNvPr>
            <p:cNvSpPr/>
            <p:nvPr/>
          </p:nvSpPr>
          <p:spPr>
            <a:xfrm>
              <a:off x="2453203" y="3402719"/>
              <a:ext cx="1590133" cy="875605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1854C9F-E1C4-3293-7F07-8E3568639E80}"/>
              </a:ext>
            </a:extLst>
          </p:cNvPr>
          <p:cNvGrpSpPr/>
          <p:nvPr/>
        </p:nvGrpSpPr>
        <p:grpSpPr>
          <a:xfrm>
            <a:off x="8139501" y="2533562"/>
            <a:ext cx="785914" cy="505000"/>
            <a:chOff x="8103963" y="2588839"/>
            <a:chExt cx="785914" cy="505000"/>
          </a:xfrm>
        </p:grpSpPr>
        <p:sp>
          <p:nvSpPr>
            <p:cNvPr id="21" name="오른쪽 화살표[R] 20">
              <a:extLst>
                <a:ext uri="{FF2B5EF4-FFF2-40B4-BE49-F238E27FC236}">
                  <a16:creationId xmlns:a16="http://schemas.microsoft.com/office/drawing/2014/main" id="{0CC4FA0B-5BA8-94A8-B0B7-A6854BCF6A21}"/>
                </a:ext>
              </a:extLst>
            </p:cNvPr>
            <p:cNvSpPr/>
            <p:nvPr/>
          </p:nvSpPr>
          <p:spPr>
            <a:xfrm>
              <a:off x="8207629" y="2588839"/>
              <a:ext cx="463607" cy="197223"/>
            </a:xfrm>
            <a:prstGeom prst="rightArrow">
              <a:avLst>
                <a:gd name="adj1" fmla="val 27534"/>
                <a:gd name="adj2" fmla="val 8513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5CD047-D738-D4A3-D8EE-B54B26437901}"/>
                </a:ext>
              </a:extLst>
            </p:cNvPr>
            <p:cNvSpPr txBox="1"/>
            <p:nvPr/>
          </p:nvSpPr>
          <p:spPr>
            <a:xfrm>
              <a:off x="8103963" y="2786062"/>
              <a:ext cx="78591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1400" b="1" dirty="0">
                  <a:solidFill>
                    <a:schemeClr val="accent6"/>
                  </a:solidFill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적용 후</a:t>
              </a:r>
              <a:endParaRPr lang="ko-Kore-KR" altLang="en-US" sz="1400" b="1" dirty="0">
                <a:solidFill>
                  <a:schemeClr val="accent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DE79E39-6B28-01F6-F533-9A260C578B15}"/>
              </a:ext>
            </a:extLst>
          </p:cNvPr>
          <p:cNvGrpSpPr/>
          <p:nvPr/>
        </p:nvGrpSpPr>
        <p:grpSpPr>
          <a:xfrm>
            <a:off x="5094950" y="4653301"/>
            <a:ext cx="3405761" cy="738664"/>
            <a:chOff x="5294358" y="4692110"/>
            <a:chExt cx="3072895" cy="73866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AA0FF9-59F1-D822-2F92-EDB38C9D56C9}"/>
                </a:ext>
              </a:extLst>
            </p:cNvPr>
            <p:cNvSpPr txBox="1"/>
            <p:nvPr/>
          </p:nvSpPr>
          <p:spPr>
            <a:xfrm>
              <a:off x="5294358" y="4692110"/>
              <a:ext cx="305074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Toffoli : 34 </a:t>
              </a:r>
              <a:r>
                <a:rPr kumimoji="1" lang="en-US" altLang="ko-Kore-KR" sz="1400" b="1" dirty="0">
                  <a:latin typeface="NanumSquare_ac Bold" panose="020B0600000101010101" pitchFamily="34" charset="-127"/>
                  <a:ea typeface="NanumSquare_ac Bold" panose="020B0600000101010101" pitchFamily="34" charset="-127"/>
                  <a:sym typeface="Wingdings" pitchFamily="2" charset="2"/>
                </a:rPr>
                <a:t></a:t>
              </a:r>
              <a:endParaRPr kumimoji="1" lang="en-US" altLang="ko-Kore-KR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0C9DA8-E034-BA51-14FF-63141F8E9F15}"/>
                </a:ext>
              </a:extLst>
            </p:cNvPr>
            <p:cNvSpPr txBox="1"/>
            <p:nvPr/>
          </p:nvSpPr>
          <p:spPr>
            <a:xfrm>
              <a:off x="6420543" y="4692110"/>
              <a:ext cx="194671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ko-Kore-KR" sz="14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AND : 10+</a:t>
              </a:r>
              <a:r>
                <a:rPr kumimoji="1" lang="en-US" altLang="ko-Kore-KR" sz="1400" b="1" dirty="0">
                  <a:solidFill>
                    <a:schemeClr val="accent5">
                      <a:lumMod val="75000"/>
                    </a:schemeClr>
                  </a:solidFill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5</a:t>
              </a:r>
              <a:r>
                <a:rPr kumimoji="1" lang="en-US" altLang="ko-Kore-KR" sz="14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+</a:t>
              </a:r>
              <a:r>
                <a:rPr kumimoji="1" lang="en-US" altLang="ko-Kore-KR" sz="1400" b="1" dirty="0">
                  <a:solidFill>
                    <a:srgbClr val="C00000"/>
                  </a:solidFill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8</a:t>
              </a:r>
              <a:r>
                <a:rPr kumimoji="1" lang="en-US" altLang="ko-KR" sz="14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+</a:t>
              </a:r>
              <a:r>
                <a:rPr kumimoji="1" lang="en-US" altLang="ko-KR" sz="1400" b="1" dirty="0">
                  <a:solidFill>
                    <a:schemeClr val="accent6">
                      <a:lumMod val="75000"/>
                    </a:schemeClr>
                  </a:solidFill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6</a:t>
              </a:r>
              <a:r>
                <a:rPr kumimoji="1" lang="en-US" altLang="ko-Kore-KR" sz="14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 = </a:t>
              </a:r>
              <a:r>
                <a:rPr kumimoji="1" lang="en-US" altLang="ko-KR" sz="14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29</a:t>
              </a:r>
              <a:endParaRPr kumimoji="1" lang="en-US" altLang="ko-Kore-KR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endParaRPr>
            </a:p>
            <a:p>
              <a:r>
                <a:rPr kumimoji="1" lang="en-US" altLang="ko-Kore-KR" sz="14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AND </a:t>
              </a:r>
              <a:r>
                <a:rPr kumimoji="1" lang="en-US" altLang="ko-Kore-KR" sz="1400" b="1" dirty="0" err="1"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dag</a:t>
              </a:r>
              <a:r>
                <a:rPr kumimoji="1" lang="en-US" altLang="ko-Kore-KR" sz="14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 : </a:t>
              </a:r>
              <a:r>
                <a:rPr kumimoji="1" lang="en-US" altLang="ko-Kore-KR" sz="1400" b="1" dirty="0">
                  <a:solidFill>
                    <a:schemeClr val="accent5">
                      <a:lumMod val="75000"/>
                    </a:schemeClr>
                  </a:solidFill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5</a:t>
              </a:r>
              <a:r>
                <a:rPr kumimoji="1" lang="en-US" altLang="ko-Kore-KR" sz="14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 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1AA9F1D-F057-0775-C968-3AA3EBF68E90}"/>
              </a:ext>
            </a:extLst>
          </p:cNvPr>
          <p:cNvSpPr txBox="1"/>
          <p:nvPr/>
        </p:nvSpPr>
        <p:spPr>
          <a:xfrm>
            <a:off x="936466" y="5152027"/>
            <a:ext cx="3405761" cy="70756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AND – 2T + 2T’ + 2H + S + 8CNOT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AND </a:t>
            </a:r>
            <a:r>
              <a:rPr kumimoji="1" lang="en-US" altLang="ko-Kore-KR" sz="1400" b="1" dirty="0" err="1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dag</a:t>
            </a:r>
            <a:r>
              <a:rPr kumimoji="1" lang="en-US" altLang="ko-Kore-KR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- H + M + 2S + X + S’ + 2CNOT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E5401F-6090-C9FA-8F1B-62E6149171E3}"/>
              </a:ext>
            </a:extLst>
          </p:cNvPr>
          <p:cNvSpPr txBox="1"/>
          <p:nvPr/>
        </p:nvSpPr>
        <p:spPr>
          <a:xfrm>
            <a:off x="4736448" y="5391965"/>
            <a:ext cx="3816895" cy="9541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&lt;</a:t>
            </a:r>
            <a:r>
              <a:rPr kumimoji="1" lang="ko-KR" altLang="en-US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</a:t>
            </a:r>
            <a:r>
              <a:rPr kumimoji="1" lang="en-US" altLang="ko-KR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n=10</a:t>
            </a:r>
            <a:r>
              <a:rPr kumimoji="1" lang="ko-KR" altLang="en-US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일 때 자원 추정 결과 </a:t>
            </a:r>
            <a:r>
              <a:rPr kumimoji="1" lang="en-US" altLang="ko-KR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&gt;</a:t>
            </a:r>
          </a:p>
          <a:p>
            <a:pPr marL="342900" indent="-342900">
              <a:buAutoNum type="arabicPeriod"/>
            </a:pPr>
            <a:r>
              <a:rPr kumimoji="1" lang="en-US" altLang="ko-KR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Qubit </a:t>
            </a:r>
            <a:r>
              <a:rPr kumimoji="1" lang="ko-KR" altLang="en-US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수 </a:t>
            </a:r>
            <a:r>
              <a:rPr kumimoji="1" lang="en-US" altLang="ko-KR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+10</a:t>
            </a:r>
          </a:p>
          <a:p>
            <a:pPr marL="342900" indent="-342900">
              <a:buAutoNum type="arabicPeriod"/>
            </a:pPr>
            <a:r>
              <a:rPr kumimoji="1" lang="en-US" altLang="ko-KR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T, T’, H, S, M </a:t>
            </a:r>
            <a:r>
              <a:rPr kumimoji="1" lang="ko-KR" altLang="en-US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모두 추가된 </a:t>
            </a:r>
            <a:r>
              <a:rPr kumimoji="1" lang="en-US" altLang="ko-KR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AND</a:t>
            </a:r>
            <a:r>
              <a:rPr kumimoji="1" lang="ko-KR" altLang="en-US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연산만큼 증가</a:t>
            </a:r>
            <a:endParaRPr kumimoji="1" lang="en-US" altLang="ko-KR" sz="14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kumimoji="1" lang="en-US" altLang="ko-Kore-KR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CNOT + 242 (8x29 + 2x5)</a:t>
            </a:r>
          </a:p>
        </p:txBody>
      </p:sp>
    </p:spTree>
    <p:extLst>
      <p:ext uri="{BB962C8B-B14F-4D97-AF65-F5344CB8AC3E}">
        <p14:creationId xmlns:p14="http://schemas.microsoft.com/office/powerpoint/2010/main" val="224624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02.</a:t>
            </a:r>
            <a:r>
              <a:rPr kumimoji="1" lang="ko-KR" altLang="en-US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</a:t>
            </a:r>
            <a:r>
              <a:rPr kumimoji="1" lang="en-US" altLang="ko-KR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Draper Adder </a:t>
            </a:r>
            <a:r>
              <a:rPr kumimoji="1"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(Replace Toffoli </a:t>
            </a:r>
            <a:r>
              <a:rPr kumimoji="1"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 Quantum AND gate</a:t>
            </a:r>
            <a:r>
              <a:rPr kumimoji="1"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)</a:t>
            </a:r>
            <a:endParaRPr kumimoji="1" lang="ko-KR" altLang="en-US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82F32B-470F-60AE-E14A-F77A4C50F0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8DAAC8-442A-4C15-9819-F07FF5E7315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CA90C6-57A8-615C-A28C-A31B0A745A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2" t="2037" r="5930"/>
          <a:stretch/>
        </p:blipFill>
        <p:spPr>
          <a:xfrm>
            <a:off x="200051" y="1369448"/>
            <a:ext cx="3950015" cy="53930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2454FC-9175-AB9B-2B87-A58E373BE7EC}"/>
              </a:ext>
            </a:extLst>
          </p:cNvPr>
          <p:cNvSpPr txBox="1"/>
          <p:nvPr/>
        </p:nvSpPr>
        <p:spPr>
          <a:xfrm>
            <a:off x="4252028" y="1089111"/>
            <a:ext cx="7840285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1,</a:t>
            </a:r>
            <a:r>
              <a:rPr kumimoji="1"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kumimoji="1"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3</a:t>
            </a:r>
            <a:r>
              <a:rPr kumimoji="1"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번째</a:t>
            </a:r>
            <a:r>
              <a:rPr kumimoji="1" lang="ko-KR" altLang="en-US" sz="18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kumimoji="1" lang="en-US" altLang="ko-KR" sz="18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Toffoli</a:t>
            </a:r>
            <a:r>
              <a:rPr kumimoji="1" lang="ko-KR" altLang="en-US" sz="18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만 </a:t>
            </a:r>
            <a:r>
              <a:rPr kumimoji="1" lang="en-US" altLang="ko-KR" sz="18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Ancilla </a:t>
            </a:r>
            <a:r>
              <a:rPr kumimoji="1" lang="ko-KR" altLang="en-US" sz="18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병렬처리에 </a:t>
            </a:r>
            <a:r>
              <a:rPr kumimoji="1" lang="ko-KR" altLang="en-US" sz="18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신경써주면</a:t>
            </a:r>
            <a:r>
              <a:rPr kumimoji="1" lang="ko-KR" altLang="en-US" sz="18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됨</a:t>
            </a:r>
            <a:endParaRPr kumimoji="1" lang="en-US" altLang="ko-KR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병렬처리는 </a:t>
            </a: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Out of place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와 같은 방식으로 구현함</a:t>
            </a:r>
            <a:endParaRPr lang="en-US" altLang="ko-KR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A8F940-E253-C278-6E1B-EAAF6FCD58C8}"/>
              </a:ext>
            </a:extLst>
          </p:cNvPr>
          <p:cNvSpPr txBox="1"/>
          <p:nvPr/>
        </p:nvSpPr>
        <p:spPr>
          <a:xfrm>
            <a:off x="456523" y="1044720"/>
            <a:ext cx="6116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In place</a:t>
            </a:r>
            <a:endParaRPr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8FDE179-50AE-FACC-DA57-7E31FEC1491A}"/>
              </a:ext>
            </a:extLst>
          </p:cNvPr>
          <p:cNvGrpSpPr/>
          <p:nvPr/>
        </p:nvGrpSpPr>
        <p:grpSpPr>
          <a:xfrm>
            <a:off x="4579105" y="2061489"/>
            <a:ext cx="4281966" cy="3955614"/>
            <a:chOff x="4337927" y="2088347"/>
            <a:chExt cx="4877194" cy="44292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850DF89-7E10-D3C2-C7BE-2C7124868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37927" y="2088347"/>
              <a:ext cx="2139986" cy="285902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328EE5A-6AB1-8021-681E-9B5799847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65149" y="2088347"/>
              <a:ext cx="2049972" cy="4429257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0BB8F0C-2BBC-8A56-E52D-DE88E3DAB176}"/>
                </a:ext>
              </a:extLst>
            </p:cNvPr>
            <p:cNvGrpSpPr/>
            <p:nvPr/>
          </p:nvGrpSpPr>
          <p:grpSpPr>
            <a:xfrm>
              <a:off x="6494210" y="3176501"/>
              <a:ext cx="785914" cy="490158"/>
              <a:chOff x="8103963" y="2588839"/>
              <a:chExt cx="785914" cy="490158"/>
            </a:xfrm>
          </p:grpSpPr>
          <p:sp>
            <p:nvSpPr>
              <p:cNvPr id="10" name="오른쪽 화살표[R] 9">
                <a:extLst>
                  <a:ext uri="{FF2B5EF4-FFF2-40B4-BE49-F238E27FC236}">
                    <a16:creationId xmlns:a16="http://schemas.microsoft.com/office/drawing/2014/main" id="{0D774A03-D8A7-28F2-51CE-FD33BCF98F60}"/>
                  </a:ext>
                </a:extLst>
              </p:cNvPr>
              <p:cNvSpPr/>
              <p:nvPr/>
            </p:nvSpPr>
            <p:spPr>
              <a:xfrm>
                <a:off x="8207629" y="2588839"/>
                <a:ext cx="463607" cy="197223"/>
              </a:xfrm>
              <a:prstGeom prst="rightArrow">
                <a:avLst>
                  <a:gd name="adj1" fmla="val 27534"/>
                  <a:gd name="adj2" fmla="val 85135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1A36D4-81D8-1EFD-792D-E0E7A7AFCB15}"/>
                  </a:ext>
                </a:extLst>
              </p:cNvPr>
              <p:cNvSpPr txBox="1"/>
              <p:nvPr/>
            </p:nvSpPr>
            <p:spPr>
              <a:xfrm>
                <a:off x="8103963" y="2786062"/>
                <a:ext cx="785914" cy="292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ko-KR" altLang="en-US" sz="1100" b="1" dirty="0">
                    <a:solidFill>
                      <a:schemeClr val="accent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적용 후</a:t>
                </a:r>
                <a:endParaRPr lang="ko-Kore-KR" altLang="en-US" sz="1100" b="1" dirty="0">
                  <a:solidFill>
                    <a:schemeClr val="accent6"/>
                  </a:solidFill>
                  <a:latin typeface="NanumSquare_ac Bold" panose="020B0600000101010101" pitchFamily="34" charset="-127"/>
                  <a:ea typeface="NanumSquare_ac Bold" panose="020B0600000101010101" pitchFamily="34" charset="-127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82D4C33-7687-0C74-F46B-97736CAFB7E0}"/>
              </a:ext>
            </a:extLst>
          </p:cNvPr>
          <p:cNvGrpSpPr/>
          <p:nvPr/>
        </p:nvGrpSpPr>
        <p:grpSpPr>
          <a:xfrm>
            <a:off x="4039571" y="4670063"/>
            <a:ext cx="2930698" cy="430887"/>
            <a:chOff x="5294358" y="4692110"/>
            <a:chExt cx="2644266" cy="43088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2D0378-B76A-CEE4-78A1-30B9E384BA09}"/>
                </a:ext>
              </a:extLst>
            </p:cNvPr>
            <p:cNvSpPr txBox="1"/>
            <p:nvPr/>
          </p:nvSpPr>
          <p:spPr>
            <a:xfrm>
              <a:off x="5294358" y="4692110"/>
              <a:ext cx="256214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Toffoli : 63 </a:t>
              </a:r>
              <a:r>
                <a:rPr kumimoji="1" lang="en-US" altLang="ko-Kore-KR" sz="1100" b="1" dirty="0">
                  <a:latin typeface="NanumSquare_ac Bold" panose="020B0600000101010101" pitchFamily="34" charset="-127"/>
                  <a:ea typeface="NanumSquare_ac Bold" panose="020B0600000101010101" pitchFamily="34" charset="-127"/>
                  <a:sym typeface="Wingdings" pitchFamily="2" charset="2"/>
                </a:rPr>
                <a:t></a:t>
              </a:r>
              <a:endParaRPr kumimoji="1" lang="en-US" altLang="ko-Kore-KR" sz="1100" b="1" dirty="0">
                <a:latin typeface="NanumSquare_ac Bold" panose="020B0600000101010101" pitchFamily="34" charset="-127"/>
                <a:ea typeface="NanumSquare_ac Bold" panose="020B0600000101010101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156A03-52BA-9BA4-3DF7-3EE768027530}"/>
                </a:ext>
              </a:extLst>
            </p:cNvPr>
            <p:cNvSpPr txBox="1"/>
            <p:nvPr/>
          </p:nvSpPr>
          <p:spPr>
            <a:xfrm>
              <a:off x="6169011" y="4692110"/>
              <a:ext cx="1769613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11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AND : 10+</a:t>
              </a:r>
              <a:r>
                <a:rPr kumimoji="1" lang="en-US" altLang="ko-Kore-KR" sz="1100" b="1" dirty="0">
                  <a:solidFill>
                    <a:schemeClr val="accent5">
                      <a:lumMod val="75000"/>
                    </a:schemeClr>
                  </a:solidFill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5</a:t>
              </a:r>
              <a:r>
                <a:rPr kumimoji="1" lang="en-US" altLang="ko-Kore-KR" sz="11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+</a:t>
              </a:r>
              <a:r>
                <a:rPr kumimoji="1" lang="en-US" altLang="ko-Kore-KR" sz="1100" b="1" dirty="0">
                  <a:solidFill>
                    <a:srgbClr val="C00000"/>
                  </a:solidFill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8</a:t>
              </a:r>
              <a:r>
                <a:rPr kumimoji="1" lang="en-US" altLang="ko-KR" sz="11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+</a:t>
              </a:r>
              <a:r>
                <a:rPr kumimoji="1"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6</a:t>
              </a:r>
              <a:r>
                <a:rPr kumimoji="1" lang="en-US" altLang="ko-KR" sz="11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+</a:t>
              </a:r>
              <a:r>
                <a:rPr kumimoji="1" lang="en-US" altLang="ko-Kore-KR" sz="1100" b="1" dirty="0">
                  <a:solidFill>
                    <a:schemeClr val="accent5">
                      <a:lumMod val="75000"/>
                    </a:schemeClr>
                  </a:solidFill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4</a:t>
              </a:r>
              <a:r>
                <a:rPr kumimoji="1" lang="en-US" altLang="ko-Kore-KR" sz="11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 = 33</a:t>
              </a:r>
            </a:p>
            <a:p>
              <a:r>
                <a:rPr kumimoji="1" lang="en-US" altLang="ko-Kore-KR" sz="11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AND </a:t>
              </a:r>
              <a:r>
                <a:rPr kumimoji="1" lang="en-US" altLang="ko-Kore-KR" sz="1100" b="1" dirty="0" err="1"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dag</a:t>
              </a:r>
              <a:r>
                <a:rPr kumimoji="1" lang="en-US" altLang="ko-Kore-KR" sz="11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 : </a:t>
              </a:r>
              <a:r>
                <a:rPr kumimoji="1" lang="en-US" altLang="ko-Kore-KR" sz="1100" b="1" dirty="0">
                  <a:solidFill>
                    <a:schemeClr val="accent5">
                      <a:lumMod val="75000"/>
                    </a:schemeClr>
                  </a:solidFill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5</a:t>
              </a:r>
              <a:r>
                <a:rPr kumimoji="1" lang="en-US" altLang="ko-Kore-KR" sz="11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+</a:t>
              </a:r>
              <a:r>
                <a:rPr kumimoji="1"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5</a:t>
              </a:r>
              <a:r>
                <a:rPr kumimoji="1" lang="en-US" altLang="ko-Kore-KR" sz="11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+</a:t>
              </a:r>
              <a:r>
                <a:rPr kumimoji="1" lang="en-US" altLang="ko-Kore-KR" sz="1100" b="1" dirty="0">
                  <a:solidFill>
                    <a:srgbClr val="C00000"/>
                  </a:solidFill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7</a:t>
              </a:r>
              <a:r>
                <a:rPr kumimoji="1" lang="en-US" altLang="ko-Kore-KR" sz="11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+</a:t>
              </a:r>
              <a:r>
                <a:rPr kumimoji="1" lang="en-US" altLang="ko-Kore-KR" sz="1100" b="1" dirty="0">
                  <a:solidFill>
                    <a:schemeClr val="accent5">
                      <a:lumMod val="75000"/>
                    </a:schemeClr>
                  </a:solidFill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4</a:t>
              </a:r>
              <a:r>
                <a:rPr kumimoji="1" lang="en-US" altLang="ko-Kore-KR" sz="11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+9 = 30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F0E3BB3-F669-EFA4-34A5-16F7BA293F02}"/>
              </a:ext>
            </a:extLst>
          </p:cNvPr>
          <p:cNvSpPr txBox="1"/>
          <p:nvPr/>
        </p:nvSpPr>
        <p:spPr>
          <a:xfrm>
            <a:off x="4094820" y="5186970"/>
            <a:ext cx="2696274" cy="57573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1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AND – 2T + 2T’ + 2H + S + 8CNOT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1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AND </a:t>
            </a:r>
            <a:r>
              <a:rPr kumimoji="1" lang="en-US" altLang="ko-Kore-KR" sz="1100" b="1" dirty="0" err="1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dag</a:t>
            </a:r>
            <a:r>
              <a:rPr kumimoji="1" lang="en-US" altLang="ko-Kore-KR" sz="11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- H + M + 2S + X + S’ + 2CNOT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3FC2FB-509B-F74D-8FF5-F70AB9C15B06}"/>
              </a:ext>
            </a:extLst>
          </p:cNvPr>
          <p:cNvSpPr txBox="1"/>
          <p:nvPr/>
        </p:nvSpPr>
        <p:spPr>
          <a:xfrm>
            <a:off x="7987598" y="5674996"/>
            <a:ext cx="3816895" cy="9541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&lt;</a:t>
            </a:r>
            <a:r>
              <a:rPr kumimoji="1" lang="ko-KR" altLang="en-US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</a:t>
            </a:r>
            <a:r>
              <a:rPr kumimoji="1" lang="en-US" altLang="ko-KR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n=10</a:t>
            </a:r>
            <a:r>
              <a:rPr kumimoji="1" lang="ko-KR" altLang="en-US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일 때 자원 추정 결과 </a:t>
            </a:r>
            <a:r>
              <a:rPr kumimoji="1" lang="en-US" altLang="ko-KR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&gt;</a:t>
            </a:r>
          </a:p>
          <a:p>
            <a:pPr marL="342900" indent="-342900">
              <a:buAutoNum type="arabicPeriod"/>
            </a:pPr>
            <a:r>
              <a:rPr kumimoji="1" lang="en-US" altLang="ko-KR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Qubit </a:t>
            </a:r>
            <a:r>
              <a:rPr kumimoji="1" lang="ko-KR" altLang="en-US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수 </a:t>
            </a:r>
            <a:r>
              <a:rPr kumimoji="1" lang="en-US" altLang="ko-KR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+10</a:t>
            </a:r>
          </a:p>
          <a:p>
            <a:pPr marL="342900" indent="-342900">
              <a:buAutoNum type="arabicPeriod"/>
            </a:pPr>
            <a:r>
              <a:rPr kumimoji="1" lang="en-US" altLang="ko-KR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T, T’, H, S, M </a:t>
            </a:r>
            <a:r>
              <a:rPr kumimoji="1" lang="ko-KR" altLang="en-US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모두 추가된 </a:t>
            </a:r>
            <a:r>
              <a:rPr kumimoji="1" lang="en-US" altLang="ko-KR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AND</a:t>
            </a:r>
            <a:r>
              <a:rPr kumimoji="1" lang="ko-KR" altLang="en-US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연산만큼 증가</a:t>
            </a:r>
            <a:endParaRPr kumimoji="1" lang="en-US" altLang="ko-KR" sz="14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kumimoji="1" lang="en-US" altLang="ko-Kore-KR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CNOT + 324 (8x33 + 2x30)</a:t>
            </a:r>
          </a:p>
        </p:txBody>
      </p:sp>
    </p:spTree>
    <p:extLst>
      <p:ext uri="{BB962C8B-B14F-4D97-AF65-F5344CB8AC3E}">
        <p14:creationId xmlns:p14="http://schemas.microsoft.com/office/powerpoint/2010/main" val="3366702232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37484</TotalTime>
  <Words>620</Words>
  <Application>Microsoft Macintosh PowerPoint</Application>
  <PresentationFormat>와이드스크린</PresentationFormat>
  <Paragraphs>86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NanumSquare_ac</vt:lpstr>
      <vt:lpstr>Cambria Math</vt:lpstr>
      <vt:lpstr>NanumSquare_ac Bold</vt:lpstr>
      <vt:lpstr>Wingdings</vt:lpstr>
      <vt:lpstr>맑은 고딕</vt:lpstr>
      <vt:lpstr>NanumSquare_ac ExtraBold</vt:lpstr>
      <vt:lpstr>Arial</vt:lpstr>
      <vt:lpstr>나눔스퀘어_ac</vt:lpstr>
      <vt:lpstr>제목 테마</vt:lpstr>
      <vt:lpstr>Quantum AND gate</vt:lpstr>
      <vt:lpstr>PowerPoint 프레젠테이션</vt:lpstr>
      <vt:lpstr>01. Quantum AND gate</vt:lpstr>
      <vt:lpstr>01. Quantum AND gate</vt:lpstr>
      <vt:lpstr>01. Quantum AND gate</vt:lpstr>
      <vt:lpstr>02. Draper Adder (Replace Toffoli  Quantum AND gate)</vt:lpstr>
      <vt:lpstr>02. Draper Adder (Replace Toffoli  Quantum AND gate)</vt:lpstr>
      <vt:lpstr>02. Draper Adder (Replace Toffoli  Quantum AND gate)</vt:lpstr>
      <vt:lpstr>02. Draper Adder (Replace Toffoli  Quantum AND gate)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임 세진</cp:lastModifiedBy>
  <cp:revision>798</cp:revision>
  <dcterms:created xsi:type="dcterms:W3CDTF">2019-03-05T04:29:07Z</dcterms:created>
  <dcterms:modified xsi:type="dcterms:W3CDTF">2023-03-26T18:02:08Z</dcterms:modified>
</cp:coreProperties>
</file>