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269" r:id="rId3"/>
    <p:sldId id="275" r:id="rId4"/>
    <p:sldId id="280" r:id="rId5"/>
    <p:sldId id="281" r:id="rId6"/>
    <p:sldId id="286" r:id="rId7"/>
    <p:sldId id="287" r:id="rId8"/>
    <p:sldId id="27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2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8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2020. 5. 12.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2020. 5. 12.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800" b="1" dirty="0">
                <a:latin typeface="Eurostile" panose="020B0504020202050204" pitchFamily="34" charset="0"/>
              </a:rPr>
              <a:t>deep learning optimization</a:t>
            </a:r>
            <a:br>
              <a:rPr lang="en-US" altLang="ko-KR" sz="4800" b="1" dirty="0">
                <a:latin typeface="Eurostile" panose="020B0504020202050204" pitchFamily="34" charset="0"/>
              </a:rPr>
            </a:br>
            <a:r>
              <a:rPr lang="en-US" altLang="ko-KR" sz="2000" b="1" dirty="0">
                <a:latin typeface="Eurostile" panose="020B0504020202050204" pitchFamily="34" charset="0"/>
              </a:rPr>
              <a:t>cross</a:t>
            </a:r>
            <a:r>
              <a:rPr lang="ko-KR" altLang="en-US" sz="2000" b="1" dirty="0">
                <a:latin typeface="Eurostile" panose="020B0504020202050204" pitchFamily="34" charset="0"/>
              </a:rPr>
              <a:t> </a:t>
            </a:r>
            <a:r>
              <a:rPr lang="en-US" altLang="ko-KR" sz="2000" b="1" dirty="0">
                <a:latin typeface="Eurostile" panose="020B0504020202050204" pitchFamily="34" charset="0"/>
              </a:rPr>
              <a:t>validation &amp; grid search &amp; callbacks</a:t>
            </a:r>
            <a:endParaRPr lang="ko-KR" altLang="en-US" sz="4800" b="1" dirty="0">
              <a:latin typeface="Eurostile" panose="020B0504020202050204" pitchFamily="34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" altLang="ko-KR" sz="1200" dirty="0">
                <a:latin typeface="+mj-lt"/>
              </a:rPr>
              <a:t>https://</a:t>
            </a:r>
            <a:r>
              <a:rPr lang="en" altLang="ko-KR" sz="1200" dirty="0" err="1">
                <a:latin typeface="+mj-lt"/>
              </a:rPr>
              <a:t>youtu.be</a:t>
            </a:r>
            <a:r>
              <a:rPr lang="en" altLang="ko-KR" sz="1200" dirty="0">
                <a:latin typeface="+mj-lt"/>
              </a:rPr>
              <a:t>/h9ZeElQqwjY</a:t>
            </a:r>
            <a:endParaRPr lang="ko-KR" alt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Eurostile" panose="020B0504020202050204" pitchFamily="34" charset="0"/>
              </a:rPr>
              <a:t>k-fold cross validation</a:t>
            </a:r>
            <a:endParaRPr lang="ko-KR" altLang="en-US" dirty="0">
              <a:latin typeface="Eurostile" panose="020B0504020202050204" pitchFamily="34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>
                <a:latin typeface="Eurostile" panose="020B0504020202050204" pitchFamily="34" charset="0"/>
              </a:rPr>
              <a:t>grid search</a:t>
            </a:r>
            <a:endParaRPr lang="ko-KR" altLang="en-US" dirty="0">
              <a:latin typeface="Eurostile" panose="020B0504020202050204" pitchFamily="34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>
                <a:latin typeface="Eurostile" panose="020B0504020202050204" pitchFamily="34" charset="0"/>
              </a:rPr>
              <a:t>call back</a:t>
            </a:r>
            <a:endParaRPr lang="ko-KR" altLang="en-US" dirty="0">
              <a:latin typeface="Eurostile" panose="020B0504020202050204" pitchFamily="34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B513F8-423D-D647-A5E7-906D8170F749}"/>
              </a:ext>
            </a:extLst>
          </p:cNvPr>
          <p:cNvSpPr/>
          <p:nvPr/>
        </p:nvSpPr>
        <p:spPr>
          <a:xfrm>
            <a:off x="3686175" y="3838575"/>
            <a:ext cx="7839075" cy="2028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cross validation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8E562070-3925-EA49-96BE-86C4D4038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validation data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사용하여 모델 성능 검증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training 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과정과 동일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목적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새로운 데이터에 대한 </a:t>
            </a:r>
            <a:r>
              <a:rPr lang="ko-KR" altLang="en-US" sz="1400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성능 예측</a:t>
            </a:r>
            <a:endParaRPr lang="en-US" altLang="ko-KR" sz="1400" dirty="0">
              <a:solidFill>
                <a:srgbClr val="0070C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sz="1400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최적 모델 설계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(hyperparameter tuning 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통해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Cross validation(</a:t>
            </a:r>
            <a:r>
              <a:rPr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교차 검증</a:t>
            </a:r>
            <a:r>
              <a:rPr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보통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training data set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 작은 경우 사용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k-fold cross validation 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주로 사용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모든 </a:t>
            </a:r>
            <a:r>
              <a:rPr lang="en-US" altLang="ko-KR" sz="1400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data</a:t>
            </a:r>
            <a:r>
              <a:rPr lang="ko-KR" altLang="en-US" sz="1400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 </a:t>
            </a:r>
            <a:r>
              <a:rPr lang="en-US" altLang="ko-KR" sz="1400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validation data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한번씩 사용 </a:t>
            </a:r>
            <a:b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특정 </a:t>
            </a: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dataset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에 </a:t>
            </a:r>
            <a:r>
              <a:rPr lang="en-US" altLang="ko-KR" sz="1400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overfitting </a:t>
            </a:r>
            <a:r>
              <a:rPr lang="ko-KR" altLang="en-US" sz="1400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방지</a:t>
            </a:r>
            <a:endParaRPr lang="en-US" altLang="ko-KR" sz="1400" dirty="0">
              <a:solidFill>
                <a:srgbClr val="C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모든 </a:t>
            </a:r>
            <a:r>
              <a:rPr lang="en-US" altLang="ko-KR" sz="1400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data</a:t>
            </a:r>
            <a:r>
              <a:rPr lang="ko-KR" altLang="en-US" sz="1400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가 </a:t>
            </a:r>
            <a:r>
              <a:rPr lang="en-US" altLang="ko-KR" sz="1400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training data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로 한번씩 사용 </a:t>
            </a:r>
            <a:b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</a:b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</a:t>
            </a:r>
            <a:r>
              <a:rPr lang="ko-KR" altLang="en-US" sz="1400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정확도 향상</a:t>
            </a:r>
            <a:r>
              <a:rPr lang="en-US" altLang="ko-KR" sz="1400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&amp; underfitting </a:t>
            </a:r>
            <a:r>
              <a:rPr lang="ko-KR" altLang="en-US" sz="1400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방지</a:t>
            </a:r>
            <a:endParaRPr lang="en-US" altLang="ko-KR" sz="1400" dirty="0">
              <a:solidFill>
                <a:srgbClr val="C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training, validation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에 </a:t>
            </a:r>
            <a:r>
              <a:rPr lang="ko-KR" altLang="en-US" sz="1400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많은 시간 소요</a:t>
            </a:r>
            <a:endParaRPr lang="en-US" altLang="ko-KR" sz="1400" dirty="0">
              <a:solidFill>
                <a:srgbClr val="0070C0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endParaRPr lang="ko-KR" altLang="en-US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31E1006-52B4-9647-A7AC-636E9EAFA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808993"/>
              </p:ext>
            </p:extLst>
          </p:nvPr>
        </p:nvGraphicFramePr>
        <p:xfrm>
          <a:off x="5661450" y="4073143"/>
          <a:ext cx="5839497" cy="11872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46499">
                  <a:extLst>
                    <a:ext uri="{9D8B030D-6E8A-4147-A177-3AD203B41FA5}">
                      <a16:colId xmlns:a16="http://schemas.microsoft.com/office/drawing/2014/main" val="328471048"/>
                    </a:ext>
                  </a:extLst>
                </a:gridCol>
                <a:gridCol w="1946499">
                  <a:extLst>
                    <a:ext uri="{9D8B030D-6E8A-4147-A177-3AD203B41FA5}">
                      <a16:colId xmlns:a16="http://schemas.microsoft.com/office/drawing/2014/main" val="2843064336"/>
                    </a:ext>
                  </a:extLst>
                </a:gridCol>
                <a:gridCol w="1946499">
                  <a:extLst>
                    <a:ext uri="{9D8B030D-6E8A-4147-A177-3AD203B41FA5}">
                      <a16:colId xmlns:a16="http://schemas.microsoft.com/office/drawing/2014/main" val="2513259288"/>
                    </a:ext>
                  </a:extLst>
                </a:gridCol>
              </a:tblGrid>
              <a:tr h="395765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>
                          <a:latin typeface="Nanum Myeongjo" panose="02020603020101020101" pitchFamily="18" charset="-127"/>
                          <a:ea typeface="Nanum Myeongjo" panose="02020603020101020101" pitchFamily="18" charset="-127"/>
                        </a:rPr>
                        <a:t>test</a:t>
                      </a:r>
                      <a:endParaRPr lang="ko-Kore-KR" sz="1600" b="1" i="0" dirty="0">
                        <a:latin typeface="Nanum Myeongjo" panose="02020603020101020101" pitchFamily="18" charset="-127"/>
                        <a:ea typeface="Nanum Myeongjo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sz="1600" b="1" i="0" dirty="0">
                          <a:latin typeface="Nanum Myeongjo" panose="02020603020101020101" pitchFamily="18" charset="-127"/>
                          <a:ea typeface="Nanum Myeongjo" panose="02020603020101020101" pitchFamily="18" charset="-127"/>
                        </a:rPr>
                        <a:t>training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sz="1600" b="1" i="0" dirty="0">
                          <a:latin typeface="Nanum Myeongjo" panose="02020603020101020101" pitchFamily="18" charset="-127"/>
                          <a:ea typeface="Nanum Myeongjo" panose="02020603020101020101" pitchFamily="18" charset="-127"/>
                        </a:rPr>
                        <a:t>training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91989"/>
                  </a:ext>
                </a:extLst>
              </a:tr>
              <a:tr h="395765">
                <a:tc>
                  <a:txBody>
                    <a:bodyPr/>
                    <a:lstStyle/>
                    <a:p>
                      <a:pPr algn="ctr"/>
                      <a:r>
                        <a:rPr lang="ko-Kore-KR" sz="1600" b="1" i="0" dirty="0">
                          <a:latin typeface="Nanum Myeongjo" panose="02020603020101020101" pitchFamily="18" charset="-127"/>
                          <a:ea typeface="Nanum Myeongjo" panose="02020603020101020101" pitchFamily="18" charset="-127"/>
                        </a:rPr>
                        <a:t>training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>
                          <a:latin typeface="Nanum Myeongjo" panose="02020603020101020101" pitchFamily="18" charset="-127"/>
                          <a:ea typeface="Nanum Myeongjo" panose="02020603020101020101" pitchFamily="18" charset="-127"/>
                        </a:rPr>
                        <a:t>test</a:t>
                      </a:r>
                      <a:endParaRPr lang="ko-Kore-KR" sz="1600" b="1" i="0" dirty="0">
                        <a:latin typeface="Nanum Myeongjo" panose="02020603020101020101" pitchFamily="18" charset="-127"/>
                        <a:ea typeface="Nanum Myeongjo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sz="1600" b="1" i="0" dirty="0">
                          <a:latin typeface="Nanum Myeongjo" panose="02020603020101020101" pitchFamily="18" charset="-127"/>
                          <a:ea typeface="Nanum Myeongjo" panose="02020603020101020101" pitchFamily="18" charset="-127"/>
                        </a:rPr>
                        <a:t>training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8117"/>
                  </a:ext>
                </a:extLst>
              </a:tr>
              <a:tr h="395765">
                <a:tc>
                  <a:txBody>
                    <a:bodyPr/>
                    <a:lstStyle/>
                    <a:p>
                      <a:pPr algn="ctr"/>
                      <a:r>
                        <a:rPr lang="ko-Kore-KR" sz="1600" b="1" i="0" dirty="0">
                          <a:latin typeface="Nanum Myeongjo" panose="02020603020101020101" pitchFamily="18" charset="-127"/>
                          <a:ea typeface="Nanum Myeongjo" panose="02020603020101020101" pitchFamily="18" charset="-127"/>
                        </a:rPr>
                        <a:t>training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sz="1600" b="1" i="0" dirty="0">
                          <a:latin typeface="Nanum Myeongjo" panose="02020603020101020101" pitchFamily="18" charset="-127"/>
                          <a:ea typeface="Nanum Myeongjo" panose="02020603020101020101" pitchFamily="18" charset="-127"/>
                        </a:rPr>
                        <a:t>training</a:t>
                      </a: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dirty="0">
                          <a:latin typeface="Nanum Myeongjo" panose="02020603020101020101" pitchFamily="18" charset="-127"/>
                          <a:ea typeface="Nanum Myeongjo" panose="02020603020101020101" pitchFamily="18" charset="-127"/>
                        </a:rPr>
                        <a:t>test</a:t>
                      </a:r>
                      <a:endParaRPr lang="ko-Kore-KR" sz="1600" b="1" i="0" dirty="0">
                        <a:latin typeface="Nanum Myeongjo" panose="02020603020101020101" pitchFamily="18" charset="-127"/>
                        <a:ea typeface="Nanum Myeongjo" panose="02020603020101020101" pitchFamily="18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2638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609CDAA-4E86-F14F-9A8A-37021C2D9EFD}"/>
              </a:ext>
            </a:extLst>
          </p:cNvPr>
          <p:cNvSpPr txBox="1"/>
          <p:nvPr/>
        </p:nvSpPr>
        <p:spPr>
          <a:xfrm>
            <a:off x="6699459" y="5397698"/>
            <a:ext cx="376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Nanum Myeongjo" panose="02020603020101020101" pitchFamily="18" charset="-127"/>
                <a:ea typeface="Nanum Myeongjo" panose="02020603020101020101" pitchFamily="18" charset="-127"/>
              </a:rPr>
              <a:t>각 경우의 정확도의 평균으로 최종 평가 </a:t>
            </a:r>
            <a:endParaRPr lang="ko-Kore-KR" sz="1400" b="1" dirty="0">
              <a:latin typeface="Nanum Myeongjo" panose="02020603020101020101" pitchFamily="18" charset="-127"/>
              <a:ea typeface="Nanum Myeongjo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k-fold cross validation</a:t>
            </a:r>
            <a:endParaRPr lang="ko-KR" altLang="en-US" b="1" dirty="0">
              <a:latin typeface="Eurostile" panose="020B0504020202050204" pitchFamily="34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95DACA2-70E6-1543-91DF-304D6C12C429}"/>
              </a:ext>
            </a:extLst>
          </p:cNvPr>
          <p:cNvGrpSpPr/>
          <p:nvPr/>
        </p:nvGrpSpPr>
        <p:grpSpPr>
          <a:xfrm>
            <a:off x="411920" y="2004290"/>
            <a:ext cx="11384956" cy="3654411"/>
            <a:chOff x="411918" y="2447635"/>
            <a:chExt cx="11384956" cy="365441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61201F3-8F4C-7548-B6A1-AED86A601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1918" y="2447635"/>
              <a:ext cx="11384956" cy="1918800"/>
            </a:xfrm>
            <a:prstGeom prst="rect">
              <a:avLst/>
            </a:prstGeom>
          </p:spPr>
        </p:pic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E9B0F66A-5958-084C-B0DD-E5F9B44D4207}"/>
                </a:ext>
              </a:extLst>
            </p:cNvPr>
            <p:cNvSpPr/>
            <p:nvPr/>
          </p:nvSpPr>
          <p:spPr>
            <a:xfrm>
              <a:off x="5200073" y="2743200"/>
              <a:ext cx="895927" cy="369455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638BEC74-AE03-7543-A78B-B7ADC46481D4}"/>
                </a:ext>
              </a:extLst>
            </p:cNvPr>
            <p:cNvSpPr/>
            <p:nvPr/>
          </p:nvSpPr>
          <p:spPr>
            <a:xfrm>
              <a:off x="5075382" y="3370089"/>
              <a:ext cx="1667163" cy="369455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420BC4-F557-5F46-8FA1-FDEE05C92002}"/>
                </a:ext>
              </a:extLst>
            </p:cNvPr>
            <p:cNvSpPr txBox="1"/>
            <p:nvPr/>
          </p:nvSpPr>
          <p:spPr>
            <a:xfrm>
              <a:off x="4992258" y="3096782"/>
              <a:ext cx="264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600" b="1" dirty="0">
                  <a:solidFill>
                    <a:srgbClr val="FFC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모델 생성했던 함수명</a:t>
              </a: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69077F94-1E32-F041-A623-EC14AAE4669E}"/>
                </a:ext>
              </a:extLst>
            </p:cNvPr>
            <p:cNvSpPr/>
            <p:nvPr/>
          </p:nvSpPr>
          <p:spPr>
            <a:xfrm>
              <a:off x="2152073" y="3661035"/>
              <a:ext cx="1616363" cy="369455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093BB8-4701-D549-BF18-3EFECDCB488B}"/>
                </a:ext>
              </a:extLst>
            </p:cNvPr>
            <p:cNvSpPr txBox="1"/>
            <p:nvPr/>
          </p:nvSpPr>
          <p:spPr>
            <a:xfrm>
              <a:off x="1874985" y="3090446"/>
              <a:ext cx="2641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600" b="1" dirty="0">
                  <a:solidFill>
                    <a:srgbClr val="FFC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몇 개의 세트로 나눌 것인지</a:t>
              </a:r>
            </a:p>
          </p:txBody>
        </p: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40D887DB-96EE-9A4B-A85B-BA2E45BBB40F}"/>
                </a:ext>
              </a:extLst>
            </p:cNvPr>
            <p:cNvSpPr/>
            <p:nvPr/>
          </p:nvSpPr>
          <p:spPr>
            <a:xfrm>
              <a:off x="1741054" y="3980225"/>
              <a:ext cx="2184401" cy="369455"/>
            </a:xfrm>
            <a:prstGeom prst="fram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4C25C77-ACDC-064E-9BF1-010AE11352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/>
            <a:stretch/>
          </p:blipFill>
          <p:spPr>
            <a:xfrm>
              <a:off x="1076036" y="5416246"/>
              <a:ext cx="4572000" cy="685800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F7F0F4D-6EC7-6C4D-820F-F68AB8289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-2703" b="5406"/>
            <a:stretch/>
          </p:blipFill>
          <p:spPr>
            <a:xfrm>
              <a:off x="5791200" y="5398483"/>
              <a:ext cx="4664363" cy="703563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603499-15A6-9F43-9E82-A800BA7A148D}"/>
                </a:ext>
              </a:extLst>
            </p:cNvPr>
            <p:cNvSpPr txBox="1"/>
            <p:nvPr/>
          </p:nvSpPr>
          <p:spPr>
            <a:xfrm>
              <a:off x="1348513" y="5009246"/>
              <a:ext cx="42579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각 </a:t>
              </a:r>
              <a:r>
                <a:rPr kumimoji="1" lang="en-US" altLang="ko-Kore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dataset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에 대해 </a:t>
              </a:r>
              <a:r>
                <a:rPr kumimoji="1" lang="en-US" altLang="ko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epoch</a:t>
              </a:r>
              <a:r>
                <a:rPr kumimoji="1" lang="ko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이 끝나면 정확도 산출</a:t>
              </a:r>
              <a:endParaRPr kumimoji="1" lang="ko-Kore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EBAB1A9-E4F2-1A40-B6F0-7EE43E7F0EEC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2833255" y="4349680"/>
              <a:ext cx="0" cy="61191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4A16E01-C74D-5747-9D55-59A12AC0CDB8}"/>
                </a:ext>
              </a:extLst>
            </p:cNvPr>
            <p:cNvSpPr txBox="1"/>
            <p:nvPr/>
          </p:nvSpPr>
          <p:spPr>
            <a:xfrm>
              <a:off x="5908963" y="5009246"/>
              <a:ext cx="55233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이 값들이 크게 차이나지 않는 경우 해당 모델을 선택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9841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A2897-051A-7944-883E-4DEDFB95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grid search</a:t>
            </a:r>
            <a:endParaRPr kumimoji="1" lang="ko-Kore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75C6C974-5028-3049-8498-F3FC23245A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ko-Kore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교차 검증을 통해 선택한 모델에 대해 </a:t>
            </a:r>
            <a:r>
              <a:rPr lang="ko-Kore-KR" altLang="en-US" sz="1600" b="1" dirty="0">
                <a:solidFill>
                  <a:srgbClr val="C0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최적 하이퍼 파라미터를 선택</a:t>
            </a:r>
            <a:endParaRPr lang="en-US" altLang="ko-Kore-KR" sz="1600" b="1" dirty="0">
              <a:solidFill>
                <a:srgbClr val="C00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설정한 </a:t>
            </a: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파라미터에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대해 모든 경우의 수로 학습하여 가장 좋은 </a:t>
            </a: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하이퍼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파라미터를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선택하면 됨</a:t>
            </a:r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  <a:buFont typeface="Wingdings" pitchFamily="2" charset="2"/>
              <a:buChar char="§"/>
            </a:pPr>
            <a:r>
              <a:rPr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training </a:t>
            </a:r>
            <a:r>
              <a:rPr lang="ko-KR" altLang="en-US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과정과 동일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C7A5566-AF57-0340-B815-EF042DC0B7DD}"/>
              </a:ext>
            </a:extLst>
          </p:cNvPr>
          <p:cNvGrpSpPr/>
          <p:nvPr/>
        </p:nvGrpSpPr>
        <p:grpSpPr>
          <a:xfrm>
            <a:off x="4942418" y="2004586"/>
            <a:ext cx="7157220" cy="3943925"/>
            <a:chOff x="3778635" y="1985820"/>
            <a:chExt cx="8260351" cy="429626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2D2E15D-092C-4145-8E8D-F463DD573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79393" y="1985820"/>
              <a:ext cx="8000687" cy="4296260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C3FF0A8-50A8-0C4A-8209-0DCB3076ED09}"/>
                </a:ext>
              </a:extLst>
            </p:cNvPr>
            <p:cNvGrpSpPr/>
            <p:nvPr/>
          </p:nvGrpSpPr>
          <p:grpSpPr>
            <a:xfrm>
              <a:off x="3778635" y="3020291"/>
              <a:ext cx="8260351" cy="1869335"/>
              <a:chOff x="3778635" y="3020291"/>
              <a:chExt cx="8260351" cy="1869335"/>
            </a:xfrm>
          </p:grpSpPr>
          <p:sp>
            <p:nvSpPr>
              <p:cNvPr id="6" name="액자 5">
                <a:extLst>
                  <a:ext uri="{FF2B5EF4-FFF2-40B4-BE49-F238E27FC236}">
                    <a16:creationId xmlns:a16="http://schemas.microsoft.com/office/drawing/2014/main" id="{522C63FC-C0F7-444E-8000-9980F59C3673}"/>
                  </a:ext>
                </a:extLst>
              </p:cNvPr>
              <p:cNvSpPr/>
              <p:nvPr/>
            </p:nvSpPr>
            <p:spPr>
              <a:xfrm>
                <a:off x="3778635" y="3020291"/>
                <a:ext cx="3250238" cy="1006764"/>
              </a:xfrm>
              <a:prstGeom prst="frame">
                <a:avLst>
                  <a:gd name="adj1" fmla="val 5161"/>
                </a:avLst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액자 6">
                <a:extLst>
                  <a:ext uri="{FF2B5EF4-FFF2-40B4-BE49-F238E27FC236}">
                    <a16:creationId xmlns:a16="http://schemas.microsoft.com/office/drawing/2014/main" id="{8E749A8A-6801-A74E-8B08-8967BF243B20}"/>
                  </a:ext>
                </a:extLst>
              </p:cNvPr>
              <p:cNvSpPr/>
              <p:nvPr/>
            </p:nvSpPr>
            <p:spPr>
              <a:xfrm>
                <a:off x="4974743" y="4048033"/>
                <a:ext cx="5046711" cy="323273"/>
              </a:xfrm>
              <a:prstGeom prst="fram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779952-B67B-8140-8751-E4F99BB5A4F9}"/>
                  </a:ext>
                </a:extLst>
              </p:cNvPr>
              <p:cNvSpPr txBox="1"/>
              <p:nvPr/>
            </p:nvSpPr>
            <p:spPr>
              <a:xfrm>
                <a:off x="7187749" y="3529713"/>
                <a:ext cx="4433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600" b="1" dirty="0">
                    <a:solidFill>
                      <a:srgbClr val="FFC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검색하고자 하는 하이퍼 파라미터를 설정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0A2D069-3C53-074F-BD92-C9241E08FC0A}"/>
                  </a:ext>
                </a:extLst>
              </p:cNvPr>
              <p:cNvSpPr txBox="1"/>
              <p:nvPr/>
            </p:nvSpPr>
            <p:spPr>
              <a:xfrm>
                <a:off x="7605532" y="4551072"/>
                <a:ext cx="44334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ore-KR" altLang="en-US" sz="1600" b="1" dirty="0">
                    <a:solidFill>
                      <a:srgbClr val="FFC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학습과정과 동일</a:t>
                </a:r>
                <a:r>
                  <a:rPr kumimoji="1" lang="en-US" altLang="ko-Kore-KR" sz="1600" b="1" dirty="0">
                    <a:solidFill>
                      <a:srgbClr val="FFC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(</a:t>
                </a:r>
                <a:r>
                  <a:rPr kumimoji="1" lang="en-US" altLang="ko-Kore-KR" sz="1600" b="1" dirty="0" err="1">
                    <a:solidFill>
                      <a:srgbClr val="FFC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model.fit</a:t>
                </a:r>
                <a:r>
                  <a:rPr kumimoji="1" lang="en-US" altLang="ko-Kore-KR" sz="1600" b="1" dirty="0">
                    <a:solidFill>
                      <a:srgbClr val="FFC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kumimoji="1" lang="ko-KR" altLang="en-US" sz="1600" b="1" dirty="0">
                    <a:solidFill>
                      <a:srgbClr val="FFC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대신 </a:t>
                </a:r>
                <a:r>
                  <a:rPr kumimoji="1" lang="en-US" altLang="ko-KR" sz="1600" b="1" dirty="0" err="1">
                    <a:solidFill>
                      <a:srgbClr val="FFC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grid.fit</a:t>
                </a:r>
                <a:r>
                  <a:rPr kumimoji="1" lang="en-US" altLang="ko-Kore-KR" sz="1600" b="1" dirty="0">
                    <a:solidFill>
                      <a:srgbClr val="FFC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)</a:t>
                </a:r>
                <a:endParaRPr kumimoji="1" lang="ko-Kore-KR" altLang="en-US" sz="1600" b="1" dirty="0">
                  <a:solidFill>
                    <a:srgbClr val="FFC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  <p:sp>
            <p:nvSpPr>
              <p:cNvPr id="10" name="액자 9">
                <a:extLst>
                  <a:ext uri="{FF2B5EF4-FFF2-40B4-BE49-F238E27FC236}">
                    <a16:creationId xmlns:a16="http://schemas.microsoft.com/office/drawing/2014/main" id="{82C5AADA-8373-EE4A-85CA-5C545BBE9B05}"/>
                  </a:ext>
                </a:extLst>
              </p:cNvPr>
              <p:cNvSpPr/>
              <p:nvPr/>
            </p:nvSpPr>
            <p:spPr>
              <a:xfrm>
                <a:off x="5082177" y="4532600"/>
                <a:ext cx="2445460" cy="251493"/>
              </a:xfrm>
              <a:prstGeom prst="frame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4" name="액자 13">
            <a:extLst>
              <a:ext uri="{FF2B5EF4-FFF2-40B4-BE49-F238E27FC236}">
                <a16:creationId xmlns:a16="http://schemas.microsoft.com/office/drawing/2014/main" id="{3E2C7ED1-1DA6-6748-8AB3-1FAD12D74415}"/>
              </a:ext>
            </a:extLst>
          </p:cNvPr>
          <p:cNvSpPr/>
          <p:nvPr/>
        </p:nvSpPr>
        <p:spPr>
          <a:xfrm>
            <a:off x="7267410" y="2433255"/>
            <a:ext cx="1645681" cy="212760"/>
          </a:xfrm>
          <a:prstGeom prst="frame">
            <a:avLst>
              <a:gd name="adj1" fmla="val 1121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F7D1B8CB-1CB3-E649-B8A8-01A0D29AAEB2}"/>
              </a:ext>
            </a:extLst>
          </p:cNvPr>
          <p:cNvSpPr/>
          <p:nvPr/>
        </p:nvSpPr>
        <p:spPr>
          <a:xfrm>
            <a:off x="6866008" y="2620377"/>
            <a:ext cx="1833611" cy="212760"/>
          </a:xfrm>
          <a:prstGeom prst="frame">
            <a:avLst>
              <a:gd name="adj1" fmla="val 1121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551ABB-3CC2-2C40-B250-B484FC105B62}"/>
              </a:ext>
            </a:extLst>
          </p:cNvPr>
          <p:cNvSpPr txBox="1"/>
          <p:nvPr/>
        </p:nvSpPr>
        <p:spPr>
          <a:xfrm>
            <a:off x="7782813" y="2833137"/>
            <a:ext cx="163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>
                <a:solidFill>
                  <a:srgbClr val="FFC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구성해놓은 모델</a:t>
            </a:r>
            <a:endParaRPr kumimoji="1" lang="ko-Kore-KR" altLang="en-US" sz="1600" b="1" dirty="0">
              <a:solidFill>
                <a:srgbClr val="FFC000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B3981D2-303A-3343-860B-47C66166A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760" y="5898777"/>
            <a:ext cx="5495503" cy="92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57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0A2897-051A-7944-883E-4DEDFB95B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Eurostile" panose="020B0504020202050204" pitchFamily="34" charset="0"/>
              </a:rPr>
              <a:t>call back</a:t>
            </a:r>
            <a:endParaRPr kumimoji="1" lang="ko-Kore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2FC2D6D-1FD0-8F47-94FB-7BE611A5693C}"/>
              </a:ext>
            </a:extLst>
          </p:cNvPr>
          <p:cNvGrpSpPr/>
          <p:nvPr/>
        </p:nvGrpSpPr>
        <p:grpSpPr>
          <a:xfrm>
            <a:off x="752475" y="2950694"/>
            <a:ext cx="11249025" cy="3263655"/>
            <a:chOff x="1066800" y="2362791"/>
            <a:chExt cx="11249025" cy="3263655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D9557E2-1AB5-1F4C-BE44-85B4F004039C}"/>
                </a:ext>
              </a:extLst>
            </p:cNvPr>
            <p:cNvSpPr/>
            <p:nvPr/>
          </p:nvSpPr>
          <p:spPr>
            <a:xfrm>
              <a:off x="3082194" y="3534377"/>
              <a:ext cx="6027612" cy="116955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" altLang="ko-Kore-KR" sz="16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patience</a:t>
              </a:r>
              <a:r>
                <a:rPr lang="en" altLang="ko-Kore-KR" sz="1600" b="1" dirty="0">
                  <a:solidFill>
                    <a:srgbClr val="222222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lang="en" altLang="ko-Kore-KR" sz="1600" dirty="0">
                  <a:solidFill>
                    <a:srgbClr val="222222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: </a:t>
              </a:r>
              <a:r>
                <a:rPr lang="ko-KR" altLang="en-US" sz="1600" dirty="0">
                  <a:solidFill>
                    <a:srgbClr val="222222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성능이 증가하지 않는 </a:t>
              </a:r>
              <a:r>
                <a:rPr lang="en-US" altLang="ko-KR" sz="1600" dirty="0">
                  <a:solidFill>
                    <a:srgbClr val="222222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epoch</a:t>
              </a:r>
              <a:r>
                <a:rPr lang="ko-KR" altLang="en-US" sz="1600" dirty="0">
                  <a:solidFill>
                    <a:srgbClr val="222222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을 몇 번 허용할 것인지</a:t>
              </a:r>
              <a:endParaRPr lang="en" altLang="ko-Kore-KR" sz="1600" dirty="0">
                <a:solidFill>
                  <a:srgbClr val="2222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" altLang="ko-Kore-KR" sz="16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baseline</a:t>
              </a:r>
              <a:r>
                <a:rPr lang="en" altLang="ko-Kore-KR" sz="1600" dirty="0">
                  <a:solidFill>
                    <a:srgbClr val="222222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 : </a:t>
              </a:r>
              <a:r>
                <a:rPr lang="ko-KR" altLang="en-US" sz="1600" dirty="0">
                  <a:solidFill>
                    <a:srgbClr val="222222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특정 값에 도달하였을 때 중지</a:t>
              </a:r>
              <a:endParaRPr lang="en-US" altLang="ko-KR" sz="1600" dirty="0">
                <a:solidFill>
                  <a:srgbClr val="222222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ore-KR" sz="1600" b="1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min / max </a:t>
              </a:r>
              <a:r>
                <a:rPr lang="en-US" altLang="ko-Kore-KR" sz="1600" dirty="0">
                  <a:solidFill>
                    <a:srgbClr val="222222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: </a:t>
              </a:r>
              <a:r>
                <a:rPr lang="ko-KR" altLang="en-US" sz="1600" dirty="0">
                  <a:solidFill>
                    <a:srgbClr val="222222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모니터링하고 있는 값이 최소가 될 때 </a:t>
              </a:r>
              <a:r>
                <a:rPr lang="en-US" altLang="ko-KR" sz="1600" dirty="0">
                  <a:solidFill>
                    <a:srgbClr val="222222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/ </a:t>
              </a:r>
              <a:r>
                <a:rPr lang="ko-KR" altLang="en-US" sz="1600" dirty="0">
                  <a:solidFill>
                    <a:srgbClr val="222222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최대가 될 때 중지</a:t>
              </a:r>
              <a:endParaRPr lang="ko-Kore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EFB5095-248B-0443-BAA1-C88A2EF40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6800" y="2362791"/>
              <a:ext cx="10058400" cy="1070733"/>
            </a:xfrm>
            <a:prstGeom prst="rect">
              <a:avLst/>
            </a:prstGeom>
          </p:spPr>
        </p:pic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F7743E8-4CCE-BA47-8004-5FCB650C6803}"/>
                </a:ext>
              </a:extLst>
            </p:cNvPr>
            <p:cNvGrpSpPr/>
            <p:nvPr/>
          </p:nvGrpSpPr>
          <p:grpSpPr>
            <a:xfrm>
              <a:off x="1066800" y="4929483"/>
              <a:ext cx="11249025" cy="696963"/>
              <a:chOff x="1066800" y="2039369"/>
              <a:chExt cx="11249025" cy="696963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CAC82BE3-4AC5-7B48-A432-94C74296FB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6800" y="2039369"/>
                <a:ext cx="10058400" cy="330200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071DCF-EF02-1A43-BE76-5FCDD5B183B5}"/>
                  </a:ext>
                </a:extLst>
              </p:cNvPr>
              <p:cNvSpPr txBox="1"/>
              <p:nvPr/>
            </p:nvSpPr>
            <p:spPr>
              <a:xfrm>
                <a:off x="7410450" y="2397778"/>
                <a:ext cx="49053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1600" dirty="0">
                    <a:solidFill>
                      <a:srgbClr val="C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call</a:t>
                </a:r>
                <a:r>
                  <a:rPr kumimoji="1" lang="en-US" altLang="ko-KR" sz="1600" dirty="0">
                    <a:solidFill>
                      <a:srgbClr val="C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backs</a:t>
                </a:r>
                <a:r>
                  <a:rPr kumimoji="1" lang="ko-KR" altLang="en-US" sz="1600" dirty="0">
                    <a:solidFill>
                      <a:srgbClr val="C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에 </a:t>
                </a:r>
                <a:r>
                  <a:rPr kumimoji="1" lang="en-US" altLang="ko-KR" sz="1600" dirty="0" err="1">
                    <a:solidFill>
                      <a:srgbClr val="C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early_stop</a:t>
                </a:r>
                <a:r>
                  <a:rPr kumimoji="1" lang="en-US" altLang="ko-KR" sz="1600" dirty="0">
                    <a:solidFill>
                      <a:srgbClr val="C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kumimoji="1" lang="ko-KR" altLang="en-US" sz="1600" dirty="0">
                    <a:solidFill>
                      <a:srgbClr val="C00000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객체를 넣어주어 적용</a:t>
                </a:r>
                <a:endParaRPr kumimoji="1" lang="ko-Kore-KR" altLang="en-US" sz="1600" dirty="0">
                  <a:solidFill>
                    <a:srgbClr val="C00000"/>
                  </a:solidFill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8AA0D2E-B0AB-634F-B7BF-8C77AD37E0F1}"/>
              </a:ext>
            </a:extLst>
          </p:cNvPr>
          <p:cNvSpPr txBox="1"/>
          <p:nvPr/>
        </p:nvSpPr>
        <p:spPr>
          <a:xfrm>
            <a:off x="409575" y="1157494"/>
            <a:ext cx="1112520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ore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callback 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deep learning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epoch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따른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overfitting, underfitting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방지하기 위해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epoch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많이 돌린 후 특정 지점에서 중지하는 방법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Earlystopping</a:t>
            </a:r>
            <a:r>
              <a:rPr kumimoji="1" lang="en-US" altLang="ko-KR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클래스 사용</a:t>
            </a:r>
            <a:endParaRPr kumimoji="1" lang="en-US" altLang="ko-KR" sz="16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구성 요소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 </a:t>
            </a:r>
            <a:r>
              <a:rPr kumimoji="1" lang="en-US" altLang="ko-KR" sz="1600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performance measure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모니터링할 성능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&amp; </a:t>
            </a:r>
            <a:r>
              <a:rPr kumimoji="1" lang="en-US" altLang="ko-KR" sz="1600" dirty="0">
                <a:solidFill>
                  <a:srgbClr val="0070C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trigger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학습을 멈출 기준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endParaRPr kumimoji="1" lang="ko-Kore-KR" altLang="en-US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9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281</Words>
  <Application>Microsoft Macintosh PowerPoint</Application>
  <PresentationFormat>와이드스크린</PresentationFormat>
  <Paragraphs>48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Apple SD Gothic Neo</vt:lpstr>
      <vt:lpstr>맑은 고딕</vt:lpstr>
      <vt:lpstr>Nanum Myeongjo</vt:lpstr>
      <vt:lpstr>Arial</vt:lpstr>
      <vt:lpstr>Eurostile</vt:lpstr>
      <vt:lpstr>Wingdings</vt:lpstr>
      <vt:lpstr>CryptoCraft 테마</vt:lpstr>
      <vt:lpstr>제목 테마</vt:lpstr>
      <vt:lpstr>deep learning optimization cross validation &amp; grid search &amp; callbacks</vt:lpstr>
      <vt:lpstr>PowerPoint 프레젠테이션</vt:lpstr>
      <vt:lpstr>cross validation</vt:lpstr>
      <vt:lpstr>k-fold cross validation</vt:lpstr>
      <vt:lpstr>grid search</vt:lpstr>
      <vt:lpstr>call back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현지</cp:lastModifiedBy>
  <cp:revision>44</cp:revision>
  <dcterms:created xsi:type="dcterms:W3CDTF">2019-03-05T04:29:07Z</dcterms:created>
  <dcterms:modified xsi:type="dcterms:W3CDTF">2020-05-12T09:38:22Z</dcterms:modified>
</cp:coreProperties>
</file>