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2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675529"/>
            <a:ext cx="8403773" cy="23876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모바일 게임 보안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https://youtu.be/nlkBismP3yk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코드사이드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c#</a:t>
            </a:r>
            <a:r>
              <a:rPr lang="ko-KR" altLang="en-US" dirty="0"/>
              <a:t>코드를 사용하는데 </a:t>
            </a:r>
            <a:r>
              <a:rPr lang="en-US" altLang="ko-KR" dirty="0"/>
              <a:t>il2cpp</a:t>
            </a:r>
            <a:r>
              <a:rPr lang="ko-KR" altLang="en-US" dirty="0"/>
              <a:t>로 빌드하게 되면 </a:t>
            </a:r>
            <a:r>
              <a:rPr lang="en-US" altLang="ko-KR" dirty="0" err="1"/>
              <a:t>c++</a:t>
            </a:r>
            <a:r>
              <a:rPr lang="ko-KR" altLang="en-US" dirty="0"/>
              <a:t>파일들로 바뀐다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리버싱</a:t>
            </a:r>
            <a:r>
              <a:rPr lang="ko-KR" altLang="en-US" dirty="0"/>
              <a:t> 용도로 쓰이는 </a:t>
            </a:r>
            <a:r>
              <a:rPr lang="en-US" altLang="ko-KR" dirty="0"/>
              <a:t>IDA</a:t>
            </a:r>
            <a:r>
              <a:rPr lang="ko-KR" altLang="en-US" dirty="0"/>
              <a:t>같은 프로그램을 활용하여 해킹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IDA</a:t>
            </a:r>
            <a:r>
              <a:rPr lang="ko-KR" altLang="en-US" dirty="0"/>
              <a:t>는 코드를 어셈블리어로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바꾸어주는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lvl="1"/>
            <a:r>
              <a:rPr lang="en-US" altLang="ko-KR" dirty="0" err="1"/>
              <a:t>Dll</a:t>
            </a:r>
            <a:r>
              <a:rPr lang="ko-KR" altLang="en-US" dirty="0"/>
              <a:t>파일 </a:t>
            </a:r>
            <a:r>
              <a:rPr lang="en-US" altLang="ko-KR" dirty="0"/>
              <a:t>-&gt; </a:t>
            </a:r>
            <a:r>
              <a:rPr lang="ko-KR" altLang="en-US" dirty="0"/>
              <a:t>어셈블리어 변경 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 분석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361B6-E563-4510-BFC0-D8189C5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20" y="3167037"/>
            <a:ext cx="5354579" cy="29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코드사이드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858069" cy="505777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광고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인앱결제</a:t>
            </a:r>
            <a:r>
              <a:rPr lang="ko-KR" altLang="en-US" dirty="0"/>
              <a:t> 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해킹 툴 감지 제거</a:t>
            </a:r>
          </a:p>
        </p:txBody>
      </p:sp>
      <p:pic>
        <p:nvPicPr>
          <p:cNvPr id="2052" name="Picture 4" descr="ios android 인앱결제 우회와 대응방안">
            <a:extLst>
              <a:ext uri="{FF2B5EF4-FFF2-40B4-BE49-F238E27FC236}">
                <a16:creationId xmlns:a16="http://schemas.microsoft.com/office/drawing/2014/main" id="{859B936F-5336-4866-8D4D-187516D94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" b="10553"/>
          <a:stretch/>
        </p:blipFill>
        <p:spPr bwMode="auto">
          <a:xfrm>
            <a:off x="5811485" y="1881239"/>
            <a:ext cx="5582334" cy="36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2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게임중</a:t>
            </a:r>
            <a:r>
              <a:rPr lang="ko-KR" altLang="en-US" dirty="0"/>
              <a:t> 클라이언트와 </a:t>
            </a:r>
            <a:r>
              <a:rPr lang="ko-KR" altLang="en-US" dirty="0" err="1"/>
              <a:t>서버간의</a:t>
            </a:r>
            <a:r>
              <a:rPr lang="ko-KR" altLang="en-US" dirty="0"/>
              <a:t> 패킷을 조작하는 해킹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굉장히 복잡하고 손이 </a:t>
            </a:r>
            <a:r>
              <a:rPr lang="ko-KR" altLang="en-US" dirty="0" err="1"/>
              <a:t>많이가고</a:t>
            </a:r>
            <a:r>
              <a:rPr lang="ko-KR" altLang="en-US" dirty="0"/>
              <a:t> </a:t>
            </a:r>
            <a:r>
              <a:rPr lang="ko-KR" altLang="en-US" dirty="0" err="1"/>
              <a:t>서버쪽의</a:t>
            </a:r>
            <a:r>
              <a:rPr lang="ko-KR" altLang="en-US" dirty="0"/>
              <a:t> 보안이 클라이언트 보안보다 강력하기 때문에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C6655518-4A3B-4BE6-B534-05E02DDE1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40" y="2250146"/>
            <a:ext cx="1351010" cy="1351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470CCC-BC45-42FC-8FD4-15A7F3FE8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279501"/>
            <a:ext cx="1416796" cy="1416796"/>
          </a:xfrm>
          <a:prstGeom prst="rect">
            <a:avLst/>
          </a:prstGeom>
        </p:spPr>
      </p:pic>
      <p:pic>
        <p:nvPicPr>
          <p:cNvPr id="9" name="그림 8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47378851-AECC-4038-B2F3-0DAE3697C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71" y="2250146"/>
            <a:ext cx="1351010" cy="135101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CECA16-FCF2-49B5-BA42-6EDFC3744F78}"/>
              </a:ext>
            </a:extLst>
          </p:cNvPr>
          <p:cNvCxnSpPr>
            <a:cxnSpLocks/>
          </p:cNvCxnSpPr>
          <p:nvPr/>
        </p:nvCxnSpPr>
        <p:spPr>
          <a:xfrm>
            <a:off x="4748083" y="2991437"/>
            <a:ext cx="115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3BD087-9056-4EE9-AAA5-B4869FC53B1F}"/>
              </a:ext>
            </a:extLst>
          </p:cNvPr>
          <p:cNvSpPr txBox="1"/>
          <p:nvPr/>
        </p:nvSpPr>
        <p:spPr>
          <a:xfrm>
            <a:off x="1609719" y="36011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C5C4E-FDD7-4255-98F8-5B33593BCCAD}"/>
              </a:ext>
            </a:extLst>
          </p:cNvPr>
          <p:cNvSpPr txBox="1"/>
          <p:nvPr/>
        </p:nvSpPr>
        <p:spPr>
          <a:xfrm>
            <a:off x="3326044" y="36305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196F5-0D60-4C3B-B95B-BE20C2B52D8A}"/>
              </a:ext>
            </a:extLst>
          </p:cNvPr>
          <p:cNvSpPr txBox="1"/>
          <p:nvPr/>
        </p:nvSpPr>
        <p:spPr>
          <a:xfrm>
            <a:off x="4757621" y="2703504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 10</a:t>
            </a:r>
          </a:p>
          <a:p>
            <a:pPr algn="ctr"/>
            <a:r>
              <a:rPr lang="en-US" altLang="ko-KR" dirty="0"/>
              <a:t>A-&gt;B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129412-EDBB-400C-AB1F-C27E35B891C0}"/>
              </a:ext>
            </a:extLst>
          </p:cNvPr>
          <p:cNvCxnSpPr>
            <a:cxnSpLocks/>
          </p:cNvCxnSpPr>
          <p:nvPr/>
        </p:nvCxnSpPr>
        <p:spPr>
          <a:xfrm flipV="1">
            <a:off x="6073422" y="3124356"/>
            <a:ext cx="0" cy="67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967967-96C0-4262-A0DC-138D6AFB3C26}"/>
              </a:ext>
            </a:extLst>
          </p:cNvPr>
          <p:cNvSpPr txBox="1"/>
          <p:nvPr/>
        </p:nvSpPr>
        <p:spPr>
          <a:xfrm>
            <a:off x="6141036" y="33609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 999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D5A1FA-EABD-44CD-B6AA-07C89D84CF6D}"/>
              </a:ext>
            </a:extLst>
          </p:cNvPr>
          <p:cNvCxnSpPr>
            <a:cxnSpLocks/>
          </p:cNvCxnSpPr>
          <p:nvPr/>
        </p:nvCxnSpPr>
        <p:spPr>
          <a:xfrm>
            <a:off x="6388904" y="2991437"/>
            <a:ext cx="238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8AC964-F645-4609-8DC4-A393DFC8F7DA}"/>
              </a:ext>
            </a:extLst>
          </p:cNvPr>
          <p:cNvSpPr txBox="1"/>
          <p:nvPr/>
        </p:nvSpPr>
        <p:spPr>
          <a:xfrm>
            <a:off x="6885646" y="270350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 999</a:t>
            </a:r>
          </a:p>
          <a:p>
            <a:pPr algn="ctr"/>
            <a:r>
              <a:rPr lang="en-US" altLang="ko-KR" dirty="0"/>
              <a:t>A-&gt;B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68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게임 해킹의 문제점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해킹 난이도가 상대적으로 매우 쉬워 일반 유저도 해킹을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해킹 툴이 많이 개발되어 배포되는데 해킹 툴로 인한 일반 유저들 또한 개인정보가 해킹될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금전적이 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6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게임 해킹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해킹</a:t>
            </a:r>
            <a:endParaRPr lang="en-US" altLang="ko-KR" dirty="0"/>
          </a:p>
          <a:p>
            <a:pPr lvl="1"/>
            <a:r>
              <a:rPr lang="ko-KR" altLang="en-US" dirty="0"/>
              <a:t>앱에 관련된 데이터가 메모리상에 </a:t>
            </a:r>
            <a:r>
              <a:rPr lang="ko-KR" altLang="en-US" dirty="0" err="1"/>
              <a:t>로드된</a:t>
            </a:r>
            <a:r>
              <a:rPr lang="ko-KR" altLang="en-US" dirty="0"/>
              <a:t> 이후에 게임에 영향을 미치는 데이터를 인위적으로 조작하는 행위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코드사이드 해킹</a:t>
            </a:r>
            <a:endParaRPr lang="en-US" altLang="ko-KR" dirty="0"/>
          </a:p>
          <a:p>
            <a:pPr lvl="1"/>
            <a:r>
              <a:rPr lang="ko-KR" altLang="en-US" dirty="0"/>
              <a:t>직접 코드 단계까지 가서 코드를 살피며 해킹하는 방법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해킹</a:t>
            </a:r>
            <a:endParaRPr lang="en-US" altLang="ko-KR" dirty="0"/>
          </a:p>
          <a:p>
            <a:pPr lvl="1"/>
            <a:r>
              <a:rPr lang="ko-KR" altLang="en-US" dirty="0"/>
              <a:t>서버와 교환되는 패킷을 빼내어 다른 정보로 서버에 전송하는 행위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실행되고 있는 게임의 메모리를 조작하는 행위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치팅</a:t>
            </a:r>
            <a:r>
              <a:rPr lang="ko-KR" altLang="en-US" dirty="0"/>
              <a:t> 툴을 이용하여 해킹을 시도함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치팅</a:t>
            </a:r>
            <a:r>
              <a:rPr lang="ko-KR" altLang="en-US" dirty="0"/>
              <a:t> 툴은 구글 검색을 통해 쉽게 알아볼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사용도 증가하고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스크린샷, 앉아있는, 컴퓨터, 책이(가) 표시된 사진&#10;&#10;자동 생성된 설명">
            <a:extLst>
              <a:ext uri="{FF2B5EF4-FFF2-40B4-BE49-F238E27FC236}">
                <a16:creationId xmlns:a16="http://schemas.microsoft.com/office/drawing/2014/main" id="{411FEE2A-C129-4046-AC72-591D942C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178939"/>
            <a:ext cx="5143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6101436" cy="1164041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메모리 해킹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BF420-50D4-4B14-A03B-8A98DAFB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66" y="4449922"/>
            <a:ext cx="8657668" cy="181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7E9125D9-4A9B-4142-92D1-49AD54F6C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6" y="2030295"/>
            <a:ext cx="1982540" cy="1982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3C6A2-E0B3-4885-B9B7-3B8289B45D7E}"/>
              </a:ext>
            </a:extLst>
          </p:cNvPr>
          <p:cNvSpPr txBox="1"/>
          <p:nvPr/>
        </p:nvSpPr>
        <p:spPr>
          <a:xfrm>
            <a:off x="2850534" y="184562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pic>
        <p:nvPicPr>
          <p:cNvPr id="8" name="그림 7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92B67561-E904-4DB7-92F6-86B7480AF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58" y="1941504"/>
            <a:ext cx="1611407" cy="161140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C1F6D6-830F-42ED-A91A-EA8E43EBF30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073946" y="2030295"/>
            <a:ext cx="2926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53383-08DB-4999-A075-FCDA09C8BA86}"/>
              </a:ext>
            </a:extLst>
          </p:cNvPr>
          <p:cNvSpPr txBox="1"/>
          <p:nvPr/>
        </p:nvSpPr>
        <p:spPr>
          <a:xfrm>
            <a:off x="7000305" y="170712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값이 </a:t>
            </a:r>
            <a:r>
              <a:rPr lang="en-US" altLang="ko-KR" dirty="0"/>
              <a:t>100</a:t>
            </a:r>
            <a:r>
              <a:rPr lang="ko-KR" altLang="en-US" dirty="0"/>
              <a:t>인 </a:t>
            </a:r>
            <a:endParaRPr lang="en-US" altLang="ko-KR" dirty="0"/>
          </a:p>
          <a:p>
            <a:pPr algn="ctr"/>
            <a:r>
              <a:rPr lang="ko-KR" altLang="en-US" dirty="0"/>
              <a:t>메모리 주소 스캔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2B6CC-DECD-4B29-80EA-E4A4F65F4FCD}"/>
              </a:ext>
            </a:extLst>
          </p:cNvPr>
          <p:cNvSpPr txBox="1"/>
          <p:nvPr/>
        </p:nvSpPr>
        <p:spPr>
          <a:xfrm>
            <a:off x="2906221" y="283553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101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BED63F-3CA3-40F0-88F4-577B1486A12B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4129633" y="2030295"/>
            <a:ext cx="2870672" cy="98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F81A68-5909-41C7-B356-B6ED4243A8C8}"/>
              </a:ext>
            </a:extLst>
          </p:cNvPr>
          <p:cNvSpPr txBox="1"/>
          <p:nvPr/>
        </p:nvSpPr>
        <p:spPr>
          <a:xfrm>
            <a:off x="6942796" y="2536075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ko-KR" altLang="en-US" dirty="0" err="1"/>
              <a:t>주소중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값이 </a:t>
            </a:r>
            <a:r>
              <a:rPr lang="en-US" altLang="ko-KR" dirty="0"/>
              <a:t>101</a:t>
            </a:r>
            <a:r>
              <a:rPr lang="ko-KR" altLang="en-US" dirty="0"/>
              <a:t>로 바뀐</a:t>
            </a:r>
            <a:endParaRPr lang="en-US" altLang="ko-KR" dirty="0"/>
          </a:p>
          <a:p>
            <a:pPr algn="ctr"/>
            <a:r>
              <a:rPr lang="ko-KR" altLang="en-US" dirty="0"/>
              <a:t>메모리 주소 스캔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EAA84D4-9478-4A3A-80AE-581F214F8792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4129633" y="2997740"/>
            <a:ext cx="2813163" cy="2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ADBE48-0906-47C1-8280-F8396C6A1ADE}"/>
              </a:ext>
            </a:extLst>
          </p:cNvPr>
          <p:cNvSpPr txBox="1"/>
          <p:nvPr/>
        </p:nvSpPr>
        <p:spPr>
          <a:xfrm>
            <a:off x="3353565" y="380298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점수가 저장되는 주소를 </a:t>
            </a:r>
            <a:r>
              <a:rPr lang="ko-KR" altLang="en-US" dirty="0" err="1"/>
              <a:t>찾을때까지</a:t>
            </a:r>
            <a:r>
              <a:rPr lang="ko-KR" altLang="en-US" dirty="0"/>
              <a:t> 반복</a:t>
            </a:r>
          </a:p>
        </p:txBody>
      </p:sp>
    </p:spTree>
    <p:extLst>
      <p:ext uri="{BB962C8B-B14F-4D97-AF65-F5344CB8AC3E}">
        <p14:creationId xmlns:p14="http://schemas.microsoft.com/office/powerpoint/2010/main" val="33317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메모리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수치 변경 코드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수치를 변경하여 저장하거나 암호화하여 저장하는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스캐닝을 해도 </a:t>
            </a:r>
            <a:r>
              <a:rPr lang="ko-KR" altLang="en-US" dirty="0" err="1"/>
              <a:t>실제값과</a:t>
            </a:r>
            <a:r>
              <a:rPr lang="ko-KR" altLang="en-US" dirty="0"/>
              <a:t> 다르게 저장되어 찾을 수 없음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적은 비용으로 큰 효과를 볼 수 있는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이외의 비트 단위로 변경하거나 다른 문자 형태로 관리하는 방법도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코드를 확인할 수 있는 해커에게는 통하지 않음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A1CA-3BF4-4201-86B7-6693F9A5335D}"/>
              </a:ext>
            </a:extLst>
          </p:cNvPr>
          <p:cNvSpPr txBox="1"/>
          <p:nvPr/>
        </p:nvSpPr>
        <p:spPr>
          <a:xfrm>
            <a:off x="1625689" y="21109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F523F-892E-45FE-9A4C-AE74C7173AC9}"/>
              </a:ext>
            </a:extLst>
          </p:cNvPr>
          <p:cNvSpPr txBox="1"/>
          <p:nvPr/>
        </p:nvSpPr>
        <p:spPr>
          <a:xfrm>
            <a:off x="6496844" y="211091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= 101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CF2BC0-9EE2-4C0D-B778-19E8AB211F8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849101" y="2295584"/>
            <a:ext cx="364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5D4A92-C3D0-459F-BD06-6CAFFDBDBC7F}"/>
              </a:ext>
            </a:extLst>
          </p:cNvPr>
          <p:cNvSpPr txBox="1"/>
          <p:nvPr/>
        </p:nvSpPr>
        <p:spPr>
          <a:xfrm>
            <a:off x="4334934" y="19923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7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메모리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검증</a:t>
            </a:r>
            <a:endParaRPr lang="en-US" altLang="ko-KR" dirty="0"/>
          </a:p>
          <a:p>
            <a:pPr lvl="1"/>
            <a:r>
              <a:rPr lang="ko-KR" altLang="en-US" dirty="0"/>
              <a:t>클라이언트 자체에서 데이터를 검증하거나 서버에서 검증하는 방법</a:t>
            </a:r>
            <a:endParaRPr lang="en-US" altLang="ko-KR" dirty="0"/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변수에 점수를 저장한다고 가정하면</a:t>
            </a:r>
            <a:r>
              <a:rPr lang="en-US" altLang="ko-KR" dirty="0"/>
              <a:t>, </a:t>
            </a:r>
            <a:r>
              <a:rPr lang="en-US" altLang="ko-KR" dirty="0" err="1"/>
              <a:t>tempscore</a:t>
            </a:r>
            <a:r>
              <a:rPr lang="ko-KR" altLang="en-US" dirty="0"/>
              <a:t> 변수를 하나 더 만들어 저장함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Tempscore</a:t>
            </a:r>
            <a:r>
              <a:rPr lang="en-US" altLang="ko-KR" dirty="0"/>
              <a:t> </a:t>
            </a:r>
            <a:r>
              <a:rPr lang="ko-KR" altLang="en-US" dirty="0"/>
              <a:t>변수에는 수치 변경과 비슷하게 저장하여 </a:t>
            </a:r>
            <a:r>
              <a:rPr lang="en-US" altLang="ko-KR" dirty="0"/>
              <a:t>score</a:t>
            </a:r>
            <a:r>
              <a:rPr lang="ko-KR" altLang="en-US" dirty="0"/>
              <a:t>와는 다르게 저장</a:t>
            </a:r>
            <a:endParaRPr lang="en-US" altLang="ko-KR" dirty="0"/>
          </a:p>
          <a:p>
            <a:pPr lvl="2"/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ko-KR" altLang="en-US" dirty="0" err="1"/>
              <a:t>할때마다</a:t>
            </a:r>
            <a:r>
              <a:rPr lang="ko-KR" altLang="en-US" dirty="0"/>
              <a:t> 두 변수의 값을 비교하여 검증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05507A13-C4F9-4E40-A028-1C021CD8F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2" y="3695406"/>
            <a:ext cx="1457149" cy="1457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35F8E-4C2A-48CB-8679-5CB215F2A548}"/>
              </a:ext>
            </a:extLst>
          </p:cNvPr>
          <p:cNvSpPr txBox="1"/>
          <p:nvPr/>
        </p:nvSpPr>
        <p:spPr>
          <a:xfrm>
            <a:off x="2592910" y="351074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0A64E-AD08-4AE8-929F-1E9AC5823592}"/>
              </a:ext>
            </a:extLst>
          </p:cNvPr>
          <p:cNvSpPr txBox="1"/>
          <p:nvPr/>
        </p:nvSpPr>
        <p:spPr>
          <a:xfrm>
            <a:off x="7286978" y="324433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 = 100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EF354-71AC-49EB-BDA5-354BC3AC2D9E}"/>
              </a:ext>
            </a:extLst>
          </p:cNvPr>
          <p:cNvSpPr txBox="1"/>
          <p:nvPr/>
        </p:nvSpPr>
        <p:spPr>
          <a:xfrm>
            <a:off x="7286978" y="3919991"/>
            <a:ext cx="20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Tempscore</a:t>
            </a:r>
            <a:r>
              <a:rPr lang="en-US" altLang="ko-KR" dirty="0"/>
              <a:t> = 103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C5F94B-E24A-451C-AB50-1827BBF35A4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16322" y="3429000"/>
            <a:ext cx="3470656" cy="2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3D6ABA-DBFE-4AD6-B4E5-EDC421EAC89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816322" y="3695406"/>
            <a:ext cx="3470656" cy="40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503105-281C-4CA9-8C96-B36A1E6FBBAE}"/>
              </a:ext>
            </a:extLst>
          </p:cNvPr>
          <p:cNvSpPr txBox="1"/>
          <p:nvPr/>
        </p:nvSpPr>
        <p:spPr>
          <a:xfrm>
            <a:off x="9059576" y="3112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C9E6BD-B3FA-4673-8920-5B832034CCF0}"/>
              </a:ext>
            </a:extLst>
          </p:cNvPr>
          <p:cNvCxnSpPr>
            <a:stCxn id="8" idx="3"/>
          </p:cNvCxnSpPr>
          <p:nvPr/>
        </p:nvCxnSpPr>
        <p:spPr>
          <a:xfrm flipV="1">
            <a:off x="8786106" y="3418407"/>
            <a:ext cx="1193272" cy="1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5BE7E8-D322-4FCD-9109-3F1DB3066CE7}"/>
              </a:ext>
            </a:extLst>
          </p:cNvPr>
          <p:cNvSpPr txBox="1"/>
          <p:nvPr/>
        </p:nvSpPr>
        <p:spPr>
          <a:xfrm>
            <a:off x="10008070" y="324433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 = 999 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373AA9D-6E41-4830-8DFF-6FC04AF510BF}"/>
              </a:ext>
            </a:extLst>
          </p:cNvPr>
          <p:cNvCxnSpPr>
            <a:stCxn id="23" idx="2"/>
            <a:endCxn id="10" idx="3"/>
          </p:cNvCxnSpPr>
          <p:nvPr/>
        </p:nvCxnSpPr>
        <p:spPr>
          <a:xfrm rot="5400000">
            <a:off x="9789300" y="3136322"/>
            <a:ext cx="490991" cy="1445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B14E51-A984-4400-9986-500912CB26AE}"/>
              </a:ext>
            </a:extLst>
          </p:cNvPr>
          <p:cNvSpPr txBox="1"/>
          <p:nvPr/>
        </p:nvSpPr>
        <p:spPr>
          <a:xfrm>
            <a:off x="10034795" y="4102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C7A7A2-CDB0-46A4-BECF-157CF78736C7}"/>
              </a:ext>
            </a:extLst>
          </p:cNvPr>
          <p:cNvSpPr txBox="1"/>
          <p:nvPr/>
        </p:nvSpPr>
        <p:spPr>
          <a:xfrm>
            <a:off x="5659030" y="364299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F33ED1-D8AA-451D-93C6-5F07529AF2DB}"/>
              </a:ext>
            </a:extLst>
          </p:cNvPr>
          <p:cNvSpPr txBox="1"/>
          <p:nvPr/>
        </p:nvSpPr>
        <p:spPr>
          <a:xfrm>
            <a:off x="10367784" y="36814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9FA1501-352E-4DD4-BE67-952A2E8D5D44}"/>
              </a:ext>
            </a:extLst>
          </p:cNvPr>
          <p:cNvCxnSpPr/>
          <p:nvPr/>
        </p:nvCxnSpPr>
        <p:spPr>
          <a:xfrm flipH="1">
            <a:off x="9657644" y="4012324"/>
            <a:ext cx="180162" cy="221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63DF7F7-63B1-4085-8032-7899B0DA0566}"/>
              </a:ext>
            </a:extLst>
          </p:cNvPr>
          <p:cNvCxnSpPr>
            <a:cxnSpLocks/>
          </p:cNvCxnSpPr>
          <p:nvPr/>
        </p:nvCxnSpPr>
        <p:spPr>
          <a:xfrm>
            <a:off x="9679725" y="4012324"/>
            <a:ext cx="133450" cy="221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E8DD8C-213E-4CEE-BD6E-6633DBCB5C4B}"/>
              </a:ext>
            </a:extLst>
          </p:cNvPr>
          <p:cNvCxnSpPr>
            <a:cxnSpLocks/>
          </p:cNvCxnSpPr>
          <p:nvPr/>
        </p:nvCxnSpPr>
        <p:spPr>
          <a:xfrm>
            <a:off x="8974667" y="4471938"/>
            <a:ext cx="0" cy="68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D7C3A5-A023-46C1-94FA-73920D19D37B}"/>
              </a:ext>
            </a:extLst>
          </p:cNvPr>
          <p:cNvSpPr txBox="1"/>
          <p:nvPr/>
        </p:nvSpPr>
        <p:spPr>
          <a:xfrm>
            <a:off x="8218311" y="531142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4A4759-D2D4-4AF2-871D-37F2F98C2A87}"/>
              </a:ext>
            </a:extLst>
          </p:cNvPr>
          <p:cNvSpPr txBox="1"/>
          <p:nvPr/>
        </p:nvSpPr>
        <p:spPr>
          <a:xfrm>
            <a:off x="8591181" y="46357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7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메모리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해킹</a:t>
            </a:r>
            <a:r>
              <a:rPr lang="en-US" altLang="ko-KR" dirty="0"/>
              <a:t> </a:t>
            </a:r>
            <a:r>
              <a:rPr lang="ko-KR" altLang="en-US" dirty="0"/>
              <a:t>툴 프로세스 탐지</a:t>
            </a:r>
            <a:endParaRPr lang="en-US" altLang="ko-KR" dirty="0"/>
          </a:p>
          <a:p>
            <a:pPr lvl="1"/>
            <a:r>
              <a:rPr lang="ko-KR" altLang="en-US" dirty="0"/>
              <a:t>게임 실행 시 해킹 툴이 실행되고 있으면 게임을 종료해버리는 것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실행 시 확인하거나</a:t>
            </a:r>
            <a:r>
              <a:rPr lang="en-US" altLang="ko-KR" dirty="0"/>
              <a:t>,</a:t>
            </a:r>
            <a:r>
              <a:rPr lang="ko-KR" altLang="en-US" dirty="0"/>
              <a:t> 실행 후 중간중간 확인 하는 경우가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전자의 경우 중간에 </a:t>
            </a:r>
            <a:r>
              <a:rPr lang="ko-KR" altLang="en-US" dirty="0" err="1"/>
              <a:t>해킹툴을</a:t>
            </a:r>
            <a:r>
              <a:rPr lang="ko-KR" altLang="en-US" dirty="0"/>
              <a:t> 실행하면 발견할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후자의 경우 중간에 한번 씩 확인해야하는 로직이 필요하여</a:t>
            </a:r>
            <a:r>
              <a:rPr lang="en-US" altLang="ko-KR" dirty="0"/>
              <a:t>, </a:t>
            </a:r>
            <a:r>
              <a:rPr lang="ko-KR" altLang="en-US" dirty="0"/>
              <a:t>게임 이용에 불편함이 있거나</a:t>
            </a:r>
            <a:r>
              <a:rPr lang="en-US" altLang="ko-KR" dirty="0"/>
              <a:t>, </a:t>
            </a:r>
            <a:r>
              <a:rPr lang="ko-KR" altLang="en-US" dirty="0"/>
              <a:t>해킹 툴이 아님에도 게임이 종료되는 경우가 발생할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8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코드사이드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유니티 기반의 앱은 </a:t>
            </a:r>
            <a:r>
              <a:rPr lang="en-US" altLang="ko-KR" dirty="0"/>
              <a:t>mono, il2 </a:t>
            </a:r>
            <a:r>
              <a:rPr lang="ko-KR" altLang="en-US" dirty="0"/>
              <a:t>두가지 방식으로 컴파일이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Mono </a:t>
            </a:r>
            <a:r>
              <a:rPr lang="ko-KR" altLang="en-US" dirty="0"/>
              <a:t>방식의 컴파일은 빠른 </a:t>
            </a:r>
            <a:r>
              <a:rPr lang="ko-KR" altLang="en-US" dirty="0" err="1"/>
              <a:t>빌드속도와</a:t>
            </a:r>
            <a:r>
              <a:rPr lang="ko-KR" altLang="en-US" dirty="0"/>
              <a:t> 여러 플랫폼 구동이 가능한 장점이 있으나 보안에 매우 취약한 단점이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Mono</a:t>
            </a:r>
            <a:r>
              <a:rPr lang="ko-KR" altLang="en-US" dirty="0"/>
              <a:t>기반의 게임은 코드 난독화 및 보호솔루션이 없어 </a:t>
            </a:r>
            <a:r>
              <a:rPr lang="ko-KR" altLang="en-US" dirty="0" err="1"/>
              <a:t>오픈된</a:t>
            </a:r>
            <a:r>
              <a:rPr lang="ko-KR" altLang="en-US" dirty="0"/>
              <a:t> 소스코드 처럼 </a:t>
            </a:r>
            <a:r>
              <a:rPr lang="en-US" altLang="ko-KR" dirty="0" err="1"/>
              <a:t>dll</a:t>
            </a:r>
            <a:r>
              <a:rPr lang="ko-KR" altLang="en-US" dirty="0"/>
              <a:t>파일을 쉽게 </a:t>
            </a:r>
            <a:r>
              <a:rPr lang="ko-KR" altLang="en-US" dirty="0" err="1"/>
              <a:t>디컴파일이</a:t>
            </a:r>
            <a:r>
              <a:rPr lang="ko-KR" altLang="en-US" dirty="0"/>
              <a:t>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5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코드사이드 해킹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535645" cy="5057775"/>
          </a:xfrm>
        </p:spPr>
        <p:txBody>
          <a:bodyPr/>
          <a:lstStyle/>
          <a:p>
            <a:r>
              <a:rPr lang="en-US" altLang="ko-KR" dirty="0" err="1"/>
              <a:t>Dnspy</a:t>
            </a:r>
            <a:r>
              <a:rPr lang="en-US" altLang="ko-KR" dirty="0"/>
              <a:t> </a:t>
            </a:r>
            <a:r>
              <a:rPr lang="ko-KR" altLang="en-US" dirty="0"/>
              <a:t>프로그램을 활용하여 코드 확인 및 수정이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Mono</a:t>
            </a:r>
            <a:r>
              <a:rPr lang="ko-KR" altLang="en-US" dirty="0"/>
              <a:t>의 이러한 보안상 문제로 </a:t>
            </a:r>
            <a:r>
              <a:rPr lang="en-US" altLang="ko-KR" dirty="0"/>
              <a:t>il2cpp </a:t>
            </a:r>
            <a:r>
              <a:rPr lang="ko-KR" altLang="en-US" dirty="0"/>
              <a:t>컴파일로 바뀌는 추세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4B8D83-11E9-4562-9C3E-0059DCF1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73" y="1525227"/>
            <a:ext cx="4180481" cy="38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469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525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모바일 게임 보안</vt:lpstr>
      <vt:lpstr>모바일 게임 해킹 종류</vt:lpstr>
      <vt:lpstr>1. 메모리 해킹</vt:lpstr>
      <vt:lpstr>1. 메모리 해킹</vt:lpstr>
      <vt:lpstr>1.메모리 해킹</vt:lpstr>
      <vt:lpstr>1.메모리 해킹</vt:lpstr>
      <vt:lpstr>1.메모리 해킹</vt:lpstr>
      <vt:lpstr>2. 코드사이드 해킹</vt:lpstr>
      <vt:lpstr>2. 코드사이드 해킹</vt:lpstr>
      <vt:lpstr>2. 코드사이드 해킹</vt:lpstr>
      <vt:lpstr>2. 코드사이드 해킹</vt:lpstr>
      <vt:lpstr>3. 네트워크 해킹</vt:lpstr>
      <vt:lpstr>모바일 게임 해킹의 문제점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64</cp:revision>
  <dcterms:created xsi:type="dcterms:W3CDTF">2019-03-05T04:29:07Z</dcterms:created>
  <dcterms:modified xsi:type="dcterms:W3CDTF">2020-09-19T15:50:00Z</dcterms:modified>
</cp:coreProperties>
</file>