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3" r:id="rId6"/>
    <p:sldId id="281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br>
              <a:rPr lang="en-US" altLang="ko-KR" dirty="0"/>
            </a:br>
            <a:r>
              <a:rPr lang="en-US" altLang="ko-KR" dirty="0"/>
              <a:t>ARMv8 </a:t>
            </a:r>
            <a:r>
              <a:rPr lang="ko-KR" altLang="en-US" dirty="0"/>
              <a:t>상의 </a:t>
            </a:r>
            <a:r>
              <a:rPr lang="en-US" altLang="ko-KR" dirty="0"/>
              <a:t>Scabbard </a:t>
            </a:r>
            <a:r>
              <a:rPr lang="ko-KR" altLang="en-US" dirty="0"/>
              <a:t>최적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144FE-5C55-3E56-D18A-D9EB8AEC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CA595-779C-74BD-668C-D048384B0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Multiplication</a:t>
            </a:r>
            <a:r>
              <a:rPr lang="ko-KR" altLang="en-US" dirty="0"/>
              <a:t>은 곱셈을</a:t>
            </a:r>
            <a:r>
              <a:rPr lang="en-US" altLang="ko-KR" dirty="0"/>
              <a:t> </a:t>
            </a:r>
            <a:r>
              <a:rPr lang="ko-KR" altLang="en-US" dirty="0"/>
              <a:t>진행하는 과정</a:t>
            </a:r>
            <a:endParaRPr lang="en-US" altLang="ko-KR" dirty="0"/>
          </a:p>
          <a:p>
            <a:r>
              <a:rPr lang="ko-KR" altLang="en-US" dirty="0"/>
              <a:t>변수를 </a:t>
            </a:r>
            <a:r>
              <a:rPr lang="ko-KR" altLang="en-US" dirty="0" err="1"/>
              <a:t>일일히</a:t>
            </a:r>
            <a:r>
              <a:rPr lang="ko-KR" altLang="en-US" dirty="0"/>
              <a:t> 순회하면서</a:t>
            </a:r>
            <a:r>
              <a:rPr lang="en-US" altLang="ko-KR" dirty="0"/>
              <a:t>, </a:t>
            </a:r>
            <a:r>
              <a:rPr lang="ko-KR" altLang="en-US" dirty="0"/>
              <a:t>결과 값을 누적시키는 형태</a:t>
            </a:r>
            <a:endParaRPr lang="en-US" altLang="ko-KR" dirty="0"/>
          </a:p>
          <a:p>
            <a:r>
              <a:rPr lang="ko-KR" altLang="en-US" dirty="0"/>
              <a:t>순회에 시간이 오래 듦</a:t>
            </a:r>
            <a:endParaRPr lang="en-US" altLang="ko-KR" dirty="0"/>
          </a:p>
          <a:p>
            <a:r>
              <a:rPr lang="ko-KR" altLang="en-US" dirty="0"/>
              <a:t>병렬 구현으로 순회를 줄일 수 있으나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>
                <a:solidFill>
                  <a:srgbClr val="FF0000"/>
                </a:solidFill>
              </a:rPr>
              <a:t>ARMv8</a:t>
            </a:r>
            <a:r>
              <a:rPr lang="ko-KR" altLang="en-US" b="1" dirty="0">
                <a:solidFill>
                  <a:srgbClr val="FF0000"/>
                </a:solidFill>
              </a:rPr>
              <a:t> 명령어가 지원하지 않음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CFD12FDC-CA6B-F46B-124F-5737508EA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881" y="3706393"/>
            <a:ext cx="5910237" cy="250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4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7F045-A3BE-B932-ABE1-1B07A9E2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0EDEF-C469-5C09-772C-85CE72D73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10000"/>
              </a:lnSpc>
            </a:pPr>
            <a:r>
              <a:rPr lang="en-US" altLang="ko-KR" dirty="0"/>
              <a:t>ARMv8</a:t>
            </a:r>
            <a:r>
              <a:rPr lang="ko-KR" altLang="en-US" dirty="0"/>
              <a:t> 명령어는 </a:t>
            </a:r>
            <a:r>
              <a:rPr lang="ko-KR" altLang="en-US" b="1" dirty="0">
                <a:solidFill>
                  <a:srgbClr val="FF0000"/>
                </a:solidFill>
              </a:rPr>
              <a:t>연산 후 주소 값을 이동</a:t>
            </a:r>
            <a:r>
              <a:rPr lang="ko-KR" altLang="en-US" dirty="0"/>
              <a:t>시키는 부분이 존재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e.g.) LD1.16b {v0}, [x0], #16 // LD1.8h {v0}, [x0], #32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Scabbard</a:t>
            </a:r>
            <a:r>
              <a:rPr lang="ko-KR" altLang="en-US" dirty="0"/>
              <a:t>의 </a:t>
            </a:r>
            <a:r>
              <a:rPr lang="en-US" altLang="ko-KR" dirty="0"/>
              <a:t>Multiplication</a:t>
            </a:r>
            <a:r>
              <a:rPr lang="ko-KR" altLang="en-US" dirty="0"/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2-byte</a:t>
            </a:r>
            <a:r>
              <a:rPr lang="ko-KR" altLang="en-US" b="1" dirty="0">
                <a:solidFill>
                  <a:srgbClr val="FF0000"/>
                </a:solidFill>
              </a:rPr>
              <a:t>씩 이동이 필요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ko-KR" dirty="0"/>
              <a:t>ARMv8</a:t>
            </a:r>
            <a:r>
              <a:rPr lang="ko-KR" altLang="en-US" dirty="0"/>
              <a:t>의 명령어는 </a:t>
            </a:r>
            <a:r>
              <a:rPr lang="ko-KR" altLang="en-US" b="1" dirty="0">
                <a:solidFill>
                  <a:srgbClr val="FF0000"/>
                </a:solidFill>
              </a:rPr>
              <a:t>최소 </a:t>
            </a:r>
            <a:r>
              <a:rPr lang="en-US" altLang="ko-KR" b="1" dirty="0">
                <a:solidFill>
                  <a:srgbClr val="FF0000"/>
                </a:solidFill>
              </a:rPr>
              <a:t>8-byte </a:t>
            </a:r>
            <a:r>
              <a:rPr lang="ko-KR" altLang="en-US" b="1" dirty="0">
                <a:solidFill>
                  <a:srgbClr val="FF0000"/>
                </a:solidFill>
              </a:rPr>
              <a:t>단위</a:t>
            </a:r>
            <a:r>
              <a:rPr lang="ko-KR" altLang="en-US" dirty="0"/>
              <a:t>로 이동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따라서 명령어의 기능으로는 구현이 불가능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주소 값을 직접 수정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현재 위치한 주소에 누적까지 동시에 진행하도록 구조 변경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u="sng" dirty="0"/>
              <a:t>Sliding Window </a:t>
            </a:r>
            <a:r>
              <a:rPr lang="ko-KR" altLang="en-US" u="sng" dirty="0"/>
              <a:t>기법 </a:t>
            </a: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2398641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D887A-D8D4-691A-8331-28F8C291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3B252-C436-6844-3EAE-643B8C32B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구현에 사용한 소스 코드</a:t>
            </a:r>
            <a:endParaRPr lang="en-US" altLang="ko-KR" dirty="0"/>
          </a:p>
          <a:p>
            <a:r>
              <a:rPr lang="ko-KR" altLang="en-US" dirty="0"/>
              <a:t>반복적인 부분은 생략 됨</a:t>
            </a:r>
            <a:endParaRPr lang="en-US" altLang="ko-KR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551F1C1-7493-E27F-1C48-D0981BFDE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74" y="3631182"/>
            <a:ext cx="5610225" cy="20097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44F0D46-3406-28B2-BB28-8EE68AEF8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39808"/>
            <a:ext cx="56007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2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AF85-576F-5999-C192-65DE95B5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18937E-F28C-2318-5A16-96AC77B32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곱셈기의 성능을 </a:t>
            </a:r>
            <a:r>
              <a:rPr lang="en-US" altLang="ko-KR" dirty="0"/>
              <a:t>clock cycle</a:t>
            </a:r>
            <a:r>
              <a:rPr lang="ko-KR" altLang="en-US" dirty="0"/>
              <a:t> 단위로 측정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최대 </a:t>
            </a:r>
            <a:r>
              <a:rPr lang="en-US" altLang="ko-KR" b="1" dirty="0">
                <a:solidFill>
                  <a:srgbClr val="FF0000"/>
                </a:solidFill>
              </a:rPr>
              <a:t>6.34</a:t>
            </a:r>
            <a:r>
              <a:rPr lang="ko-KR" altLang="en-US" b="1" dirty="0">
                <a:solidFill>
                  <a:srgbClr val="FF0000"/>
                </a:solidFill>
              </a:rPr>
              <a:t>배</a:t>
            </a:r>
            <a:r>
              <a:rPr lang="ko-KR" altLang="en-US" dirty="0"/>
              <a:t>의 성능 향상이 존재</a:t>
            </a:r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Espada</a:t>
            </a:r>
            <a:r>
              <a:rPr lang="ko-KR" altLang="en-US" dirty="0"/>
              <a:t>의 곱셈기는 </a:t>
            </a:r>
            <a:r>
              <a:rPr lang="en-US" altLang="ko-KR" dirty="0" err="1"/>
              <a:t>Florete</a:t>
            </a:r>
            <a:r>
              <a:rPr lang="en-US" altLang="ko-KR" dirty="0"/>
              <a:t>/Sable</a:t>
            </a:r>
            <a:r>
              <a:rPr lang="ko-KR" altLang="en-US" dirty="0"/>
              <a:t>보다 뛰어남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A00923C-56F4-2CC1-D7C8-1F9651DB4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518193"/>
              </p:ext>
            </p:extLst>
          </p:nvPr>
        </p:nvGraphicFramePr>
        <p:xfrm>
          <a:off x="2032000" y="398526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018626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074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7379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Scabbard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ARMing</a:t>
                      </a:r>
                      <a:r>
                        <a:rPr lang="en-US" altLang="ko-KR" dirty="0"/>
                        <a:t>-sword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59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Evaluation single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137.6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6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Evaluation 3-way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1740.8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329.6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69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Evaluation 4-way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588.8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92.8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355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Multiplier Espada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29286.4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8736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5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Multiplier </a:t>
                      </a:r>
                      <a:r>
                        <a:rPr lang="en-US" altLang="ko-KR" dirty="0" err="1"/>
                        <a:t>Florete</a:t>
                      </a:r>
                      <a:r>
                        <a:rPr lang="en-US" altLang="ko-KR" dirty="0"/>
                        <a:t>/Sable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425.6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78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63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8FEB7-540E-0EF4-C3D4-8EEF9AFD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97A1A-9FC3-4DB7-C925-27E288CADB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곱셈기를 사용한 성능 비교를 </a:t>
            </a:r>
            <a:r>
              <a:rPr lang="en-US" altLang="ko-KR" dirty="0"/>
              <a:t>clock cycle x10</a:t>
            </a:r>
            <a:r>
              <a:rPr lang="en-US" altLang="ko-KR" baseline="30000" dirty="0"/>
              <a:t>4</a:t>
            </a:r>
            <a:r>
              <a:rPr lang="ko-KR" altLang="en-US" dirty="0"/>
              <a:t>로 측정</a:t>
            </a:r>
            <a:endParaRPr lang="en-US" altLang="ko-KR" baseline="30000" dirty="0"/>
          </a:p>
          <a:p>
            <a:r>
              <a:rPr lang="ko-KR" altLang="en-US" dirty="0"/>
              <a:t>대부분의 경우에서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r>
              <a:rPr lang="ko-KR" altLang="en-US" dirty="0"/>
              <a:t>의 성능이 우세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최대 </a:t>
            </a:r>
            <a:r>
              <a:rPr lang="en-US" altLang="ko-KR" b="1" dirty="0">
                <a:solidFill>
                  <a:srgbClr val="FF0000"/>
                </a:solidFill>
              </a:rPr>
              <a:t>2.17</a:t>
            </a:r>
            <a:r>
              <a:rPr lang="ko-KR" altLang="en-US" b="1" dirty="0">
                <a:solidFill>
                  <a:srgbClr val="FF0000"/>
                </a:solidFill>
              </a:rPr>
              <a:t>배</a:t>
            </a:r>
            <a:r>
              <a:rPr lang="ko-KR" altLang="en-US" dirty="0"/>
              <a:t>의 성능 개선</a:t>
            </a:r>
            <a:endParaRPr lang="en-US" altLang="ko-KR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F27A79D-CCF4-B3EE-01E7-0BA20845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395548"/>
              </p:ext>
            </p:extLst>
          </p:nvPr>
        </p:nvGraphicFramePr>
        <p:xfrm>
          <a:off x="6426679" y="2103120"/>
          <a:ext cx="576532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786">
                  <a:extLst>
                    <a:ext uri="{9D8B030D-6E8A-4147-A177-3AD203B41FA5}">
                      <a16:colId xmlns:a16="http://schemas.microsoft.com/office/drawing/2014/main" val="3132124954"/>
                    </a:ext>
                  </a:extLst>
                </a:gridCol>
                <a:gridCol w="1289038">
                  <a:extLst>
                    <a:ext uri="{9D8B030D-6E8A-4147-A177-3AD203B41FA5}">
                      <a16:colId xmlns:a16="http://schemas.microsoft.com/office/drawing/2014/main" val="3185570066"/>
                    </a:ext>
                  </a:extLst>
                </a:gridCol>
                <a:gridCol w="1737755">
                  <a:extLst>
                    <a:ext uri="{9D8B030D-6E8A-4147-A177-3AD203B41FA5}">
                      <a16:colId xmlns:a16="http://schemas.microsoft.com/office/drawing/2014/main" val="1928203245"/>
                    </a:ext>
                  </a:extLst>
                </a:gridCol>
                <a:gridCol w="1805742">
                  <a:extLst>
                    <a:ext uri="{9D8B030D-6E8A-4147-A177-3AD203B41FA5}">
                      <a16:colId xmlns:a16="http://schemas.microsoft.com/office/drawing/2014/main" val="3380867071"/>
                    </a:ext>
                  </a:extLst>
                </a:gridCol>
              </a:tblGrid>
              <a:tr h="2521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Scabbard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ARMing</a:t>
                      </a:r>
                      <a:r>
                        <a:rPr lang="en-US" altLang="ko-KR" dirty="0"/>
                        <a:t>-sword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719866"/>
                  </a:ext>
                </a:extLst>
              </a:tr>
              <a:tr h="25215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Sable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키생성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75.7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083391"/>
                  </a:ext>
                </a:extLst>
              </a:tr>
              <a:tr h="252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89.8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84.1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497628"/>
                  </a:ext>
                </a:extLst>
              </a:tr>
              <a:tr h="252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88.4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394775"/>
                  </a:ext>
                </a:extLst>
              </a:tr>
              <a:tr h="252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암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263.2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247.5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792490"/>
                  </a:ext>
                </a:extLst>
              </a:tr>
              <a:tr h="25215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Espada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키생성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475.6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230.7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77677"/>
                  </a:ext>
                </a:extLst>
              </a:tr>
              <a:tr h="252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505.4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239.7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481561"/>
                  </a:ext>
                </a:extLst>
              </a:tr>
              <a:tr h="252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521.2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241.7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900815"/>
                  </a:ext>
                </a:extLst>
              </a:tr>
              <a:tr h="252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암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1497.4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720.4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821375"/>
                  </a:ext>
                </a:extLst>
              </a:tr>
              <a:tr h="25215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Florete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키생성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53.2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50.8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009083"/>
                  </a:ext>
                </a:extLst>
              </a:tr>
              <a:tr h="252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72.5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72.6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4921841"/>
                  </a:ext>
                </a:extLst>
              </a:tr>
              <a:tr h="252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복호화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78.9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778134"/>
                  </a:ext>
                </a:extLst>
              </a:tr>
              <a:tr h="2521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암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222.1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203.8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44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64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2A73D-711F-AE9D-C35F-CDA97DAB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77407-99F6-7299-B8A3-988CC7757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Scabbard</a:t>
            </a:r>
            <a:r>
              <a:rPr lang="ko-KR" altLang="en-US" dirty="0"/>
              <a:t>를 </a:t>
            </a:r>
            <a:r>
              <a:rPr lang="en-US" altLang="ko-KR" dirty="0"/>
              <a:t>ARMv8 </a:t>
            </a:r>
            <a:r>
              <a:rPr lang="ko-KR" altLang="en-US" dirty="0"/>
              <a:t>프로세서 상에서 최적 구현한</a:t>
            </a:r>
            <a:br>
              <a:rPr lang="en-US" altLang="ko-KR" dirty="0"/>
            </a:br>
            <a:r>
              <a:rPr lang="en-US" altLang="ko-KR" b="1" dirty="0" err="1">
                <a:solidFill>
                  <a:srgbClr val="FF0000"/>
                </a:solidFill>
              </a:rPr>
              <a:t>ARMing</a:t>
            </a:r>
            <a:r>
              <a:rPr lang="en-US" altLang="ko-KR" b="1" dirty="0">
                <a:solidFill>
                  <a:srgbClr val="FF0000"/>
                </a:solidFill>
              </a:rPr>
              <a:t>-sword </a:t>
            </a:r>
            <a:r>
              <a:rPr lang="ko-KR" altLang="en-US" b="1" dirty="0">
                <a:solidFill>
                  <a:srgbClr val="FF0000"/>
                </a:solidFill>
              </a:rPr>
              <a:t>구현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Direct Mapping, Sliding Window </a:t>
            </a:r>
            <a:r>
              <a:rPr lang="ko-KR" altLang="en-US" b="1" dirty="0">
                <a:solidFill>
                  <a:srgbClr val="FF0000"/>
                </a:solidFill>
              </a:rPr>
              <a:t>최적화 기법</a:t>
            </a:r>
            <a:r>
              <a:rPr lang="ko-KR" altLang="en-US" dirty="0"/>
              <a:t> 제안 및 구현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곱셈기의 성능은 최대 </a:t>
            </a:r>
            <a:r>
              <a:rPr lang="en-US" altLang="ko-KR" dirty="0"/>
              <a:t>6.34</a:t>
            </a:r>
            <a:r>
              <a:rPr lang="ko-KR" altLang="en-US" dirty="0"/>
              <a:t>배 개선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암호 알고리즘의 성능은 최대 </a:t>
            </a:r>
            <a:r>
              <a:rPr lang="en-US" altLang="ko-KR" dirty="0"/>
              <a:t>2.17</a:t>
            </a:r>
            <a:r>
              <a:rPr lang="ko-KR" altLang="en-US" dirty="0"/>
              <a:t>배 개선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후속 과제로 </a:t>
            </a:r>
            <a:r>
              <a:rPr lang="en-US" altLang="ko-KR" dirty="0"/>
              <a:t>Interpolation</a:t>
            </a:r>
            <a:r>
              <a:rPr lang="ko-KR" altLang="en-US" dirty="0"/>
              <a:t>에 맞는 기법을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297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Scabbard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Scabbard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dirty="0"/>
              <a:t>2021</a:t>
            </a:r>
            <a:r>
              <a:rPr lang="ko-KR" altLang="en-US" dirty="0"/>
              <a:t>년에 제안된 </a:t>
            </a:r>
            <a:r>
              <a:rPr lang="en-US" altLang="ko-KR" dirty="0"/>
              <a:t>Saber</a:t>
            </a:r>
            <a:r>
              <a:rPr lang="ko-KR" altLang="en-US" dirty="0"/>
              <a:t>의 </a:t>
            </a:r>
            <a:r>
              <a:rPr lang="ko-KR" altLang="en-US" dirty="0" err="1"/>
              <a:t>개선판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Ring-learning with rounding</a:t>
            </a:r>
            <a:r>
              <a:rPr lang="ko-KR" altLang="en-US" dirty="0"/>
              <a:t>을 사용하는 격자 기반 암호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3</a:t>
            </a:r>
            <a:r>
              <a:rPr lang="ko-KR" altLang="en-US" dirty="0"/>
              <a:t>가지 버전 제공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 err="1">
                <a:solidFill>
                  <a:srgbClr val="0070C0"/>
                </a:solidFill>
              </a:rPr>
              <a:t>Florete</a:t>
            </a:r>
            <a:r>
              <a:rPr lang="en-US" altLang="ko-KR" dirty="0"/>
              <a:t>: Saber</a:t>
            </a:r>
            <a:r>
              <a:rPr lang="ko-KR" altLang="en-US" dirty="0"/>
              <a:t>의 하드웨어 </a:t>
            </a:r>
            <a:r>
              <a:rPr lang="ko-KR" altLang="en-US" dirty="0" err="1"/>
              <a:t>아키텍쳐와</a:t>
            </a:r>
            <a:r>
              <a:rPr lang="ko-KR" altLang="en-US" dirty="0"/>
              <a:t> 소프트웨어 모듈 재사용</a:t>
            </a:r>
            <a:br>
              <a:rPr lang="en-US" altLang="ko-KR" dirty="0"/>
            </a:br>
            <a:r>
              <a:rPr lang="en-US" altLang="ko-KR" dirty="0"/>
              <a:t>NTT </a:t>
            </a:r>
            <a:r>
              <a:rPr lang="ko-KR" altLang="en-US" dirty="0"/>
              <a:t>기반 </a:t>
            </a:r>
            <a:r>
              <a:rPr lang="ko-KR" altLang="en-US" dirty="0" err="1"/>
              <a:t>곱셈기</a:t>
            </a:r>
            <a:r>
              <a:rPr lang="ko-KR" altLang="en-US" dirty="0"/>
              <a:t> 대신 </a:t>
            </a:r>
            <a:r>
              <a:rPr lang="en-US" altLang="ko-KR" dirty="0"/>
              <a:t>Toom-cook</a:t>
            </a:r>
            <a:r>
              <a:rPr lang="ko-KR" altLang="en-US" dirty="0"/>
              <a:t> </a:t>
            </a:r>
            <a:r>
              <a:rPr lang="ko-KR" altLang="en-US" dirty="0" err="1"/>
              <a:t>곱셈기</a:t>
            </a:r>
            <a:r>
              <a:rPr lang="ko-KR" altLang="en-US" dirty="0"/>
              <a:t> 적용</a:t>
            </a:r>
            <a:r>
              <a:rPr lang="en-US" altLang="ko-KR" dirty="0"/>
              <a:t>, </a:t>
            </a:r>
            <a:r>
              <a:rPr lang="ko-KR" altLang="en-US" dirty="0"/>
              <a:t>곱셈 횟수 줄임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Espada</a:t>
            </a:r>
            <a:r>
              <a:rPr lang="en-US" altLang="ko-KR" dirty="0"/>
              <a:t>: </a:t>
            </a:r>
            <a:r>
              <a:rPr lang="ko-KR" altLang="en-US" dirty="0"/>
              <a:t>다항식의 길이를  짧게 줄인 버전</a:t>
            </a:r>
            <a:br>
              <a:rPr lang="en-US" altLang="ko-KR" dirty="0"/>
            </a:br>
            <a:r>
              <a:rPr lang="ko-KR" altLang="en-US" dirty="0"/>
              <a:t>병렬 연산이 효과적</a:t>
            </a:r>
            <a:r>
              <a:rPr lang="en-US" altLang="ko-KR" dirty="0"/>
              <a:t>, </a:t>
            </a:r>
            <a:r>
              <a:rPr lang="ko-KR" altLang="en-US" dirty="0"/>
              <a:t>하드웨어 구현에 적합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Sable</a:t>
            </a:r>
            <a:r>
              <a:rPr lang="en-US" altLang="ko-KR" dirty="0"/>
              <a:t>: Saber</a:t>
            </a:r>
            <a:r>
              <a:rPr lang="ko-KR" altLang="en-US" dirty="0"/>
              <a:t>의 형태를 변형한 격자 기반 암호</a:t>
            </a:r>
            <a:br>
              <a:rPr lang="en-US" altLang="ko-KR" dirty="0"/>
            </a:br>
            <a:r>
              <a:rPr lang="ko-KR" altLang="en-US" dirty="0"/>
              <a:t>연속 균등 분포를 통한 </a:t>
            </a:r>
            <a:r>
              <a:rPr lang="en-US" altLang="ko-KR" dirty="0"/>
              <a:t>rounding error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E3DF9-7A44-E4BA-936E-3A540D257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Scabbard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6A8BF-9833-45A7-71A8-ECF6F81C7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곱셈기는 </a:t>
            </a:r>
            <a:r>
              <a:rPr lang="en-US" altLang="ko-KR" dirty="0"/>
              <a:t>3</a:t>
            </a:r>
            <a:r>
              <a:rPr lang="ko-KR" altLang="en-US" dirty="0"/>
              <a:t>단계로 구성됨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Evaluation: </a:t>
            </a:r>
            <a:r>
              <a:rPr lang="ko-KR" altLang="en-US" dirty="0"/>
              <a:t>입력 값을 </a:t>
            </a:r>
            <a:r>
              <a:rPr lang="en-US" altLang="ko-KR" dirty="0"/>
              <a:t>256-bit </a:t>
            </a:r>
            <a:r>
              <a:rPr lang="ko-KR" altLang="en-US" dirty="0"/>
              <a:t>길이로 맞추고</a:t>
            </a:r>
            <a:r>
              <a:rPr lang="en-US" altLang="ko-KR" dirty="0"/>
              <a:t>, </a:t>
            </a:r>
            <a:r>
              <a:rPr lang="ko-KR" altLang="en-US" dirty="0"/>
              <a:t>일정 수 만큼 값을 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Multiplication: </a:t>
            </a:r>
            <a:r>
              <a:rPr lang="ko-KR" altLang="en-US" dirty="0"/>
              <a:t>곱셈 연산을 진행하는 단계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Interpolation: </a:t>
            </a:r>
            <a:r>
              <a:rPr lang="ko-KR" altLang="en-US" dirty="0"/>
              <a:t>마지막 단계에서 값을 보간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Evaluation</a:t>
            </a:r>
            <a:r>
              <a:rPr lang="ko-KR" altLang="en-US" dirty="0"/>
              <a:t>은 모든 배열을 순회하며 </a:t>
            </a:r>
            <a:r>
              <a:rPr lang="ko-KR" altLang="en-US" b="1" dirty="0">
                <a:solidFill>
                  <a:srgbClr val="FF0000"/>
                </a:solidFill>
              </a:rPr>
              <a:t>값을 복사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Multiplication</a:t>
            </a:r>
            <a:r>
              <a:rPr lang="ko-KR" altLang="en-US" dirty="0"/>
              <a:t>은 </a:t>
            </a:r>
            <a:r>
              <a:rPr lang="ko-KR" altLang="en-US" b="1" dirty="0">
                <a:solidFill>
                  <a:srgbClr val="FF0000"/>
                </a:solidFill>
              </a:rPr>
              <a:t>곱셈을 반복</a:t>
            </a:r>
            <a:r>
              <a:rPr lang="ko-KR" altLang="en-US" dirty="0"/>
              <a:t>적으로 진행</a:t>
            </a:r>
          </a:p>
        </p:txBody>
      </p:sp>
    </p:spTree>
    <p:extLst>
      <p:ext uri="{BB962C8B-B14F-4D97-AF65-F5344CB8AC3E}">
        <p14:creationId xmlns:p14="http://schemas.microsoft.com/office/powerpoint/2010/main" val="395964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B6CC8-909A-4259-12B9-2CE4A828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Scabbard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8043C-E10B-666E-2135-BCA32D9257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ARMv7 </a:t>
            </a:r>
            <a:r>
              <a:rPr lang="ko-KR" altLang="en-US" dirty="0"/>
              <a:t>대상의 구현물은 존재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제안하는 기법은 </a:t>
            </a:r>
            <a:r>
              <a:rPr lang="en-US" altLang="ko-KR" dirty="0"/>
              <a:t>ARMv8 </a:t>
            </a:r>
            <a:r>
              <a:rPr lang="ko-KR" altLang="en-US" dirty="0"/>
              <a:t>상에서 최적 구현을 시도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가지 최적화 기법을 제안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Direct Mapping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Sliding Window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75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BF313-02D9-142D-0A91-0AFFFDD0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51803-3FD8-F330-9541-FB677EAB2B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r>
              <a:rPr lang="ko-KR" altLang="en-US" dirty="0"/>
              <a:t>은 값을 복사하는 과정</a:t>
            </a:r>
            <a:endParaRPr lang="en-US" altLang="ko-KR" dirty="0"/>
          </a:p>
          <a:p>
            <a:r>
              <a:rPr lang="en-US" altLang="ko-KR" dirty="0"/>
              <a:t>Espada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번 연속으로 진행하는 부분이 존재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값 이동이 효율적이지 못함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0B8165F-FE2B-A793-9321-8F3C5098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92" y="3204174"/>
            <a:ext cx="5351816" cy="300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8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5CB32-6B47-3619-0F6E-885F2FE7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698F93-DAA2-7E95-56D9-CDD4F7D71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Scabbard</a:t>
            </a:r>
            <a:r>
              <a:rPr lang="ko-KR" altLang="en-US" dirty="0"/>
              <a:t>의 </a:t>
            </a:r>
            <a:r>
              <a:rPr lang="en-US" altLang="ko-KR" dirty="0"/>
              <a:t>Evaluation </a:t>
            </a:r>
            <a:r>
              <a:rPr lang="ko-KR" altLang="en-US" dirty="0"/>
              <a:t>단계</a:t>
            </a:r>
            <a:endParaRPr lang="en-US" altLang="ko-KR" dirty="0"/>
          </a:p>
          <a:p>
            <a:r>
              <a:rPr lang="ko-KR" altLang="en-US" dirty="0"/>
              <a:t>최종적으로 초기 변수의 </a:t>
            </a:r>
            <a:r>
              <a:rPr lang="en-US" altLang="ko-KR" dirty="0"/>
              <a:t>¼</a:t>
            </a:r>
            <a:r>
              <a:rPr lang="ko-KR" altLang="en-US" dirty="0"/>
              <a:t>길이인 배열이 </a:t>
            </a:r>
            <a:r>
              <a:rPr lang="en-US" altLang="ko-KR" dirty="0"/>
              <a:t>9</a:t>
            </a:r>
            <a:r>
              <a:rPr lang="ko-KR" altLang="en-US" dirty="0"/>
              <a:t>개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AD9FCC-6D2B-3D9F-965C-4541A5201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3" y="2951416"/>
            <a:ext cx="10443714" cy="325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4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1F01B-44AD-E272-0ADE-15BB1EE6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4FEAC-83B1-ACDD-7A2D-95AD9844C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값의 이동을 살펴보는 것으로</a:t>
            </a:r>
            <a:r>
              <a:rPr lang="en-US" altLang="ko-KR" dirty="0"/>
              <a:t>, </a:t>
            </a:r>
            <a:r>
              <a:rPr lang="ko-KR" altLang="en-US" dirty="0"/>
              <a:t>초기 </a:t>
            </a:r>
            <a:r>
              <a:rPr lang="ko-KR" altLang="en-US" b="1" dirty="0">
                <a:solidFill>
                  <a:srgbClr val="FF0000"/>
                </a:solidFill>
              </a:rPr>
              <a:t>입력 값을 출력 값에 직접 대입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중간 단계를 생략하는 것으로 더 빠른 속도로 값 생성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EAA4CF-3CEB-BACC-D815-F1211B16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43" y="2951416"/>
            <a:ext cx="10443714" cy="325888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074C7E-30F3-4869-F26E-006BA2702B10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857500" y="3413760"/>
            <a:ext cx="1720882" cy="2291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18EA2A-5709-7134-E860-BFA74B35DC37}"/>
              </a:ext>
            </a:extLst>
          </p:cNvPr>
          <p:cNvSpPr/>
          <p:nvPr/>
        </p:nvSpPr>
        <p:spPr>
          <a:xfrm>
            <a:off x="4366260" y="2989516"/>
            <a:ext cx="424244" cy="42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A780BC8-9DAA-A70C-CF38-5F803837C5A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281744" y="3413760"/>
            <a:ext cx="1720882" cy="2291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AD250-2154-AB79-8894-F9E5175DF293}"/>
              </a:ext>
            </a:extLst>
          </p:cNvPr>
          <p:cNvSpPr/>
          <p:nvPr/>
        </p:nvSpPr>
        <p:spPr>
          <a:xfrm>
            <a:off x="4790504" y="2989516"/>
            <a:ext cx="424244" cy="42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B87ECB1-1FB2-175F-2BD6-3B97C3DE381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713608" y="3413760"/>
            <a:ext cx="1720882" cy="2291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B94157-6767-E233-75B2-C1DD76185CFB}"/>
              </a:ext>
            </a:extLst>
          </p:cNvPr>
          <p:cNvSpPr/>
          <p:nvPr/>
        </p:nvSpPr>
        <p:spPr>
          <a:xfrm>
            <a:off x="5222368" y="2989516"/>
            <a:ext cx="424244" cy="42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D36F9D0-368E-F5AA-61EA-02BC2BC8073E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145472" y="3413760"/>
            <a:ext cx="1720882" cy="22917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29748A-FD67-5AD8-8E87-546BB0930AE5}"/>
              </a:ext>
            </a:extLst>
          </p:cNvPr>
          <p:cNvSpPr/>
          <p:nvPr/>
        </p:nvSpPr>
        <p:spPr>
          <a:xfrm>
            <a:off x="5654232" y="2989516"/>
            <a:ext cx="424244" cy="42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24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5D515-B12C-4125-3E8E-DAB9B07E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ARMing</a:t>
            </a:r>
            <a:r>
              <a:rPr lang="en-US" altLang="ko-KR" dirty="0"/>
              <a:t>-sword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59D99-71C4-CCAC-9EC7-496F0DBC5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벡터 레지스터</a:t>
            </a:r>
            <a:r>
              <a:rPr lang="en-US" altLang="ko-KR" dirty="0"/>
              <a:t>/</a:t>
            </a:r>
            <a:r>
              <a:rPr lang="ko-KR" altLang="en-US" dirty="0" err="1"/>
              <a:t>인스트럭션을</a:t>
            </a:r>
            <a:r>
              <a:rPr lang="ko-KR" altLang="en-US" dirty="0"/>
              <a:t> 사용하여 </a:t>
            </a:r>
            <a:r>
              <a:rPr lang="ko-KR" altLang="en-US" b="1" dirty="0">
                <a:solidFill>
                  <a:srgbClr val="FF0000"/>
                </a:solidFill>
              </a:rPr>
              <a:t>병렬화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반복 횟수를 줄일 수 있음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ko-KR" altLang="en-US" dirty="0"/>
              <a:t>합산을 통해서 생성되는 값은 레지스터에 </a:t>
            </a:r>
            <a:r>
              <a:rPr lang="ko-KR" altLang="en-US" b="1" dirty="0">
                <a:solidFill>
                  <a:srgbClr val="FF0000"/>
                </a:solidFill>
              </a:rPr>
              <a:t>잔류한 값으로 연산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메모리 접근 최소화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u="sng" dirty="0"/>
              <a:t>Direct Mapping </a:t>
            </a:r>
            <a:r>
              <a:rPr lang="ko-KR" altLang="en-US" u="sng" dirty="0"/>
              <a:t>기법</a:t>
            </a:r>
            <a:endParaRPr lang="en-US" altLang="ko-KR" u="sng" dirty="0"/>
          </a:p>
          <a:p>
            <a:pPr lvl="1"/>
            <a:r>
              <a:rPr lang="en-US" altLang="ko-KR" dirty="0" err="1"/>
              <a:t>Florete</a:t>
            </a:r>
            <a:r>
              <a:rPr lang="en-US" altLang="ko-KR" dirty="0"/>
              <a:t>/Sable</a:t>
            </a:r>
            <a:r>
              <a:rPr lang="ko-KR" altLang="en-US" dirty="0"/>
              <a:t>은 구조는 조금 다르지만 거의 동일하게 구현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597A64-6164-C3CA-D8F1-90F5949DE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4013799"/>
            <a:ext cx="95345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8396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532</Words>
  <Application>Microsoft Office PowerPoint</Application>
  <PresentationFormat>와이드스크린</PresentationFormat>
  <Paragraphs>136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CryptoCraft 테마</vt:lpstr>
      <vt:lpstr>제목 테마</vt:lpstr>
      <vt:lpstr>ARMing-sword ARMv8 상의 Scabbard 최적 구현</vt:lpstr>
      <vt:lpstr>PowerPoint 프레젠테이션</vt:lpstr>
      <vt:lpstr> Scabbard</vt:lpstr>
      <vt:lpstr> Scabbard</vt:lpstr>
      <vt:lpstr> Scabbard</vt:lpstr>
      <vt:lpstr> ARMing-sword</vt:lpstr>
      <vt:lpstr> ARMing-sword</vt:lpstr>
      <vt:lpstr> ARMing-sword</vt:lpstr>
      <vt:lpstr> ARMing-sword</vt:lpstr>
      <vt:lpstr> ARMing-sword</vt:lpstr>
      <vt:lpstr> ARMing-sword</vt:lpstr>
      <vt:lpstr> ARMing-sword</vt:lpstr>
      <vt:lpstr> 성능 평가</vt:lpstr>
      <vt:lpstr> 성능 평가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59</cp:revision>
  <dcterms:created xsi:type="dcterms:W3CDTF">2019-03-05T04:29:07Z</dcterms:created>
  <dcterms:modified xsi:type="dcterms:W3CDTF">2022-05-09T17:07:02Z</dcterms:modified>
</cp:coreProperties>
</file>